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2"/>
  </p:notesMasterIdLst>
  <p:sldIdLst>
    <p:sldId id="324" r:id="rId2"/>
    <p:sldId id="284" r:id="rId3"/>
    <p:sldId id="315" r:id="rId4"/>
    <p:sldId id="314" r:id="rId5"/>
    <p:sldId id="318" r:id="rId6"/>
    <p:sldId id="317" r:id="rId7"/>
    <p:sldId id="321" r:id="rId8"/>
    <p:sldId id="319" r:id="rId9"/>
    <p:sldId id="322" r:id="rId10"/>
    <p:sldId id="297" r:id="rId11"/>
    <p:sldId id="316" r:id="rId12"/>
    <p:sldId id="273" r:id="rId13"/>
    <p:sldId id="296" r:id="rId14"/>
    <p:sldId id="320" r:id="rId15"/>
    <p:sldId id="323" r:id="rId16"/>
    <p:sldId id="286" r:id="rId17"/>
    <p:sldId id="313" r:id="rId18"/>
    <p:sldId id="287" r:id="rId19"/>
    <p:sldId id="285" r:id="rId20"/>
    <p:sldId id="288" r:id="rId21"/>
    <p:sldId id="295" r:id="rId22"/>
    <p:sldId id="292" r:id="rId23"/>
    <p:sldId id="291" r:id="rId24"/>
    <p:sldId id="290" r:id="rId25"/>
    <p:sldId id="289" r:id="rId26"/>
    <p:sldId id="312" r:id="rId27"/>
    <p:sldId id="309" r:id="rId28"/>
    <p:sldId id="294" r:id="rId29"/>
    <p:sldId id="302" r:id="rId30"/>
    <p:sldId id="305" r:id="rId31"/>
    <p:sldId id="306" r:id="rId32"/>
    <p:sldId id="307" r:id="rId33"/>
    <p:sldId id="308" r:id="rId34"/>
    <p:sldId id="304" r:id="rId35"/>
    <p:sldId id="301" r:id="rId36"/>
    <p:sldId id="300" r:id="rId37"/>
    <p:sldId id="283" r:id="rId38"/>
    <p:sldId id="298" r:id="rId39"/>
    <p:sldId id="311" r:id="rId40"/>
    <p:sldId id="31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02"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C7452-B29E-4BF6-AFB4-7930C0408BC7}" type="datetimeFigureOut">
              <a:rPr lang="en-US" smtClean="0"/>
              <a:t>12/17/2021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34C1C-DB85-4487-B71B-510DAF817821}" type="slidenum">
              <a:rPr lang="en-US" smtClean="0"/>
              <a:t>‹#›</a:t>
            </a:fld>
            <a:endParaRPr lang="en-US"/>
          </a:p>
        </p:txBody>
      </p:sp>
    </p:spTree>
    <p:extLst>
      <p:ext uri="{BB962C8B-B14F-4D97-AF65-F5344CB8AC3E}">
        <p14:creationId xmlns:p14="http://schemas.microsoft.com/office/powerpoint/2010/main" val="47664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34C1C-DB85-4487-B71B-510DAF817821}" type="slidenum">
              <a:rPr lang="en-US" smtClean="0"/>
              <a:t>2</a:t>
            </a:fld>
            <a:endParaRPr lang="en-US"/>
          </a:p>
        </p:txBody>
      </p:sp>
    </p:spTree>
    <p:extLst>
      <p:ext uri="{BB962C8B-B14F-4D97-AF65-F5344CB8AC3E}">
        <p14:creationId xmlns:p14="http://schemas.microsoft.com/office/powerpoint/2010/main" val="245110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E94380-E91D-4D5D-9976-BAB781ADDCDD}" type="slidenum">
              <a:rPr lang="en-US" smtClean="0"/>
              <a:pPr>
                <a:defRPr/>
              </a:pPr>
              <a:t>3</a:t>
            </a:fld>
            <a:endParaRPr lang="en-US"/>
          </a:p>
        </p:txBody>
      </p:sp>
    </p:spTree>
    <p:extLst>
      <p:ext uri="{BB962C8B-B14F-4D97-AF65-F5344CB8AC3E}">
        <p14:creationId xmlns:p14="http://schemas.microsoft.com/office/powerpoint/2010/main" val="286324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E94380-E91D-4D5D-9976-BAB781ADDCDD}" type="slidenum">
              <a:rPr lang="en-US" smtClean="0"/>
              <a:pPr>
                <a:defRPr/>
              </a:pPr>
              <a:t>4</a:t>
            </a:fld>
            <a:endParaRPr lang="en-US"/>
          </a:p>
        </p:txBody>
      </p:sp>
    </p:spTree>
    <p:extLst>
      <p:ext uri="{BB962C8B-B14F-4D97-AF65-F5344CB8AC3E}">
        <p14:creationId xmlns:p14="http://schemas.microsoft.com/office/powerpoint/2010/main" val="286324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E94380-E91D-4D5D-9976-BAB781ADDCDD}" type="slidenum">
              <a:rPr lang="en-US" smtClean="0"/>
              <a:pPr>
                <a:defRPr/>
              </a:pPr>
              <a:t>11</a:t>
            </a:fld>
            <a:endParaRPr lang="en-US"/>
          </a:p>
        </p:txBody>
      </p:sp>
    </p:spTree>
    <p:extLst>
      <p:ext uri="{BB962C8B-B14F-4D97-AF65-F5344CB8AC3E}">
        <p14:creationId xmlns:p14="http://schemas.microsoft.com/office/powerpoint/2010/main" val="2863243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652ACAE-F169-499D-B013-C2530B3D9CBD}" type="datetimeFigureOut">
              <a:rPr lang="en-US" smtClean="0"/>
              <a:t>12/17/2021</a:t>
            </a:fld>
            <a:endParaRPr lang="en-US"/>
          </a:p>
        </p:txBody>
      </p:sp>
      <p:sp>
        <p:nvSpPr>
          <p:cNvPr id="8" name="Slide Number Placeholder 7"/>
          <p:cNvSpPr>
            <a:spLocks noGrp="1"/>
          </p:cNvSpPr>
          <p:nvPr>
            <p:ph type="sldNum" sz="quarter" idx="11"/>
          </p:nvPr>
        </p:nvSpPr>
        <p:spPr/>
        <p:txBody>
          <a:bodyPr/>
          <a:lstStyle/>
          <a:p>
            <a:fld id="{8E0F3867-48E6-4110-8F45-3D27BFAE687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sndAc>
          <p:stSnd>
            <p:snd r:embed="rId1" name="breeze.wav"/>
          </p:stSnd>
        </p:sndAc>
      </p:transition>
    </mc:Choice>
    <mc:Fallback xmlns="">
      <p:transition spd="slow" advClick="0" advTm="4000">
        <p:fade/>
        <p:sndAc>
          <p:stSnd>
            <p:snd r:embed="rId3" name="breez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2ACAE-F169-499D-B013-C2530B3D9CBD}"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F3867-48E6-4110-8F45-3D27BFAE6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sndAc>
          <p:stSnd>
            <p:snd r:embed="rId1" name="breeze.wav"/>
          </p:stSnd>
        </p:sndAc>
      </p:transition>
    </mc:Choice>
    <mc:Fallback xmlns="">
      <p:transition spd="slow" advClick="0" advTm="4000">
        <p:fade/>
        <p:sndAc>
          <p:stSnd>
            <p:snd r:embed="rId3" name="breez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2ACAE-F169-499D-B013-C2530B3D9CBD}"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F3867-48E6-4110-8F45-3D27BFAE6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sndAc>
          <p:stSnd>
            <p:snd r:embed="rId1" name="breeze.wav"/>
          </p:stSnd>
        </p:sndAc>
      </p:transition>
    </mc:Choice>
    <mc:Fallback xmlns="">
      <p:transition spd="slow" advClick="0" advTm="4000">
        <p:fade/>
        <p:sndAc>
          <p:stSnd>
            <p:snd r:embed="rId3" name="breez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652ACAE-F169-499D-B013-C2530B3D9CBD}"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F3867-48E6-4110-8F45-3D27BFAE6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sndAc>
          <p:stSnd>
            <p:snd r:embed="rId1" name="breeze.wav"/>
          </p:stSnd>
        </p:sndAc>
      </p:transition>
    </mc:Choice>
    <mc:Fallback xmlns="">
      <p:transition spd="slow" advClick="0" advTm="4000">
        <p:fade/>
        <p:sndAc>
          <p:stSnd>
            <p:snd r:embed="rId3" name="breez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52ACAE-F169-499D-B013-C2530B3D9CBD}"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F3867-48E6-4110-8F45-3D27BFAE6877}"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sndAc>
          <p:stSnd>
            <p:snd r:embed="rId1" name="breeze.wav"/>
          </p:stSnd>
        </p:sndAc>
      </p:transition>
    </mc:Choice>
    <mc:Fallback xmlns="">
      <p:transition spd="slow" advClick="0" advTm="4000">
        <p:fade/>
        <p:sndAc>
          <p:stSnd>
            <p:snd r:embed="rId3" name="breez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652ACAE-F169-499D-B013-C2530B3D9CBD}"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F3867-48E6-4110-8F45-3D27BFAE6877}"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sndAc>
          <p:stSnd>
            <p:snd r:embed="rId1" name="breeze.wav"/>
          </p:stSnd>
        </p:sndAc>
      </p:transition>
    </mc:Choice>
    <mc:Fallback xmlns="">
      <p:transition spd="slow" advClick="0" advTm="4000">
        <p:fade/>
        <p:sndAc>
          <p:stSnd>
            <p:snd r:embed="rId3" name="breez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652ACAE-F169-499D-B013-C2530B3D9CBD}" type="datetimeFigureOut">
              <a:rPr lang="en-US" smtClean="0"/>
              <a:t>12/17/2021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F3867-48E6-4110-8F45-3D27BFAE6877}"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sndAc>
          <p:stSnd>
            <p:snd r:embed="rId1" name="breeze.wav"/>
          </p:stSnd>
        </p:sndAc>
      </p:transition>
    </mc:Choice>
    <mc:Fallback xmlns="">
      <p:transition spd="slow" advClick="0" advTm="4000">
        <p:fade/>
        <p:sndAc>
          <p:stSnd>
            <p:snd r:embed="rId3" name="breez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52ACAE-F169-499D-B013-C2530B3D9CBD}" type="datetimeFigureOut">
              <a:rPr lang="en-US" smtClean="0"/>
              <a:t>12/17/2021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0F3867-48E6-4110-8F45-3D27BFAE6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sndAc>
          <p:stSnd>
            <p:snd r:embed="rId1" name="breeze.wav"/>
          </p:stSnd>
        </p:sndAc>
      </p:transition>
    </mc:Choice>
    <mc:Fallback xmlns="">
      <p:transition spd="slow" advClick="0" advTm="4000">
        <p:fade/>
        <p:sndAc>
          <p:stSnd>
            <p:snd r:embed="rId3" name="breez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2ACAE-F169-499D-B013-C2530B3D9CBD}" type="datetimeFigureOut">
              <a:rPr lang="en-US" smtClean="0"/>
              <a:t>12/17/2021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0F3867-48E6-4110-8F45-3D27BFAE6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sndAc>
          <p:stSnd>
            <p:snd r:embed="rId1" name="breeze.wav"/>
          </p:stSnd>
        </p:sndAc>
      </p:transition>
    </mc:Choice>
    <mc:Fallback xmlns="">
      <p:transition spd="slow" advClick="0" advTm="4000">
        <p:fade/>
        <p:sndAc>
          <p:stSnd>
            <p:snd r:embed="rId3" name="breez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2ACAE-F169-499D-B013-C2530B3D9CBD}"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F3867-48E6-4110-8F45-3D27BFAE6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sndAc>
          <p:stSnd>
            <p:snd r:embed="rId1" name="breeze.wav"/>
          </p:stSnd>
        </p:sndAc>
      </p:transition>
    </mc:Choice>
    <mc:Fallback xmlns="">
      <p:transition spd="slow" advClick="0" advTm="4000">
        <p:fade/>
        <p:sndAc>
          <p:stSnd>
            <p:snd r:embed="rId3" name="breez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2ACAE-F169-499D-B013-C2530B3D9CBD}"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F3867-48E6-4110-8F45-3D27BFAE6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sndAc>
          <p:stSnd>
            <p:snd r:embed="rId1" name="breeze.wav"/>
          </p:stSnd>
        </p:sndAc>
      </p:transition>
    </mc:Choice>
    <mc:Fallback xmlns="">
      <p:transition spd="slow" advClick="0" advTm="4000">
        <p:fade/>
        <p:sndAc>
          <p:stSnd>
            <p:snd r:embed="rId3" name="breez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652ACAE-F169-499D-B013-C2530B3D9CBD}" type="datetimeFigureOut">
              <a:rPr lang="en-US" smtClean="0"/>
              <a:t>12/17/2021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E0F3867-48E6-4110-8F45-3D27BFAE6877}"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4000">
        <p14:prism isContent="1"/>
        <p:sndAc>
          <p:stSnd>
            <p:snd r:embed="rId13" name="breeze.wav"/>
          </p:stSnd>
        </p:sndAc>
      </p:transition>
    </mc:Choice>
    <mc:Fallback xmlns="">
      <p:transition spd="slow" advClick="0" advTm="4000">
        <p:fade/>
        <p:sndAc>
          <p:stSnd>
            <p:snd r:embed="rId14" name="breeze.wav"/>
          </p:stSnd>
        </p:sndAc>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audio" Target="../media/audio1.wav"/><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4.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audio" Target="../media/audio1.wav"/><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hyperlink" Target="http://www.nationallibertyalliance.org/handbooks" TargetMode="Externa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hyperlink" Target="http://www.nationallibertyalliance.org/handbooks" TargetMode="Externa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hyperlink" Target="http://www.nationallibertyalliance.org/" TargetMode="Externa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audio" Target="../media/audio1.wav"/><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hyperlink" Target="https://www.nationallibertyalliance.org/book-order" TargetMode="Externa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16.png"/><Relationship Id="rId5" Type="http://schemas.openxmlformats.org/officeDocument/2006/relationships/image" Target="../media/image24.jpeg"/><Relationship Id="rId4" Type="http://schemas.openxmlformats.org/officeDocument/2006/relationships/hyperlink" Target="https://www.nationallibertyalliance.org/book-order" TargetMode="Externa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audio" Target="../media/audio1.wav"/><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Waving American Fla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28600" y="245706"/>
            <a:ext cx="8656320" cy="6019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598" y="6273225"/>
            <a:ext cx="8617085"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4 United States Code </a:t>
            </a:r>
            <a:r>
              <a:rPr lang="en-US" sz="3200" b="1" dirty="0" smtClean="0"/>
              <a:t>§ 8(a) – Sign of Distress</a:t>
            </a:r>
            <a:endParaRPr lang="en-US" sz="3200" dirty="0"/>
          </a:p>
        </p:txBody>
      </p:sp>
    </p:spTree>
    <p:custDataLst>
      <p:tags r:id="rId1"/>
    </p:custDataLst>
    <p:extLst>
      <p:ext uri="{BB962C8B-B14F-4D97-AF65-F5344CB8AC3E}">
        <p14:creationId xmlns:p14="http://schemas.microsoft.com/office/powerpoint/2010/main" val="2604040417"/>
      </p:ext>
    </p:extLst>
  </p:cSld>
  <p:clrMapOvr>
    <a:masterClrMapping/>
  </p:clrMapOvr>
  <mc:AlternateContent xmlns:mc="http://schemas.openxmlformats.org/markup-compatibility/2006" xmlns:p14="http://schemas.microsoft.com/office/powerpoint/2010/main">
    <mc:Choice Requires="p14">
      <p:transition spd="slow" p14:dur="2000" advTm="109040">
        <p14:prism isContent="1"/>
        <p:sndAc>
          <p:stSnd>
            <p:snd r:embed="rId3" name="breeze.wav"/>
          </p:stSnd>
        </p:sndAc>
      </p:transition>
    </mc:Choice>
    <mc:Fallback xmlns="">
      <p:transition spd="slow" advClick="0" advTm="4000">
        <p:fade/>
        <p:sndAc>
          <p:stSnd>
            <p:snd r:embed="rId5"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circle(in)">
                                      <p:cBhvr>
                                        <p:cTn id="7" dur="2000"/>
                                        <p:tgtEl>
                                          <p:spTgt spid="10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https://www.peaceproject.com/sites/default/files/imagecache/700wide-500-high/LS37_Liberty-once-lost_is_lost_forev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07976" y="2539425"/>
            <a:ext cx="8455024" cy="584775"/>
          </a:xfrm>
          <a:prstGeom prst="rect">
            <a:avLst/>
          </a:prstGeom>
          <a:noFill/>
        </p:spPr>
        <p:txBody>
          <a:bodyPr wrap="square" rtlCol="0">
            <a:spAutoFit/>
          </a:bodyPr>
          <a:lstStyle/>
          <a:p>
            <a:pPr algn="just"/>
            <a:r>
              <a:rPr lang="en-US" sz="1600" dirty="0"/>
              <a:t>The concept of Committees of Safety is rapidly spreading across the Country as a result of the degradation of social, political and economic conditions</a:t>
            </a:r>
            <a:r>
              <a:rPr lang="en-US" sz="1600" dirty="0" smtClean="0"/>
              <a:t>.</a:t>
            </a:r>
            <a:endParaRPr lang="en-US" sz="16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04800" y="3916740"/>
            <a:ext cx="8492411" cy="1569660"/>
          </a:xfrm>
          <a:prstGeom prst="rect">
            <a:avLst/>
          </a:prstGeom>
          <a:noFill/>
        </p:spPr>
        <p:txBody>
          <a:bodyPr wrap="square" rtlCol="0">
            <a:spAutoFit/>
          </a:bodyPr>
          <a:lstStyle/>
          <a:p>
            <a:pPr algn="just">
              <a:defRPr/>
            </a:pPr>
            <a:r>
              <a:rPr lang="en-US" sz="1600" dirty="0" smtClean="0">
                <a:latin typeface="Times New Roman" panose="02020603050405020304" pitchFamily="18" charset="0"/>
                <a:ea typeface="Calibri"/>
                <a:cs typeface="Times New Roman" panose="02020603050405020304" pitchFamily="18" charset="0"/>
              </a:rPr>
              <a:t>Everyone </a:t>
            </a:r>
            <a:r>
              <a:rPr lang="en-US" sz="1600" dirty="0">
                <a:latin typeface="Times New Roman" panose="02020603050405020304" pitchFamily="18" charset="0"/>
                <a:ea typeface="Calibri"/>
                <a:cs typeface="Times New Roman" panose="02020603050405020304" pitchFamily="18" charset="0"/>
              </a:rPr>
              <a:t>is encouraged to contribute their individual experience to the whole of the community</a:t>
            </a:r>
            <a:r>
              <a:rPr lang="en-US" sz="1600" dirty="0" smtClean="0">
                <a:latin typeface="Times New Roman" panose="02020603050405020304" pitchFamily="18" charset="0"/>
                <a:ea typeface="Calibri"/>
                <a:cs typeface="Times New Roman" panose="02020603050405020304" pitchFamily="18" charset="0"/>
              </a:rPr>
              <a:t>.</a:t>
            </a:r>
          </a:p>
          <a:p>
            <a:pPr algn="just">
              <a:defRPr/>
            </a:pPr>
            <a:r>
              <a:rPr lang="en-US" sz="1600" dirty="0" smtClean="0">
                <a:latin typeface="Times New Roman" panose="02020603050405020304" pitchFamily="18" charset="0"/>
                <a:ea typeface="Calibri"/>
                <a:cs typeface="Times New Roman" panose="02020603050405020304" pitchFamily="18" charset="0"/>
                <a:sym typeface="Wingdings 2"/>
              </a:rPr>
              <a:t>   </a:t>
            </a:r>
            <a:r>
              <a:rPr lang="en-US" sz="1600" dirty="0" smtClean="0">
                <a:latin typeface="Times New Roman" panose="02020603050405020304" pitchFamily="18" charset="0"/>
                <a:ea typeface="Calibri"/>
                <a:cs typeface="Times New Roman" panose="02020603050405020304" pitchFamily="18" charset="0"/>
              </a:rPr>
              <a:t>Elders </a:t>
            </a:r>
            <a:r>
              <a:rPr lang="en-US" sz="1600" dirty="0">
                <a:latin typeface="Times New Roman" panose="02020603050405020304" pitchFamily="18" charset="0"/>
                <a:ea typeface="Calibri"/>
                <a:cs typeface="Times New Roman" panose="02020603050405020304" pitchFamily="18" charset="0"/>
              </a:rPr>
              <a:t>and Seniors have experience and wisdom to contribute.</a:t>
            </a:r>
          </a:p>
          <a:p>
            <a:pPr algn="just">
              <a:defRPr/>
            </a:pPr>
            <a:r>
              <a:rPr lang="en-US" sz="1600" dirty="0" smtClean="0">
                <a:latin typeface="Times New Roman" panose="02020603050405020304" pitchFamily="18" charset="0"/>
                <a:ea typeface="Calibri"/>
                <a:cs typeface="Times New Roman" panose="02020603050405020304" pitchFamily="18" charset="0"/>
                <a:sym typeface="Wingdings 2"/>
              </a:rPr>
              <a:t>   </a:t>
            </a:r>
            <a:r>
              <a:rPr lang="en-US" sz="1600" dirty="0" smtClean="0">
                <a:latin typeface="Times New Roman" panose="02020603050405020304" pitchFamily="18" charset="0"/>
                <a:ea typeface="Calibri"/>
                <a:cs typeface="Times New Roman" panose="02020603050405020304" pitchFamily="18" charset="0"/>
              </a:rPr>
              <a:t>VFW</a:t>
            </a:r>
            <a:r>
              <a:rPr lang="en-US" sz="1600" dirty="0">
                <a:latin typeface="Times New Roman" panose="02020603050405020304" pitchFamily="18" charset="0"/>
                <a:ea typeface="Calibri"/>
                <a:cs typeface="Times New Roman" panose="02020603050405020304" pitchFamily="18" charset="0"/>
              </a:rPr>
              <a:t>, DAV, American Legionnaires have a history and heart to serve.</a:t>
            </a:r>
          </a:p>
          <a:p>
            <a:pPr algn="just">
              <a:defRPr/>
            </a:pPr>
            <a:r>
              <a:rPr lang="en-US" sz="1600" dirty="0" smtClean="0">
                <a:latin typeface="Times New Roman" panose="02020603050405020304" pitchFamily="18" charset="0"/>
                <a:ea typeface="Calibri"/>
                <a:cs typeface="Times New Roman" panose="02020603050405020304" pitchFamily="18" charset="0"/>
                <a:sym typeface="Wingdings 2"/>
              </a:rPr>
              <a:t>   </a:t>
            </a: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service of each person in the community combines to assure that Life, Liberty and the Pursuit </a:t>
            </a:r>
            <a:endParaRPr lang="en-US" sz="1600" dirty="0" smtClean="0">
              <a:latin typeface="Times New Roman" panose="02020603050405020304" pitchFamily="18" charset="0"/>
              <a:ea typeface="Calibri"/>
              <a:cs typeface="Times New Roman" panose="02020603050405020304" pitchFamily="18" charset="0"/>
            </a:endParaRPr>
          </a:p>
          <a:p>
            <a:pPr algn="just">
              <a:defRPr/>
            </a:pP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of </a:t>
            </a:r>
            <a:r>
              <a:rPr lang="en-US" sz="1600" dirty="0">
                <a:latin typeface="Times New Roman" panose="02020603050405020304" pitchFamily="18" charset="0"/>
                <a:ea typeface="Calibri"/>
                <a:cs typeface="Times New Roman" panose="02020603050405020304" pitchFamily="18" charset="0"/>
              </a:rPr>
              <a:t>Happiness continues for their posterity.</a:t>
            </a:r>
          </a:p>
          <a:p>
            <a:pPr algn="just">
              <a:defRPr/>
            </a:pPr>
            <a:r>
              <a:rPr lang="en-US" sz="1600" dirty="0" smtClean="0">
                <a:latin typeface="Times New Roman" panose="02020603050405020304" pitchFamily="18" charset="0"/>
                <a:ea typeface="Calibri"/>
                <a:cs typeface="Times New Roman" panose="02020603050405020304" pitchFamily="18" charset="0"/>
                <a:sym typeface="Wingdings 2"/>
              </a:rPr>
              <a:t>   </a:t>
            </a:r>
            <a:r>
              <a:rPr lang="en-US" sz="1600" dirty="0" smtClean="0">
                <a:latin typeface="Times New Roman" panose="02020603050405020304" pitchFamily="18" charset="0"/>
                <a:ea typeface="Calibri"/>
                <a:cs typeface="Times New Roman" panose="02020603050405020304" pitchFamily="18" charset="0"/>
              </a:rPr>
              <a:t>Retired </a:t>
            </a:r>
            <a:r>
              <a:rPr lang="en-US" sz="1600" dirty="0">
                <a:latin typeface="Times New Roman" panose="02020603050405020304" pitchFamily="18" charset="0"/>
                <a:ea typeface="Calibri"/>
                <a:cs typeface="Times New Roman" panose="02020603050405020304" pitchFamily="18" charset="0"/>
              </a:rPr>
              <a:t>Veterans have already served and may wish to service again as able when needed</a:t>
            </a:r>
            <a:r>
              <a:rPr lang="en-US" sz="1600" dirty="0" smtClean="0">
                <a:latin typeface="Times New Roman" panose="02020603050405020304" pitchFamily="18" charset="0"/>
                <a:ea typeface="Calibri"/>
                <a:cs typeface="Times New Roman" panose="02020603050405020304" pitchFamily="18" charset="0"/>
              </a:rPr>
              <a:t>.</a:t>
            </a:r>
            <a:endParaRPr lang="en-US" sz="1600" dirty="0">
              <a:latin typeface="Times New Roman" panose="02020603050405020304" pitchFamily="18" charset="0"/>
              <a:ea typeface="Calibri"/>
              <a:cs typeface="Times New Roman" panose="02020603050405020304" pitchFamily="18" charset="0"/>
            </a:endParaRPr>
          </a:p>
        </p:txBody>
      </p:sp>
      <p:sp>
        <p:nvSpPr>
          <p:cNvPr id="17" name="TextBox 16"/>
          <p:cNvSpPr txBox="1"/>
          <p:nvPr/>
        </p:nvSpPr>
        <p:spPr>
          <a:xfrm>
            <a:off x="304800" y="3131403"/>
            <a:ext cx="8382000" cy="830997"/>
          </a:xfrm>
          <a:prstGeom prst="rect">
            <a:avLst/>
          </a:prstGeom>
          <a:noFill/>
        </p:spPr>
        <p:txBody>
          <a:bodyPr wrap="square" rtlCol="0">
            <a:spAutoFit/>
          </a:bodyPr>
          <a:lstStyle/>
          <a:p>
            <a:pPr algn="just">
              <a:buClrTx/>
            </a:pPr>
            <a:r>
              <a:rPr lang="en-US" sz="1600" dirty="0"/>
              <a:t>The neighborhood, second to the family, is the most basic level of community life. Alarmingly the institutionalized concept of problem management has reduced neighborly interdependence and self-reliance to the lowest level ever seen in American history.</a:t>
            </a:r>
          </a:p>
        </p:txBody>
      </p:sp>
      <p:sp>
        <p:nvSpPr>
          <p:cNvPr id="2" name="AutoShape 2" descr="Image result for thomas jefferson"/>
          <p:cNvSpPr>
            <a:spLocks noChangeAspect="1" noChangeArrowheads="1"/>
          </p:cNvSpPr>
          <p:nvPr/>
        </p:nvSpPr>
        <p:spPr bwMode="auto">
          <a:xfrm>
            <a:off x="155575" y="-822325"/>
            <a:ext cx="11049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thomas jefferson"/>
          <p:cNvSpPr>
            <a:spLocks noChangeAspect="1" noChangeArrowheads="1"/>
          </p:cNvSpPr>
          <p:nvPr/>
        </p:nvSpPr>
        <p:spPr bwMode="auto">
          <a:xfrm>
            <a:off x="307975" y="-669925"/>
            <a:ext cx="11049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04800" y="5411450"/>
            <a:ext cx="8458199" cy="1384995"/>
          </a:xfrm>
          <a:prstGeom prst="rect">
            <a:avLst/>
          </a:prstGeom>
          <a:noFill/>
        </p:spPr>
        <p:txBody>
          <a:bodyPr wrap="square" rtlCol="0">
            <a:spAutoFit/>
          </a:bodyPr>
          <a:lstStyle/>
          <a:p>
            <a:pPr algn="just">
              <a:buFont typeface="Wingdings" panose="05000000000000000000" pitchFamily="2" charset="2"/>
              <a:buChar char="ü"/>
              <a:defRPr/>
            </a:pPr>
            <a:r>
              <a:rPr lang="en-US" sz="1600" dirty="0">
                <a:latin typeface="Times New Roman" panose="02020603050405020304" pitchFamily="18" charset="0"/>
                <a:ea typeface="Calibri"/>
                <a:cs typeface="Times New Roman" panose="02020603050405020304" pitchFamily="18" charset="0"/>
              </a:rPr>
              <a:t>Each </a:t>
            </a:r>
            <a:r>
              <a:rPr lang="en-US" sz="1600" dirty="0" smtClean="0">
                <a:latin typeface="Times New Roman" panose="02020603050405020304" pitchFamily="18" charset="0"/>
                <a:ea typeface="Calibri"/>
                <a:cs typeface="Times New Roman" panose="02020603050405020304" pitchFamily="18" charset="0"/>
              </a:rPr>
              <a:t>county </a:t>
            </a:r>
            <a:r>
              <a:rPr lang="en-US" sz="1600" dirty="0">
                <a:latin typeface="Times New Roman" panose="02020603050405020304" pitchFamily="18" charset="0"/>
                <a:ea typeface="Calibri"/>
                <a:cs typeface="Times New Roman" panose="02020603050405020304" pitchFamily="18" charset="0"/>
              </a:rPr>
              <a:t>needs all able-bodied to join an existing militia or start one. Demand the fulfillment of the Constitutional obligation of the government to adequately arm and regulate the militia. Should the government fail to do so, the Committee of Safety must meet the need to prepare now to defend </a:t>
            </a:r>
            <a:r>
              <a:rPr lang="en-US" sz="1600" dirty="0" smtClean="0">
                <a:latin typeface="Times New Roman" panose="02020603050405020304" pitchFamily="18" charset="0"/>
                <a:ea typeface="Calibri"/>
                <a:cs typeface="Times New Roman" panose="02020603050405020304" pitchFamily="18" charset="0"/>
              </a:rPr>
              <a:t>their county </a:t>
            </a:r>
            <a:r>
              <a:rPr lang="en-US" sz="1600" dirty="0">
                <a:latin typeface="Times New Roman" panose="02020603050405020304" pitchFamily="18" charset="0"/>
                <a:ea typeface="Calibri"/>
                <a:cs typeface="Times New Roman" panose="02020603050405020304" pitchFamily="18" charset="0"/>
              </a:rPr>
              <a:t>and Liberty</a:t>
            </a:r>
            <a:r>
              <a:rPr lang="en-US" sz="1600" dirty="0" smtClean="0">
                <a:latin typeface="Times New Roman" panose="02020603050405020304" pitchFamily="18" charset="0"/>
                <a:ea typeface="Calibri"/>
                <a:cs typeface="Times New Roman" panose="02020603050405020304" pitchFamily="18" charset="0"/>
              </a:rPr>
              <a:t>.</a:t>
            </a:r>
          </a:p>
          <a:p>
            <a:pPr algn="just">
              <a:defRPr/>
            </a:pPr>
            <a:endParaRPr lang="en-US" sz="400" dirty="0">
              <a:latin typeface="Times New Roman" panose="02020603050405020304" pitchFamily="18" charset="0"/>
              <a:ea typeface="Calibri"/>
              <a:cs typeface="Times New Roman" panose="02020603050405020304" pitchFamily="18" charset="0"/>
            </a:endParaRPr>
          </a:p>
          <a:p>
            <a:pPr algn="ctr">
              <a:defRPr/>
            </a:pPr>
            <a:r>
              <a:rPr lang="en-US" sz="1600" b="1" cap="small" dirty="0">
                <a:latin typeface="Times New Roman" panose="02020603050405020304" pitchFamily="18" charset="0"/>
                <a:ea typeface="Calibri"/>
                <a:cs typeface="Times New Roman" panose="02020603050405020304" pitchFamily="18" charset="0"/>
              </a:rPr>
              <a:t>Tomorrow may be too late</a:t>
            </a:r>
            <a:r>
              <a:rPr lang="en-US" sz="1600" b="1" dirty="0">
                <a:latin typeface="Times New Roman" panose="02020603050405020304" pitchFamily="18" charset="0"/>
                <a:ea typeface="Calibri"/>
                <a:cs typeface="Times New Roman" panose="02020603050405020304" pitchFamily="18" charset="0"/>
              </a:rPr>
              <a:t>!</a:t>
            </a:r>
            <a:endParaRPr lang="en-US" sz="1600" b="1" dirty="0"/>
          </a:p>
        </p:txBody>
      </p:sp>
      <p:sp>
        <p:nvSpPr>
          <p:cNvPr id="23" name="TextBox 22"/>
          <p:cNvSpPr txBox="1"/>
          <p:nvPr/>
        </p:nvSpPr>
        <p:spPr>
          <a:xfrm>
            <a:off x="2819400" y="1701225"/>
            <a:ext cx="5940424" cy="830997"/>
          </a:xfrm>
          <a:prstGeom prst="rect">
            <a:avLst/>
          </a:prstGeom>
          <a:noFill/>
        </p:spPr>
        <p:txBody>
          <a:bodyPr wrap="square" rtlCol="0">
            <a:spAutoFit/>
          </a:bodyPr>
          <a:lstStyle/>
          <a:p>
            <a:pPr algn="just">
              <a:buClrTx/>
            </a:pPr>
            <a:r>
              <a:rPr lang="en-US" sz="1600" b="1" dirty="0" smtClean="0"/>
              <a:t>NOW </a:t>
            </a:r>
            <a:r>
              <a:rPr lang="en-US" sz="1600" b="1" dirty="0"/>
              <a:t>is the </a:t>
            </a:r>
            <a:r>
              <a:rPr lang="en-US" sz="1600" b="1" dirty="0" smtClean="0"/>
              <a:t>Time </a:t>
            </a:r>
            <a:r>
              <a:rPr lang="en-US" sz="1600" dirty="0"/>
              <a:t>to institute </a:t>
            </a:r>
            <a:r>
              <a:rPr lang="en-US" sz="1600" dirty="0" smtClean="0"/>
              <a:t>County </a:t>
            </a:r>
            <a:r>
              <a:rPr lang="en-US" sz="1600" dirty="0"/>
              <a:t>Committees of Safety and address </a:t>
            </a:r>
            <a:r>
              <a:rPr lang="en-US" sz="1600" dirty="0" smtClean="0"/>
              <a:t>issues, </a:t>
            </a:r>
            <a:r>
              <a:rPr lang="en-US" sz="1600" dirty="0"/>
              <a:t>which government ignores or inadequately or wrongfully addresses.</a:t>
            </a:r>
          </a:p>
        </p:txBody>
      </p:sp>
      <p:sp>
        <p:nvSpPr>
          <p:cNvPr id="24" name="Content Placeholder 4"/>
          <p:cNvSpPr txBox="1">
            <a:spLocks/>
          </p:cNvSpPr>
          <p:nvPr/>
        </p:nvSpPr>
        <p:spPr bwMode="auto">
          <a:xfrm>
            <a:off x="0" y="0"/>
            <a:ext cx="91440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ctr">
              <a:buClrTx/>
            </a:pPr>
            <a:r>
              <a:rPr lang="en-US" sz="5800" b="1" dirty="0">
                <a:effectLst>
                  <a:outerShdw blurRad="38100" dist="38100" dir="2700000" algn="tl">
                    <a:srgbClr val="000000">
                      <a:alpha val="43137"/>
                    </a:srgbClr>
                  </a:outerShdw>
                </a:effectLst>
                <a:latin typeface="Old English Text MT" panose="03040902040508030806" pitchFamily="66" charset="0"/>
              </a:rPr>
              <a:t>Committees Of </a:t>
            </a:r>
            <a:r>
              <a:rPr lang="en-US" sz="5800" b="1" dirty="0" smtClean="0">
                <a:effectLst>
                  <a:outerShdw blurRad="38100" dist="38100" dir="2700000" algn="tl">
                    <a:srgbClr val="000000">
                      <a:alpha val="43137"/>
                    </a:srgbClr>
                  </a:outerShdw>
                </a:effectLst>
                <a:latin typeface="Old English Text MT" panose="03040902040508030806" pitchFamily="66" charset="0"/>
              </a:rPr>
              <a:t>Safety</a:t>
            </a:r>
          </a:p>
          <a:p>
            <a:pPr algn="ctr">
              <a:buClrTx/>
            </a:pPr>
            <a:r>
              <a:rPr lang="en-US" sz="4000" b="1" dirty="0" smtClean="0">
                <a:solidFill>
                  <a:srgbClr val="FF0000"/>
                </a:solidFill>
                <a:effectLst>
                  <a:outerShdw blurRad="38100" dist="38100" dir="2700000" algn="tl">
                    <a:srgbClr val="000000">
                      <a:alpha val="43137"/>
                    </a:srgbClr>
                  </a:outerShdw>
                </a:effectLst>
                <a:latin typeface="Old English Text MT" panose="03040902040508030806" pitchFamily="66" charset="0"/>
              </a:rPr>
              <a:t>Be Prepared</a:t>
            </a:r>
            <a:endParaRPr lang="en-US" sz="4000" kern="0" dirty="0" smtClean="0">
              <a:solidFill>
                <a:srgbClr val="FF0000"/>
              </a:solidFill>
            </a:endParaRPr>
          </a:p>
        </p:txBody>
      </p:sp>
      <p:pic>
        <p:nvPicPr>
          <p:cNvPr id="25" name="Picture 2" descr="http://img10.deviantart.net/3b86/i/2012/270/3/c/_if_you_want_peace__prepare_for_war__by_alana20-d5g19h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344" y="914401"/>
            <a:ext cx="2263906" cy="15488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1812441"/>
      </p:ext>
    </p:extLst>
  </p:cSld>
  <p:clrMapOvr>
    <a:masterClrMapping/>
  </p:clrMapOvr>
  <mc:AlternateContent xmlns:mc="http://schemas.openxmlformats.org/markup-compatibility/2006" xmlns:p14="http://schemas.microsoft.com/office/powerpoint/2010/main">
    <mc:Choice Requires="p14">
      <p:transition spd="slow" p14:dur="2000" advTm="103647">
        <p14:prism isContent="1"/>
        <p:sndAc>
          <p:stSnd>
            <p:snd r:embed="rId3" name="breeze.wav"/>
          </p:stSnd>
        </p:sndAc>
      </p:transition>
    </mc:Choice>
    <mc:Fallback xmlns="">
      <p:transition spd="slow" advTm="103647">
        <p:fade/>
        <p:sndAc>
          <p:stSnd>
            <p:snd r:embed="rId8"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Effect transition="in" filter="fade">
                                      <p:cBhvr>
                                        <p:cTn id="9" dur="2000"/>
                                        <p:tgtEl>
                                          <p:spTgt spid="23"/>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par>
                                <p:cTn id="13" presetID="6" presetClass="entr" presetSubtype="1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000" fill="hold"/>
                                        <p:tgtEl>
                                          <p:spTgt spid="17"/>
                                        </p:tgtEl>
                                        <p:attrNameLst>
                                          <p:attrName>ppt_w</p:attrName>
                                        </p:attrNameLst>
                                      </p:cBhvr>
                                      <p:tavLst>
                                        <p:tav tm="0">
                                          <p:val>
                                            <p:fltVal val="0"/>
                                          </p:val>
                                        </p:tav>
                                        <p:tav tm="100000">
                                          <p:val>
                                            <p:strVal val="#ppt_w"/>
                                          </p:val>
                                        </p:tav>
                                      </p:tavLst>
                                    </p:anim>
                                    <p:anim calcmode="lin" valueType="num">
                                      <p:cBhvr>
                                        <p:cTn id="28" dur="2000" fill="hold"/>
                                        <p:tgtEl>
                                          <p:spTgt spid="17"/>
                                        </p:tgtEl>
                                        <p:attrNameLst>
                                          <p:attrName>ppt_h</p:attrName>
                                        </p:attrNameLst>
                                      </p:cBhvr>
                                      <p:tavLst>
                                        <p:tav tm="0">
                                          <p:val>
                                            <p:fltVal val="0"/>
                                          </p:val>
                                        </p:tav>
                                        <p:tav tm="100000">
                                          <p:val>
                                            <p:strVal val="#ppt_h"/>
                                          </p:val>
                                        </p:tav>
                                      </p:tavLst>
                                    </p:anim>
                                    <p:animEffect transition="in" filter="fade">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2000" fill="hold"/>
                                        <p:tgtEl>
                                          <p:spTgt spid="15"/>
                                        </p:tgtEl>
                                        <p:attrNameLst>
                                          <p:attrName>ppt_w</p:attrName>
                                        </p:attrNameLst>
                                      </p:cBhvr>
                                      <p:tavLst>
                                        <p:tav tm="0">
                                          <p:val>
                                            <p:fltVal val="0"/>
                                          </p:val>
                                        </p:tav>
                                        <p:tav tm="100000">
                                          <p:val>
                                            <p:strVal val="#ppt_w"/>
                                          </p:val>
                                        </p:tav>
                                      </p:tavLst>
                                    </p:anim>
                                    <p:anim calcmode="lin" valueType="num">
                                      <p:cBhvr>
                                        <p:cTn id="35" dur="2000" fill="hold"/>
                                        <p:tgtEl>
                                          <p:spTgt spid="15"/>
                                        </p:tgtEl>
                                        <p:attrNameLst>
                                          <p:attrName>ppt_h</p:attrName>
                                        </p:attrNameLst>
                                      </p:cBhvr>
                                      <p:tavLst>
                                        <p:tav tm="0">
                                          <p:val>
                                            <p:fltVal val="0"/>
                                          </p:val>
                                        </p:tav>
                                        <p:tav tm="100000">
                                          <p:val>
                                            <p:strVal val="#ppt_h"/>
                                          </p:val>
                                        </p:tav>
                                      </p:tavLst>
                                    </p:anim>
                                    <p:animEffect transition="in" filter="fade">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000" fill="hold"/>
                                        <p:tgtEl>
                                          <p:spTgt spid="22"/>
                                        </p:tgtEl>
                                        <p:attrNameLst>
                                          <p:attrName>ppt_w</p:attrName>
                                        </p:attrNameLst>
                                      </p:cBhvr>
                                      <p:tavLst>
                                        <p:tav tm="0">
                                          <p:val>
                                            <p:fltVal val="0"/>
                                          </p:val>
                                        </p:tav>
                                        <p:tav tm="100000">
                                          <p:val>
                                            <p:strVal val="#ppt_w"/>
                                          </p:val>
                                        </p:tav>
                                      </p:tavLst>
                                    </p:anim>
                                    <p:anim calcmode="lin" valueType="num">
                                      <p:cBhvr>
                                        <p:cTn id="42" dur="2000" fill="hold"/>
                                        <p:tgtEl>
                                          <p:spTgt spid="22"/>
                                        </p:tgtEl>
                                        <p:attrNameLst>
                                          <p:attrName>ppt_h</p:attrName>
                                        </p:attrNameLst>
                                      </p:cBhvr>
                                      <p:tavLst>
                                        <p:tav tm="0">
                                          <p:val>
                                            <p:fltVal val="0"/>
                                          </p:val>
                                        </p:tav>
                                        <p:tav tm="100000">
                                          <p:val>
                                            <p:strVal val="#ppt_h"/>
                                          </p:val>
                                        </p:tav>
                                      </p:tavLst>
                                    </p:anim>
                                    <p:animEffect transition="in" filter="fade">
                                      <p:cBhvr>
                                        <p:cTn id="4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304800" y="1676400"/>
            <a:ext cx="851931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just">
              <a:buClrTx/>
            </a:pPr>
            <a:r>
              <a:rPr lang="en-US" sz="1800" b="1" kern="0" dirty="0" smtClean="0">
                <a:solidFill>
                  <a:srgbClr val="FF0000"/>
                </a:solidFill>
                <a:latin typeface="Old English Text MT" panose="03040902040508030806" pitchFamily="66" charset="0"/>
              </a:rPr>
              <a:t>We Must Empower the People </a:t>
            </a:r>
            <a:r>
              <a:rPr lang="en-US" sz="1800" kern="0" dirty="0" smtClean="0"/>
              <a:t>at the Grass Roots to take control of their local government and their State and Federal Representatives by requiring them to obey the </a:t>
            </a:r>
            <a:r>
              <a:rPr lang="en-US" sz="1800" b="1" kern="0" dirty="0" smtClean="0"/>
              <a:t>“</a:t>
            </a:r>
            <a:r>
              <a:rPr lang="en-US" sz="1800" i="1" u="sng" kern="0" dirty="0" smtClean="0">
                <a:solidFill>
                  <a:srgbClr val="FF0000"/>
                </a:solidFill>
              </a:rPr>
              <a:t>Supreme Law of the Land</a:t>
            </a:r>
            <a:r>
              <a:rPr lang="en-US" sz="1800" b="1" kern="0" dirty="0" smtClean="0"/>
              <a:t>”</a:t>
            </a:r>
            <a:r>
              <a:rPr lang="en-US" sz="1800" kern="0" dirty="0" smtClean="0"/>
              <a:t> just like our Founding Fathers!!!</a:t>
            </a:r>
          </a:p>
        </p:txBody>
      </p:sp>
      <p:sp>
        <p:nvSpPr>
          <p:cNvPr id="6" name="Content Placeholder 4"/>
          <p:cNvSpPr txBox="1">
            <a:spLocks/>
          </p:cNvSpPr>
          <p:nvPr/>
        </p:nvSpPr>
        <p:spPr bwMode="auto">
          <a:xfrm>
            <a:off x="319881" y="2590800"/>
            <a:ext cx="8519319"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just">
              <a:buClrTx/>
            </a:pPr>
            <a:r>
              <a:rPr lang="en-US" sz="1600" b="1" u="sng" kern="0" dirty="0"/>
              <a:t>U.S. Constitution Article VI Clause 2</a:t>
            </a:r>
            <a:r>
              <a:rPr lang="en-US" sz="1600" b="1" kern="0" dirty="0"/>
              <a:t>: </a:t>
            </a:r>
            <a:r>
              <a:rPr lang="en-US" sz="1600" i="1" kern="0" dirty="0"/>
              <a:t>This Constitution, and the laws of the United States which shall be made in pursuance thereof; and all treaties made, or which shall be made, under the authority of the United States, shall be the </a:t>
            </a:r>
            <a:r>
              <a:rPr lang="en-US" sz="1600" i="1" kern="0" dirty="0" smtClean="0"/>
              <a:t>‘</a:t>
            </a:r>
            <a:r>
              <a:rPr lang="en-US" sz="1600" i="1" kern="0" dirty="0" smtClean="0">
                <a:solidFill>
                  <a:srgbClr val="FF0000"/>
                </a:solidFill>
              </a:rPr>
              <a:t>Supreme Law </a:t>
            </a:r>
            <a:r>
              <a:rPr lang="en-US" sz="1600" i="1" kern="0" dirty="0">
                <a:solidFill>
                  <a:srgbClr val="FF0000"/>
                </a:solidFill>
              </a:rPr>
              <a:t>of the </a:t>
            </a:r>
            <a:r>
              <a:rPr lang="en-US" sz="1600" i="1" kern="0" dirty="0" smtClean="0">
                <a:solidFill>
                  <a:srgbClr val="FF0000"/>
                </a:solidFill>
              </a:rPr>
              <a:t>Land;</a:t>
            </a:r>
            <a:r>
              <a:rPr lang="en-US" sz="1600" i="1" kern="0" dirty="0" smtClean="0"/>
              <a:t>’ </a:t>
            </a:r>
            <a:r>
              <a:rPr lang="en-US" sz="1600" i="1" kern="0" dirty="0"/>
              <a:t>and the judges in every state shall be bound thereby, anything in the Constitution or laws of any State to the contrary notwithstanding</a:t>
            </a:r>
            <a:r>
              <a:rPr lang="en-US" sz="1600" kern="0" dirty="0" smtClean="0"/>
              <a:t>.</a:t>
            </a:r>
          </a:p>
        </p:txBody>
      </p:sp>
      <p:sp>
        <p:nvSpPr>
          <p:cNvPr id="8" name="Content Placeholder 4"/>
          <p:cNvSpPr txBox="1">
            <a:spLocks/>
          </p:cNvSpPr>
          <p:nvPr/>
        </p:nvSpPr>
        <p:spPr bwMode="auto">
          <a:xfrm>
            <a:off x="319881" y="3657600"/>
            <a:ext cx="8519319" cy="3234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just">
              <a:buClrTx/>
            </a:pPr>
            <a:r>
              <a:rPr lang="en-US" sz="1600" b="1" u="sng" kern="0" dirty="0"/>
              <a:t>Article III Section 2</a:t>
            </a:r>
            <a:r>
              <a:rPr lang="en-US" sz="1600" b="1" kern="0" dirty="0"/>
              <a:t>.</a:t>
            </a:r>
            <a:r>
              <a:rPr lang="en-US" sz="1600" kern="0" dirty="0"/>
              <a:t> The judicial power shall extend to all cases, in </a:t>
            </a:r>
            <a:r>
              <a:rPr lang="en-US" sz="1600" i="1" u="sng" kern="0" dirty="0" smtClean="0">
                <a:solidFill>
                  <a:srgbClr val="FF0000"/>
                </a:solidFill>
              </a:rPr>
              <a:t>Law </a:t>
            </a:r>
            <a:r>
              <a:rPr lang="en-US" sz="1600" i="1" u="sng" kern="0" dirty="0">
                <a:solidFill>
                  <a:srgbClr val="FF0000"/>
                </a:solidFill>
              </a:rPr>
              <a:t>and equity</a:t>
            </a:r>
            <a:r>
              <a:rPr lang="en-US" sz="1600" kern="0" dirty="0" smtClean="0"/>
              <a:t>, </a:t>
            </a:r>
          </a:p>
        </p:txBody>
      </p:sp>
      <p:sp>
        <p:nvSpPr>
          <p:cNvPr id="9" name="Content Placeholder 4"/>
          <p:cNvSpPr txBox="1">
            <a:spLocks/>
          </p:cNvSpPr>
          <p:nvPr/>
        </p:nvSpPr>
        <p:spPr bwMode="auto">
          <a:xfrm>
            <a:off x="319881" y="3981061"/>
            <a:ext cx="8519319" cy="590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just">
              <a:buClrTx/>
            </a:pPr>
            <a:r>
              <a:rPr lang="en-US" sz="1600" b="1" u="sng" kern="0" dirty="0" err="1"/>
              <a:t>Rodriques</a:t>
            </a:r>
            <a:r>
              <a:rPr lang="en-US" sz="1600" b="1" u="sng" kern="0" dirty="0"/>
              <a:t> v. Ray </a:t>
            </a:r>
            <a:r>
              <a:rPr lang="en-US" sz="1600" b="1" u="sng" kern="0" dirty="0" smtClean="0"/>
              <a:t>Donavan</a:t>
            </a:r>
            <a:r>
              <a:rPr lang="en-US" sz="1600" kern="0" dirty="0" smtClean="0"/>
              <a:t> - "</a:t>
            </a:r>
            <a:r>
              <a:rPr lang="en-US" sz="1600" i="1" kern="0" dirty="0" smtClean="0"/>
              <a:t>All </a:t>
            </a:r>
            <a:r>
              <a:rPr lang="en-US" sz="1600" i="1" kern="0" dirty="0"/>
              <a:t>codes, rules, and regulations are for government authorities only, not human/Creators in accordance with God's </a:t>
            </a:r>
            <a:r>
              <a:rPr lang="en-US" sz="1600" i="1" kern="0" dirty="0" smtClean="0"/>
              <a:t>laws </a:t>
            </a:r>
            <a:r>
              <a:rPr lang="en-US" sz="1600" i="1" kern="0" dirty="0"/>
              <a:t>and </a:t>
            </a:r>
            <a:r>
              <a:rPr lang="en-US" sz="1600" i="1" kern="0" dirty="0" smtClean="0"/>
              <a:t>are lacking </a:t>
            </a:r>
            <a:r>
              <a:rPr lang="en-US" sz="1600" i="1" kern="0" dirty="0"/>
              <a:t>due process</a:t>
            </a:r>
            <a:r>
              <a:rPr lang="en-US" sz="1600" kern="0" dirty="0" smtClean="0"/>
              <a:t>…". </a:t>
            </a:r>
          </a:p>
        </p:txBody>
      </p:sp>
      <p:sp>
        <p:nvSpPr>
          <p:cNvPr id="10" name="Content Placeholder 4"/>
          <p:cNvSpPr txBox="1">
            <a:spLocks/>
          </p:cNvSpPr>
          <p:nvPr/>
        </p:nvSpPr>
        <p:spPr bwMode="auto">
          <a:xfrm>
            <a:off x="2209800" y="4572000"/>
            <a:ext cx="6614319"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just">
              <a:buClrTx/>
            </a:pPr>
            <a:r>
              <a:rPr lang="en-US" sz="1600" b="1" u="sng" kern="0" dirty="0"/>
              <a:t>Self v. </a:t>
            </a:r>
            <a:r>
              <a:rPr lang="en-US" sz="1600" b="1" u="sng" kern="0" dirty="0" err="1" smtClean="0"/>
              <a:t>Rhay</a:t>
            </a:r>
            <a:r>
              <a:rPr lang="en-US" sz="1600" kern="0" dirty="0" smtClean="0"/>
              <a:t> – “</a:t>
            </a:r>
            <a:r>
              <a:rPr lang="en-US" sz="1600" i="1" kern="0" dirty="0" smtClean="0"/>
              <a:t>The </a:t>
            </a:r>
            <a:r>
              <a:rPr lang="en-US" sz="1600" i="1" kern="0" dirty="0"/>
              <a:t>common law is the real law, the Supreme Law of the land, the code, rules, regulations, policy and statutes are “not the law</a:t>
            </a:r>
            <a:r>
              <a:rPr lang="en-US" sz="1600" kern="0" dirty="0"/>
              <a:t>”, </a:t>
            </a:r>
            <a:endParaRPr lang="en-US" sz="1600" kern="0" dirty="0" smtClean="0"/>
          </a:p>
        </p:txBody>
      </p:sp>
      <p:sp>
        <p:nvSpPr>
          <p:cNvPr id="11" name="Content Placeholder 4"/>
          <p:cNvSpPr txBox="1">
            <a:spLocks/>
          </p:cNvSpPr>
          <p:nvPr/>
        </p:nvSpPr>
        <p:spPr bwMode="auto">
          <a:xfrm>
            <a:off x="2209800" y="5181600"/>
            <a:ext cx="6629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just">
              <a:buClrTx/>
            </a:pPr>
            <a:r>
              <a:rPr lang="en-US" sz="1600" b="1" u="sng" kern="0" dirty="0"/>
              <a:t>Marbury v. </a:t>
            </a:r>
            <a:r>
              <a:rPr lang="en-US" sz="1600" b="1" u="sng" kern="0" dirty="0" smtClean="0"/>
              <a:t>Madison</a:t>
            </a:r>
            <a:r>
              <a:rPr lang="en-US" sz="1600" kern="0" dirty="0" smtClean="0"/>
              <a:t> - "</a:t>
            </a:r>
            <a:r>
              <a:rPr lang="en-US" sz="1600" i="1" kern="0" dirty="0" smtClean="0"/>
              <a:t>All </a:t>
            </a:r>
            <a:r>
              <a:rPr lang="en-US" sz="1600" i="1" kern="0" dirty="0"/>
              <a:t>laws, rules and practices which are repugnant to the Constitution are null and void</a:t>
            </a:r>
            <a:r>
              <a:rPr lang="en-US" sz="1600" kern="0" dirty="0" smtClean="0"/>
              <a:t>"</a:t>
            </a:r>
          </a:p>
        </p:txBody>
      </p:sp>
      <p:sp>
        <p:nvSpPr>
          <p:cNvPr id="13" name="Content Placeholder 4"/>
          <p:cNvSpPr txBox="1">
            <a:spLocks/>
          </p:cNvSpPr>
          <p:nvPr/>
        </p:nvSpPr>
        <p:spPr bwMode="auto">
          <a:xfrm>
            <a:off x="0" y="0"/>
            <a:ext cx="91440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ctr">
              <a:buClrTx/>
            </a:pPr>
            <a:r>
              <a:rPr lang="en-US" sz="5800" b="1" dirty="0">
                <a:effectLst>
                  <a:outerShdw blurRad="38100" dist="38100" dir="2700000" algn="tl">
                    <a:srgbClr val="000000">
                      <a:alpha val="43137"/>
                    </a:srgbClr>
                  </a:outerShdw>
                </a:effectLst>
                <a:latin typeface="Old English Text MT" panose="03040902040508030806" pitchFamily="66" charset="0"/>
              </a:rPr>
              <a:t>Committees Of </a:t>
            </a:r>
            <a:r>
              <a:rPr lang="en-US" sz="5800" b="1" dirty="0" smtClean="0">
                <a:effectLst>
                  <a:outerShdw blurRad="38100" dist="38100" dir="2700000" algn="tl">
                    <a:srgbClr val="000000">
                      <a:alpha val="43137"/>
                    </a:srgbClr>
                  </a:outerShdw>
                </a:effectLst>
                <a:latin typeface="Old English Text MT" panose="03040902040508030806" pitchFamily="66" charset="0"/>
              </a:rPr>
              <a:t>Safety</a:t>
            </a:r>
          </a:p>
          <a:p>
            <a:pPr algn="ctr">
              <a:buClrTx/>
            </a:pPr>
            <a:r>
              <a:rPr lang="en-US" sz="4000" b="1" dirty="0" smtClean="0">
                <a:solidFill>
                  <a:srgbClr val="FF0000"/>
                </a:solidFill>
                <a:effectLst>
                  <a:outerShdw blurRad="38100" dist="38100" dir="2700000" algn="tl">
                    <a:srgbClr val="000000">
                      <a:alpha val="43137"/>
                    </a:srgbClr>
                  </a:outerShdw>
                </a:effectLst>
                <a:latin typeface="Old English Text MT" panose="03040902040508030806" pitchFamily="66" charset="0"/>
              </a:rPr>
              <a:t>Be Prepared</a:t>
            </a:r>
            <a:endParaRPr lang="en-US" sz="4000" kern="0" dirty="0" smtClean="0">
              <a:solidFill>
                <a:srgbClr val="FF0000"/>
              </a:solidFill>
            </a:endParaRPr>
          </a:p>
        </p:txBody>
      </p:sp>
      <p:sp>
        <p:nvSpPr>
          <p:cNvPr id="14" name="Content Placeholder 4"/>
          <p:cNvSpPr txBox="1">
            <a:spLocks/>
          </p:cNvSpPr>
          <p:nvPr/>
        </p:nvSpPr>
        <p:spPr bwMode="auto">
          <a:xfrm>
            <a:off x="304800" y="5715000"/>
            <a:ext cx="8534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just" eaLnBrk="1" hangingPunct="1">
              <a:spcBef>
                <a:spcPts val="0"/>
              </a:spcBef>
              <a:buClrTx/>
              <a:defRPr/>
            </a:pPr>
            <a:r>
              <a:rPr lang="en-US" sz="1600" dirty="0" smtClean="0">
                <a:latin typeface="Times New Roman" panose="02020603050405020304" pitchFamily="18" charset="0"/>
                <a:ea typeface="Calibri"/>
                <a:cs typeface="Times New Roman" panose="02020603050405020304" pitchFamily="18" charset="0"/>
              </a:rPr>
              <a:t>Our </a:t>
            </a:r>
            <a:r>
              <a:rPr lang="en-US" sz="1600" dirty="0">
                <a:latin typeface="Times New Roman" panose="02020603050405020304" pitchFamily="18" charset="0"/>
                <a:ea typeface="Calibri"/>
                <a:cs typeface="Times New Roman" panose="02020603050405020304" pitchFamily="18" charset="0"/>
              </a:rPr>
              <a:t>Constitution is in danger. </a:t>
            </a:r>
            <a:r>
              <a:rPr lang="en-US" sz="1600" dirty="0" smtClean="0">
                <a:latin typeface="Times New Roman" panose="02020603050405020304" pitchFamily="18" charset="0"/>
                <a:ea typeface="Calibri"/>
                <a:cs typeface="Times New Roman" panose="02020603050405020304" pitchFamily="18" charset="0"/>
              </a:rPr>
              <a:t>We </a:t>
            </a:r>
            <a:r>
              <a:rPr lang="en-US" sz="1600" dirty="0">
                <a:latin typeface="Times New Roman" panose="02020603050405020304" pitchFamily="18" charset="0"/>
                <a:ea typeface="Calibri"/>
                <a:cs typeface="Times New Roman" panose="02020603050405020304" pitchFamily="18" charset="0"/>
              </a:rPr>
              <a:t>must reclaim our Constitution from all attacks foreign and domestic </a:t>
            </a:r>
            <a:r>
              <a:rPr lang="en-US" sz="1600" dirty="0" smtClean="0">
                <a:latin typeface="Times New Roman" panose="02020603050405020304" pitchFamily="18" charset="0"/>
                <a:ea typeface="Calibri"/>
                <a:cs typeface="Times New Roman" panose="02020603050405020304" pitchFamily="18" charset="0"/>
              </a:rPr>
              <a:t>for ourselves, family, neighbors and our posterity! </a:t>
            </a:r>
            <a:r>
              <a:rPr lang="en-US" sz="1600" dirty="0" smtClean="0">
                <a:solidFill>
                  <a:srgbClr val="FF0000"/>
                </a:solidFill>
                <a:latin typeface="Times New Roman" panose="02020603050405020304" pitchFamily="18" charset="0"/>
                <a:ea typeface="Calibri"/>
                <a:cs typeface="Times New Roman" panose="02020603050405020304" pitchFamily="18" charset="0"/>
              </a:rPr>
              <a:t>The </a:t>
            </a:r>
            <a:r>
              <a:rPr lang="en-US" sz="1600" dirty="0">
                <a:solidFill>
                  <a:srgbClr val="FF0000"/>
                </a:solidFill>
                <a:latin typeface="Times New Roman" panose="02020603050405020304" pitchFamily="18" charset="0"/>
                <a:ea typeface="Calibri"/>
                <a:cs typeface="Times New Roman" panose="02020603050405020304" pitchFamily="18" charset="0"/>
              </a:rPr>
              <a:t>service and experience of each person in the community </a:t>
            </a:r>
            <a:r>
              <a:rPr lang="en-US" sz="1600" b="1" dirty="0">
                <a:solidFill>
                  <a:srgbClr val="FF0000"/>
                </a:solidFill>
                <a:latin typeface="Times New Roman" panose="02020603050405020304" pitchFamily="18" charset="0"/>
                <a:ea typeface="Calibri"/>
                <a:cs typeface="Times New Roman" panose="02020603050405020304" pitchFamily="18" charset="0"/>
              </a:rPr>
              <a:t>IS NEEDED </a:t>
            </a:r>
            <a:r>
              <a:rPr lang="en-US" sz="1600" b="1" dirty="0" smtClean="0">
                <a:solidFill>
                  <a:srgbClr val="FF0000"/>
                </a:solidFill>
                <a:latin typeface="Times New Roman" panose="02020603050405020304" pitchFamily="18" charset="0"/>
                <a:ea typeface="Calibri"/>
                <a:cs typeface="Times New Roman" panose="02020603050405020304" pitchFamily="18" charset="0"/>
              </a:rPr>
              <a:t>NOW, Let us Never Surrender!!!</a:t>
            </a:r>
            <a:endParaRPr lang="en-US" sz="1600" b="1" dirty="0">
              <a:solidFill>
                <a:srgbClr val="FF0000"/>
              </a:solidFill>
              <a:latin typeface="Times New Roman" panose="02020603050405020304" pitchFamily="18" charset="0"/>
              <a:ea typeface="Calibri"/>
              <a:cs typeface="Times New Roman" panose="02020603050405020304" pitchFamily="18" charset="0"/>
            </a:endParaRPr>
          </a:p>
          <a:p>
            <a:pPr eaLnBrk="1" hangingPunct="1">
              <a:defRPr/>
            </a:pPr>
            <a:endParaRPr lang="en-US" sz="1600" dirty="0"/>
          </a:p>
        </p:txBody>
      </p:sp>
      <p:pic>
        <p:nvPicPr>
          <p:cNvPr id="15" name="Picture 1"/>
          <p:cNvPicPr>
            <a:picLocks noChangeAspect="1"/>
          </p:cNvPicPr>
          <p:nvPr/>
        </p:nvPicPr>
        <p:blipFill>
          <a:blip r:embed="rId3" cstate="print"/>
          <a:srcRect/>
          <a:stretch>
            <a:fillRect/>
          </a:stretch>
        </p:blipFill>
        <p:spPr bwMode="auto">
          <a:xfrm>
            <a:off x="457200" y="4552156"/>
            <a:ext cx="1600200" cy="1183481"/>
          </a:xfrm>
          <a:prstGeom prst="rect">
            <a:avLst/>
          </a:prstGeom>
          <a:noFill/>
          <a:ln w="9525">
            <a:noFill/>
            <a:miter lim="800000"/>
            <a:headEnd/>
            <a:tailEnd/>
          </a:ln>
        </p:spPr>
      </p:pic>
    </p:spTree>
    <p:extLst>
      <p:ext uri="{BB962C8B-B14F-4D97-AF65-F5344CB8AC3E}">
        <p14:creationId xmlns:p14="http://schemas.microsoft.com/office/powerpoint/2010/main" val="1121581828"/>
      </p:ext>
    </p:extLst>
  </p:cSld>
  <p:clrMapOvr>
    <a:masterClrMapping/>
  </p:clrMapOvr>
  <mc:AlternateContent xmlns:mc="http://schemas.openxmlformats.org/markup-compatibility/2006" xmlns:p14="http://schemas.microsoft.com/office/powerpoint/2010/main">
    <mc:Choice Requires="p14">
      <p:transition spd="slow" p14:dur="1250" advTm="39351">
        <p14:prism/>
      </p:transition>
    </mc:Choice>
    <mc:Fallback xmlns="">
      <p:transition spd="slow" advTm="393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6" presetClass="entr" presetSubtype="16"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ircle(in)">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https://www.peaceproject.com/sites/default/files/imagecache/700wide-500-high/LS37_Liberty-once-lost_is_lost_forev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600200" y="1104037"/>
            <a:ext cx="6103560" cy="877163"/>
          </a:xfrm>
          <a:prstGeom prst="rect">
            <a:avLst/>
          </a:prstGeom>
          <a:noFill/>
        </p:spPr>
        <p:txBody>
          <a:bodyPr wrap="square" rtlCol="0">
            <a:spAutoFit/>
          </a:bodyPr>
          <a:lstStyle/>
          <a:p>
            <a:pPr algn="ctr"/>
            <a:r>
              <a:rPr lang="en-US" sz="1700" cap="small" dirty="0" smtClean="0">
                <a:latin typeface="Times New Roman" panose="02020603050405020304" pitchFamily="18" charset="0"/>
                <a:cs typeface="Times New Roman" panose="02020603050405020304" pitchFamily="18" charset="0"/>
              </a:rPr>
              <a:t>President </a:t>
            </a:r>
            <a:r>
              <a:rPr lang="en-US" sz="1700" cap="small" dirty="0">
                <a:latin typeface="Times New Roman" panose="02020603050405020304" pitchFamily="18" charset="0"/>
                <a:cs typeface="Times New Roman" panose="02020603050405020304" pitchFamily="18" charset="0"/>
              </a:rPr>
              <a:t>Trump</a:t>
            </a:r>
            <a:r>
              <a:rPr lang="en-US" sz="1700" b="1" dirty="0">
                <a:latin typeface="Times New Roman" panose="02020603050405020304" pitchFamily="18" charset="0"/>
                <a:cs typeface="Times New Roman" panose="02020603050405020304" pitchFamily="18" charset="0"/>
              </a:rPr>
              <a:t> </a:t>
            </a:r>
            <a:r>
              <a:rPr lang="en-US" sz="1700" b="1" dirty="0" smtClean="0">
                <a:latin typeface="Times New Roman" panose="02020603050405020304" pitchFamily="18" charset="0"/>
                <a:cs typeface="Times New Roman" panose="02020603050405020304" pitchFamily="18" charset="0"/>
              </a:rPr>
              <a:t>said, </a:t>
            </a:r>
            <a:r>
              <a:rPr lang="en-US" sz="1700" dirty="0" smtClean="0">
                <a:latin typeface="Times New Roman" panose="02020603050405020304" pitchFamily="18" charset="0"/>
                <a:cs typeface="Times New Roman" panose="02020603050405020304" pitchFamily="18" charset="0"/>
              </a:rPr>
              <a:t>“</a:t>
            </a:r>
            <a:r>
              <a:rPr lang="en-US" sz="1700" i="1" dirty="0">
                <a:latin typeface="Times New Roman" panose="02020603050405020304" pitchFamily="18" charset="0"/>
                <a:cs typeface="Times New Roman" panose="02020603050405020304" pitchFamily="18" charset="0"/>
              </a:rPr>
              <a:t>In America, the people govern, the people rule, and the people are sovereign. I was elected not to take power, but to give power to the American people, where it belongs</a:t>
            </a:r>
            <a:r>
              <a:rPr lang="en-US" sz="1700" i="1" dirty="0" smtClean="0">
                <a:latin typeface="Times New Roman" panose="02020603050405020304" pitchFamily="18" charset="0"/>
                <a:cs typeface="Times New Roman" panose="02020603050405020304" pitchFamily="18" charset="0"/>
              </a:rPr>
              <a:t>;</a:t>
            </a:r>
            <a:r>
              <a:rPr lang="en-US" sz="1700"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56162" y="1941493"/>
            <a:ext cx="8603615" cy="954107"/>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The problem is that the People don’t know how to take and implement that power!</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895600"/>
            <a:ext cx="6019800" cy="3476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5070" y="152400"/>
            <a:ext cx="3474324" cy="9450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6387" y="6324600"/>
            <a:ext cx="8531225" cy="369332"/>
          </a:xfrm>
          <a:prstGeom prst="rect">
            <a:avLst/>
          </a:prstGeom>
          <a:noFill/>
        </p:spPr>
        <p:txBody>
          <a:bodyPr wrap="square" rtlCol="0">
            <a:spAutoFit/>
          </a:bodyPr>
          <a:lstStyle/>
          <a:p>
            <a:pPr algn="ctr"/>
            <a:r>
              <a:rPr lang="en-US" b="1" dirty="0" smtClean="0">
                <a:solidFill>
                  <a:schemeClr val="tx2"/>
                </a:solidFill>
              </a:rPr>
              <a:t>NationalLibertyAlliance.org</a:t>
            </a:r>
            <a:endParaRPr lang="en-US" b="1" dirty="0">
              <a:solidFill>
                <a:schemeClr val="tx2"/>
              </a:solidFill>
            </a:endParaRPr>
          </a:p>
        </p:txBody>
      </p:sp>
    </p:spTree>
    <p:custDataLst>
      <p:tags r:id="rId1"/>
    </p:custDataLst>
    <p:extLst>
      <p:ext uri="{BB962C8B-B14F-4D97-AF65-F5344CB8AC3E}">
        <p14:creationId xmlns:p14="http://schemas.microsoft.com/office/powerpoint/2010/main" val="4054734494"/>
      </p:ext>
    </p:extLst>
  </p:cSld>
  <p:clrMapOvr>
    <a:masterClrMapping/>
  </p:clrMapOvr>
  <mc:AlternateContent xmlns:mc="http://schemas.openxmlformats.org/markup-compatibility/2006" xmlns:p14="http://schemas.microsoft.com/office/powerpoint/2010/main">
    <mc:Choice Requires="p14">
      <p:transition spd="slow" p14:dur="2000" advTm="103647">
        <p14:prism isContent="1"/>
        <p:sndAc>
          <p:stSnd>
            <p:snd r:embed="rId3" name="breeze.wav"/>
          </p:stSnd>
        </p:sndAc>
      </p:transition>
    </mc:Choice>
    <mc:Fallback xmlns="">
      <p:transition spd="slow" advTm="103647">
        <p:fade/>
        <p:sndAc>
          <p:stSnd>
            <p:snd r:embed="rId8"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2000" fill="hold"/>
                                        <p:tgtEl>
                                          <p:spTgt spid="11"/>
                                        </p:tgtEl>
                                        <p:attrNameLst>
                                          <p:attrName>ppt_w</p:attrName>
                                        </p:attrNameLst>
                                      </p:cBhvr>
                                      <p:tavLst>
                                        <p:tav tm="0">
                                          <p:val>
                                            <p:fltVal val="0"/>
                                          </p:val>
                                        </p:tav>
                                        <p:tav tm="100000">
                                          <p:val>
                                            <p:strVal val="#ppt_w"/>
                                          </p:val>
                                        </p:tav>
                                      </p:tavLst>
                                    </p:anim>
                                    <p:anim calcmode="lin" valueType="num">
                                      <p:cBhvr>
                                        <p:cTn id="11" dur="2000" fill="hold"/>
                                        <p:tgtEl>
                                          <p:spTgt spid="11"/>
                                        </p:tgtEl>
                                        <p:attrNameLst>
                                          <p:attrName>ppt_h</p:attrName>
                                        </p:attrNameLst>
                                      </p:cBhvr>
                                      <p:tavLst>
                                        <p:tav tm="0">
                                          <p:val>
                                            <p:fltVal val="0"/>
                                          </p:val>
                                        </p:tav>
                                        <p:tav tm="100000">
                                          <p:val>
                                            <p:strVal val="#ppt_h"/>
                                          </p:val>
                                        </p:tav>
                                      </p:tavLst>
                                    </p:anim>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000" fill="hold"/>
                                        <p:tgtEl>
                                          <p:spTgt spid="10"/>
                                        </p:tgtEl>
                                        <p:attrNameLst>
                                          <p:attrName>ppt_w</p:attrName>
                                        </p:attrNameLst>
                                      </p:cBhvr>
                                      <p:tavLst>
                                        <p:tav tm="0">
                                          <p:val>
                                            <p:fltVal val="0"/>
                                          </p:val>
                                        </p:tav>
                                        <p:tav tm="100000">
                                          <p:val>
                                            <p:strVal val="#ppt_w"/>
                                          </p:val>
                                        </p:tav>
                                      </p:tavLst>
                                    </p:anim>
                                    <p:anim calcmode="lin" valueType="num">
                                      <p:cBhvr>
                                        <p:cTn id="18" dur="2000" fill="hold"/>
                                        <p:tgtEl>
                                          <p:spTgt spid="10"/>
                                        </p:tgtEl>
                                        <p:attrNameLst>
                                          <p:attrName>ppt_h</p:attrName>
                                        </p:attrNameLst>
                                      </p:cBhvr>
                                      <p:tavLst>
                                        <p:tav tm="0">
                                          <p:val>
                                            <p:fltVal val="0"/>
                                          </p:val>
                                        </p:tav>
                                        <p:tav tm="100000">
                                          <p:val>
                                            <p:strVal val="#ppt_h"/>
                                          </p:val>
                                        </p:tav>
                                      </p:tavLst>
                                    </p:anim>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2000" fill="hold"/>
                                        <p:tgtEl>
                                          <p:spTgt spid="1028"/>
                                        </p:tgtEl>
                                        <p:attrNameLst>
                                          <p:attrName>ppt_w</p:attrName>
                                        </p:attrNameLst>
                                      </p:cBhvr>
                                      <p:tavLst>
                                        <p:tav tm="0">
                                          <p:val>
                                            <p:fltVal val="0"/>
                                          </p:val>
                                        </p:tav>
                                        <p:tav tm="100000">
                                          <p:val>
                                            <p:strVal val="#ppt_w"/>
                                          </p:val>
                                        </p:tav>
                                      </p:tavLst>
                                    </p:anim>
                                    <p:anim calcmode="lin" valueType="num">
                                      <p:cBhvr>
                                        <p:cTn id="25" dur="2000" fill="hold"/>
                                        <p:tgtEl>
                                          <p:spTgt spid="1028"/>
                                        </p:tgtEl>
                                        <p:attrNameLst>
                                          <p:attrName>ppt_h</p:attrName>
                                        </p:attrNameLst>
                                      </p:cBhvr>
                                      <p:tavLst>
                                        <p:tav tm="0">
                                          <p:val>
                                            <p:fltVal val="0"/>
                                          </p:val>
                                        </p:tav>
                                        <p:tav tm="100000">
                                          <p:val>
                                            <p:strVal val="#ppt_h"/>
                                          </p:val>
                                        </p:tav>
                                      </p:tavLst>
                                    </p:anim>
                                    <p:animEffect transition="in" filter="fade">
                                      <p:cBhvr>
                                        <p:cTn id="26"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https://www.peaceproject.com/sites/default/files/imagecache/700wide-500-high/LS37_Liberty-once-lost_is_lost_forev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304800" y="4825425"/>
            <a:ext cx="8534399"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Thomas Jefferson said, </a:t>
            </a:r>
            <a:r>
              <a:rPr lang="en-US" sz="1600" i="1" dirty="0" smtClean="0">
                <a:latin typeface="Times New Roman" panose="02020603050405020304" pitchFamily="18" charset="0"/>
                <a:cs typeface="Times New Roman" panose="02020603050405020304" pitchFamily="18" charset="0"/>
              </a:rPr>
              <a:t>If </a:t>
            </a:r>
            <a:r>
              <a:rPr lang="en-US" sz="1600" i="1" dirty="0">
                <a:latin typeface="Times New Roman" panose="02020603050405020304" pitchFamily="18" charset="0"/>
                <a:cs typeface="Times New Roman" panose="02020603050405020304" pitchFamily="18" charset="0"/>
              </a:rPr>
              <a:t>a nation expects to be ignorant and free in a </a:t>
            </a:r>
            <a:endParaRPr lang="en-US" sz="1600" i="1" dirty="0" smtClean="0">
              <a:latin typeface="Times New Roman" panose="02020603050405020304" pitchFamily="18" charset="0"/>
              <a:cs typeface="Times New Roman" panose="02020603050405020304" pitchFamily="18" charset="0"/>
            </a:endParaRPr>
          </a:p>
          <a:p>
            <a:pPr algn="ctr"/>
            <a:r>
              <a:rPr lang="en-US" sz="1600" i="1" dirty="0" smtClean="0">
                <a:latin typeface="Times New Roman" panose="02020603050405020304" pitchFamily="18" charset="0"/>
                <a:cs typeface="Times New Roman" panose="02020603050405020304" pitchFamily="18" charset="0"/>
              </a:rPr>
              <a:t>state </a:t>
            </a:r>
            <a:r>
              <a:rPr lang="en-US" sz="1600" i="1" dirty="0">
                <a:latin typeface="Times New Roman" panose="02020603050405020304" pitchFamily="18" charset="0"/>
                <a:cs typeface="Times New Roman" panose="02020603050405020304" pitchFamily="18" charset="0"/>
              </a:rPr>
              <a:t>of civilization, it expects what never was and never will </a:t>
            </a:r>
            <a:r>
              <a:rPr lang="en-US" sz="1600" i="1" dirty="0" smtClean="0">
                <a:latin typeface="Times New Roman" panose="02020603050405020304" pitchFamily="18" charset="0"/>
                <a:cs typeface="Times New Roman" panose="02020603050405020304" pitchFamily="18" charset="0"/>
              </a:rPr>
              <a:t>be.</a:t>
            </a:r>
            <a:endParaRPr lang="en-US" sz="1600" dirty="0">
              <a:latin typeface="Times New Roman" panose="02020603050405020304" pitchFamily="18" charset="0"/>
              <a:cs typeface="Times New Roman" panose="02020603050405020304" pitchFamily="18" charset="0"/>
            </a:endParaRPr>
          </a:p>
        </p:txBody>
      </p:sp>
      <p:pic>
        <p:nvPicPr>
          <p:cNvPr id="4098"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47800"/>
            <a:ext cx="609600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0276" y="426584"/>
            <a:ext cx="3474324" cy="9450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6387" y="6324600"/>
            <a:ext cx="8531225" cy="369332"/>
          </a:xfrm>
          <a:prstGeom prst="rect">
            <a:avLst/>
          </a:prstGeom>
          <a:noFill/>
        </p:spPr>
        <p:txBody>
          <a:bodyPr wrap="square" rtlCol="0">
            <a:spAutoFit/>
          </a:bodyPr>
          <a:lstStyle/>
          <a:p>
            <a:pPr algn="ctr"/>
            <a:r>
              <a:rPr lang="en-US" b="1" dirty="0" smtClean="0">
                <a:solidFill>
                  <a:schemeClr val="tx2"/>
                </a:solidFill>
              </a:rPr>
              <a:t>NationalLibertyAlliance.org</a:t>
            </a:r>
            <a:endParaRPr lang="en-US" b="1" dirty="0">
              <a:solidFill>
                <a:schemeClr val="tx2"/>
              </a:solidFill>
            </a:endParaRPr>
          </a:p>
        </p:txBody>
      </p:sp>
    </p:spTree>
    <p:custDataLst>
      <p:tags r:id="rId1"/>
    </p:custDataLst>
    <p:extLst>
      <p:ext uri="{BB962C8B-B14F-4D97-AF65-F5344CB8AC3E}">
        <p14:creationId xmlns:p14="http://schemas.microsoft.com/office/powerpoint/2010/main" val="2481484698"/>
      </p:ext>
    </p:extLst>
  </p:cSld>
  <p:clrMapOvr>
    <a:masterClrMapping/>
  </p:clrMapOvr>
  <mc:AlternateContent xmlns:mc="http://schemas.openxmlformats.org/markup-compatibility/2006" xmlns:p14="http://schemas.microsoft.com/office/powerpoint/2010/main">
    <mc:Choice Requires="p14">
      <p:transition spd="slow" p14:dur="2000" advTm="103647">
        <p14:prism isContent="1"/>
        <p:sndAc>
          <p:stSnd>
            <p:snd r:embed="rId3" name="breeze.wav"/>
          </p:stSnd>
        </p:sndAc>
      </p:transition>
    </mc:Choice>
    <mc:Fallback xmlns="">
      <p:transition spd="slow" advTm="103647">
        <p:fade/>
        <p:sndAc>
          <p:stSnd>
            <p:snd r:embed="rId8"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2000" fill="hold"/>
                                        <p:tgtEl>
                                          <p:spTgt spid="14"/>
                                        </p:tgtEl>
                                        <p:attrNameLst>
                                          <p:attrName>ppt_w</p:attrName>
                                        </p:attrNameLst>
                                      </p:cBhvr>
                                      <p:tavLst>
                                        <p:tav tm="0">
                                          <p:val>
                                            <p:fltVal val="0"/>
                                          </p:val>
                                        </p:tav>
                                        <p:tav tm="100000">
                                          <p:val>
                                            <p:strVal val="#ppt_w"/>
                                          </p:val>
                                        </p:tav>
                                      </p:tavLst>
                                    </p:anim>
                                    <p:anim calcmode="lin" valueType="num">
                                      <p:cBhvr>
                                        <p:cTn id="15" dur="2000" fill="hold"/>
                                        <p:tgtEl>
                                          <p:spTgt spid="14"/>
                                        </p:tgtEl>
                                        <p:attrNameLst>
                                          <p:attrName>ppt_h</p:attrName>
                                        </p:attrNameLst>
                                      </p:cBhvr>
                                      <p:tavLst>
                                        <p:tav tm="0">
                                          <p:val>
                                            <p:fltVal val="0"/>
                                          </p:val>
                                        </p:tav>
                                        <p:tav tm="100000">
                                          <p:val>
                                            <p:strVal val="#ppt_h"/>
                                          </p:val>
                                        </p:tav>
                                      </p:tavLst>
                                    </p:anim>
                                    <p:animEffect transition="in" filter="fade">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https://www.peaceproject.com/sites/default/files/imagecache/700wide-500-high/LS37_Liberty-once-lost_is_lost_forev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457200" y="4419600"/>
            <a:ext cx="1866053"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Thomas </a:t>
            </a:r>
            <a:r>
              <a:rPr lang="en-US" sz="1600" dirty="0" smtClean="0">
                <a:latin typeface="Times New Roman" panose="02020603050405020304" pitchFamily="18" charset="0"/>
                <a:cs typeface="Times New Roman" panose="02020603050405020304" pitchFamily="18" charset="0"/>
              </a:rPr>
              <a:t>Jefferson</a:t>
            </a:r>
            <a:endParaRPr lang="en-US" sz="1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04800" y="5284857"/>
            <a:ext cx="8458199" cy="353943"/>
          </a:xfrm>
          <a:prstGeom prst="rect">
            <a:avLst/>
          </a:prstGeom>
          <a:noFill/>
        </p:spPr>
        <p:txBody>
          <a:bodyPr wrap="square" rtlCol="0">
            <a:spAutoFit/>
          </a:bodyPr>
          <a:lstStyle/>
          <a:p>
            <a:pPr algn="ctr"/>
            <a:r>
              <a:rPr lang="en-US" sz="1700" dirty="0" smtClean="0">
                <a:latin typeface="Times New Roman" panose="02020603050405020304" pitchFamily="18" charset="0"/>
                <a:cs typeface="Times New Roman" panose="02020603050405020304" pitchFamily="18" charset="0"/>
              </a:rPr>
              <a:t>We the People must Learn the Science of Government by Consent!</a:t>
            </a:r>
          </a:p>
        </p:txBody>
      </p:sp>
      <p:sp>
        <p:nvSpPr>
          <p:cNvPr id="9" name="TextBox 8"/>
          <p:cNvSpPr txBox="1"/>
          <p:nvPr/>
        </p:nvSpPr>
        <p:spPr>
          <a:xfrm>
            <a:off x="2514600" y="1447800"/>
            <a:ext cx="6248399" cy="1323439"/>
          </a:xfrm>
          <a:prstGeom prst="rect">
            <a:avLst/>
          </a:prstGeom>
          <a:noFill/>
        </p:spPr>
        <p:txBody>
          <a:bodyPr wrap="square" rtlCol="0">
            <a:spAutoFit/>
          </a:bodyPr>
          <a:lstStyle/>
          <a:p>
            <a:pPr algn="just"/>
            <a:r>
              <a:rPr lang="en-US" sz="1600" dirty="0" smtClean="0">
                <a:latin typeface="Times New Roman" panose="02020603050405020304" pitchFamily="18" charset="0"/>
                <a:cs typeface="Times New Roman" panose="02020603050405020304" pitchFamily="18" charset="0"/>
              </a:rPr>
              <a:t>“</a:t>
            </a:r>
            <a:r>
              <a:rPr lang="en-US" sz="1600" i="1" dirty="0" smtClean="0">
                <a:latin typeface="Times New Roman" panose="02020603050405020304" pitchFamily="18" charset="0"/>
                <a:cs typeface="Times New Roman" panose="02020603050405020304" pitchFamily="18" charset="0"/>
              </a:rPr>
              <a:t>I </a:t>
            </a:r>
            <a:r>
              <a:rPr lang="en-US" sz="1600" i="1" dirty="0">
                <a:latin typeface="Times New Roman" panose="02020603050405020304" pitchFamily="18" charset="0"/>
                <a:cs typeface="Times New Roman" panose="02020603050405020304" pitchFamily="18" charset="0"/>
              </a:rPr>
              <a:t>know no safe depositary of the ultimate powers of the society but the people themselves; and if we think them not enlightened enough to exercise their control with a wholesome discretion, the remedy is not to take it from them, but to inform their discretion by education. This is the true corrective of abuses of constitutional power</a:t>
            </a:r>
            <a:r>
              <a:rPr lang="en-US" sz="1600" dirty="0">
                <a:latin typeface="Times New Roman" panose="02020603050405020304" pitchFamily="18" charset="0"/>
                <a:cs typeface="Times New Roman" panose="02020603050405020304" pitchFamily="18" charset="0"/>
              </a:rPr>
              <a:t>…. </a:t>
            </a:r>
          </a:p>
        </p:txBody>
      </p:sp>
      <p:sp>
        <p:nvSpPr>
          <p:cNvPr id="15" name="TextBox 14"/>
          <p:cNvSpPr txBox="1"/>
          <p:nvPr/>
        </p:nvSpPr>
        <p:spPr>
          <a:xfrm>
            <a:off x="2548812" y="4267200"/>
            <a:ext cx="6248399" cy="584775"/>
          </a:xfrm>
          <a:prstGeom prst="rect">
            <a:avLst/>
          </a:prstGeom>
          <a:noFill/>
        </p:spPr>
        <p:txBody>
          <a:bodyPr wrap="square" rtlCol="0">
            <a:spAutoFit/>
          </a:bodyPr>
          <a:lstStyle/>
          <a:p>
            <a:pPr algn="just"/>
            <a:r>
              <a:rPr lang="en-US" sz="1600" i="1" dirty="0" smtClean="0">
                <a:latin typeface="Times New Roman" panose="02020603050405020304" pitchFamily="18" charset="0"/>
                <a:cs typeface="Times New Roman" panose="02020603050405020304" pitchFamily="18" charset="0"/>
              </a:rPr>
              <a:t>Educate </a:t>
            </a:r>
            <a:r>
              <a:rPr lang="en-US" sz="1600" i="1" dirty="0">
                <a:latin typeface="Times New Roman" panose="02020603050405020304" pitchFamily="18" charset="0"/>
                <a:cs typeface="Times New Roman" panose="02020603050405020304" pitchFamily="18" charset="0"/>
              </a:rPr>
              <a:t>and inform the whole mass of the people... They are the only sure reliance for the preservation of our liberty</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514600" y="2867561"/>
            <a:ext cx="6172199" cy="1323439"/>
          </a:xfrm>
          <a:prstGeom prst="rect">
            <a:avLst/>
          </a:prstGeom>
          <a:noFill/>
        </p:spPr>
        <p:txBody>
          <a:bodyPr wrap="square" rtlCol="0">
            <a:spAutoFit/>
          </a:bodyPr>
          <a:lstStyle/>
          <a:p>
            <a:pPr algn="just"/>
            <a:r>
              <a:rPr lang="en-US" sz="1600" i="1" dirty="0" smtClean="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An enlightened citizenry is indispensable for the proper functioning of a republic. </a:t>
            </a:r>
            <a:r>
              <a:rPr lang="en-US" sz="1600" i="1" u="sng" dirty="0">
                <a:solidFill>
                  <a:srgbClr val="FF0000"/>
                </a:solidFill>
                <a:latin typeface="Times New Roman" panose="02020603050405020304" pitchFamily="18" charset="0"/>
                <a:cs typeface="Times New Roman" panose="02020603050405020304" pitchFamily="18" charset="0"/>
              </a:rPr>
              <a:t>Self-government is not possible unless the citizens are educated sufficiently to enable them to exercise oversight</a:t>
            </a:r>
            <a:r>
              <a:rPr lang="en-US" sz="1600" i="1" dirty="0">
                <a:latin typeface="Times New Roman" panose="02020603050405020304" pitchFamily="18" charset="0"/>
                <a:cs typeface="Times New Roman" panose="02020603050405020304" pitchFamily="18" charset="0"/>
              </a:rPr>
              <a:t>. It is therefore imperative that the nation see to it that a </a:t>
            </a:r>
            <a:r>
              <a:rPr lang="en-US" sz="1600" i="1" u="sng" dirty="0">
                <a:solidFill>
                  <a:srgbClr val="FF0000"/>
                </a:solidFill>
                <a:latin typeface="Times New Roman" panose="02020603050405020304" pitchFamily="18" charset="0"/>
                <a:cs typeface="Times New Roman" panose="02020603050405020304" pitchFamily="18" charset="0"/>
              </a:rPr>
              <a:t>suitable education be provided for all its </a:t>
            </a:r>
            <a:r>
              <a:rPr lang="en-US" sz="1600" i="1" u="sng" dirty="0" smtClean="0">
                <a:solidFill>
                  <a:srgbClr val="FF0000"/>
                </a:solidFill>
                <a:latin typeface="Times New Roman" panose="02020603050405020304" pitchFamily="18" charset="0"/>
                <a:cs typeface="Times New Roman" panose="02020603050405020304" pitchFamily="18" charset="0"/>
              </a:rPr>
              <a:t>citizens.</a:t>
            </a:r>
            <a:endParaRPr lang="en-US" sz="1600" dirty="0">
              <a:latin typeface="Times New Roman" panose="02020603050405020304" pitchFamily="18" charset="0"/>
              <a:cs typeface="Times New Roman" panose="02020603050405020304" pitchFamily="18" charset="0"/>
            </a:endParaRPr>
          </a:p>
        </p:txBody>
      </p:sp>
      <p:sp>
        <p:nvSpPr>
          <p:cNvPr id="2" name="AutoShape 2" descr="Image result for thomas jefferson"/>
          <p:cNvSpPr>
            <a:spLocks noChangeAspect="1" noChangeArrowheads="1"/>
          </p:cNvSpPr>
          <p:nvPr/>
        </p:nvSpPr>
        <p:spPr bwMode="auto">
          <a:xfrm>
            <a:off x="155575" y="-822325"/>
            <a:ext cx="11049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thomas jefferson"/>
          <p:cNvSpPr>
            <a:spLocks noChangeAspect="1" noChangeArrowheads="1"/>
          </p:cNvSpPr>
          <p:nvPr/>
        </p:nvSpPr>
        <p:spPr bwMode="auto">
          <a:xfrm>
            <a:off x="307975" y="-669925"/>
            <a:ext cx="11049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186605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0276" y="304800"/>
            <a:ext cx="3474324" cy="94501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04800" y="5739825"/>
            <a:ext cx="8458199" cy="584775"/>
          </a:xfrm>
          <a:prstGeom prst="rect">
            <a:avLst/>
          </a:prstGeom>
          <a:noFill/>
        </p:spPr>
        <p:txBody>
          <a:bodyPr wrap="square" rtlCol="0">
            <a:spAutoFit/>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Or Perish!!!</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06387" y="6324600"/>
            <a:ext cx="8531225" cy="369332"/>
          </a:xfrm>
          <a:prstGeom prst="rect">
            <a:avLst/>
          </a:prstGeom>
          <a:noFill/>
        </p:spPr>
        <p:txBody>
          <a:bodyPr wrap="square" rtlCol="0">
            <a:spAutoFit/>
          </a:bodyPr>
          <a:lstStyle/>
          <a:p>
            <a:pPr algn="ctr"/>
            <a:r>
              <a:rPr lang="en-US" b="1" dirty="0" smtClean="0">
                <a:solidFill>
                  <a:schemeClr val="tx2"/>
                </a:solidFill>
              </a:rPr>
              <a:t>NationalLibertyAlliance.org</a:t>
            </a:r>
            <a:endParaRPr lang="en-US" b="1" dirty="0">
              <a:solidFill>
                <a:schemeClr val="tx2"/>
              </a:solidFill>
            </a:endParaRPr>
          </a:p>
        </p:txBody>
      </p:sp>
      <p:sp>
        <p:nvSpPr>
          <p:cNvPr id="20" name="TextBox 19"/>
          <p:cNvSpPr txBox="1"/>
          <p:nvPr/>
        </p:nvSpPr>
        <p:spPr>
          <a:xfrm>
            <a:off x="304800" y="4876800"/>
            <a:ext cx="8458199" cy="353943"/>
          </a:xfrm>
          <a:prstGeom prst="rect">
            <a:avLst/>
          </a:prstGeom>
          <a:noFill/>
        </p:spPr>
        <p:txBody>
          <a:bodyPr wrap="square" rtlCol="0">
            <a:spAutoFit/>
          </a:bodyPr>
          <a:lstStyle/>
          <a:p>
            <a:pPr algn="ctr"/>
            <a:r>
              <a:rPr lang="en-US" sz="1700" dirty="0" smtClean="0">
                <a:latin typeface="Times New Roman" panose="02020603050405020304" pitchFamily="18" charset="0"/>
                <a:cs typeface="Times New Roman" panose="02020603050405020304" pitchFamily="18" charset="0"/>
              </a:rPr>
              <a:t>Common Law is the Science of Government by Consent!</a:t>
            </a:r>
          </a:p>
        </p:txBody>
      </p:sp>
    </p:spTree>
    <p:custDataLst>
      <p:tags r:id="rId1"/>
    </p:custDataLst>
    <p:extLst>
      <p:ext uri="{BB962C8B-B14F-4D97-AF65-F5344CB8AC3E}">
        <p14:creationId xmlns:p14="http://schemas.microsoft.com/office/powerpoint/2010/main" val="2841876501"/>
      </p:ext>
    </p:extLst>
  </p:cSld>
  <p:clrMapOvr>
    <a:masterClrMapping/>
  </p:clrMapOvr>
  <mc:AlternateContent xmlns:mc="http://schemas.openxmlformats.org/markup-compatibility/2006" xmlns:p14="http://schemas.microsoft.com/office/powerpoint/2010/main">
    <mc:Choice Requires="p14">
      <p:transition spd="slow" p14:dur="2000" advTm="103647">
        <p14:prism isContent="1"/>
        <p:sndAc>
          <p:stSnd>
            <p:snd r:embed="rId3" name="breeze.wav"/>
          </p:stSnd>
        </p:sndAc>
      </p:transition>
    </mc:Choice>
    <mc:Fallback xmlns="">
      <p:transition spd="slow" advTm="103647">
        <p:fade/>
        <p:sndAc>
          <p:stSnd>
            <p:snd r:embed="rId8"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circle(in)">
                                      <p:cBhvr>
                                        <p:cTn id="10" dur="2000"/>
                                        <p:tgtEl>
                                          <p:spTgt spid="205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000" fill="hold"/>
                                        <p:tgtEl>
                                          <p:spTgt spid="16"/>
                                        </p:tgtEl>
                                        <p:attrNameLst>
                                          <p:attrName>ppt_w</p:attrName>
                                        </p:attrNameLst>
                                      </p:cBhvr>
                                      <p:tavLst>
                                        <p:tav tm="0">
                                          <p:val>
                                            <p:fltVal val="0"/>
                                          </p:val>
                                        </p:tav>
                                        <p:tav tm="100000">
                                          <p:val>
                                            <p:strVal val="#ppt_w"/>
                                          </p:val>
                                        </p:tav>
                                      </p:tavLst>
                                    </p:anim>
                                    <p:anim calcmode="lin" valueType="num">
                                      <p:cBhvr>
                                        <p:cTn id="14" dur="2000" fill="hold"/>
                                        <p:tgtEl>
                                          <p:spTgt spid="16"/>
                                        </p:tgtEl>
                                        <p:attrNameLst>
                                          <p:attrName>ppt_h</p:attrName>
                                        </p:attrNameLst>
                                      </p:cBhvr>
                                      <p:tavLst>
                                        <p:tav tm="0">
                                          <p:val>
                                            <p:fltVal val="0"/>
                                          </p:val>
                                        </p:tav>
                                        <p:tav tm="100000">
                                          <p:val>
                                            <p:strVal val="#ppt_h"/>
                                          </p:val>
                                        </p:tav>
                                      </p:tavLst>
                                    </p:anim>
                                    <p:animEffect transition="in" filter="fade">
                                      <p:cBhvr>
                                        <p:cTn id="15" dur="20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000" fill="hold"/>
                                        <p:tgtEl>
                                          <p:spTgt spid="9"/>
                                        </p:tgtEl>
                                        <p:attrNameLst>
                                          <p:attrName>ppt_w</p:attrName>
                                        </p:attrNameLst>
                                      </p:cBhvr>
                                      <p:tavLst>
                                        <p:tav tm="0">
                                          <p:val>
                                            <p:fltVal val="0"/>
                                          </p:val>
                                        </p:tav>
                                        <p:tav tm="100000">
                                          <p:val>
                                            <p:strVal val="#ppt_w"/>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Effect transition="in" filter="fade">
                                      <p:cBhvr>
                                        <p:cTn id="20" dur="20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2000" fill="hold"/>
                                        <p:tgtEl>
                                          <p:spTgt spid="17"/>
                                        </p:tgtEl>
                                        <p:attrNameLst>
                                          <p:attrName>ppt_w</p:attrName>
                                        </p:attrNameLst>
                                      </p:cBhvr>
                                      <p:tavLst>
                                        <p:tav tm="0">
                                          <p:val>
                                            <p:fltVal val="0"/>
                                          </p:val>
                                        </p:tav>
                                        <p:tav tm="100000">
                                          <p:val>
                                            <p:strVal val="#ppt_w"/>
                                          </p:val>
                                        </p:tav>
                                      </p:tavLst>
                                    </p:anim>
                                    <p:anim calcmode="lin" valueType="num">
                                      <p:cBhvr>
                                        <p:cTn id="24" dur="2000" fill="hold"/>
                                        <p:tgtEl>
                                          <p:spTgt spid="17"/>
                                        </p:tgtEl>
                                        <p:attrNameLst>
                                          <p:attrName>ppt_h</p:attrName>
                                        </p:attrNameLst>
                                      </p:cBhvr>
                                      <p:tavLst>
                                        <p:tav tm="0">
                                          <p:val>
                                            <p:fltVal val="0"/>
                                          </p:val>
                                        </p:tav>
                                        <p:tav tm="100000">
                                          <p:val>
                                            <p:strVal val="#ppt_h"/>
                                          </p:val>
                                        </p:tav>
                                      </p:tavLst>
                                    </p:anim>
                                    <p:animEffect transition="in" filter="fade">
                                      <p:cBhvr>
                                        <p:cTn id="25" dur="20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000" fill="hold"/>
                                        <p:tgtEl>
                                          <p:spTgt spid="15"/>
                                        </p:tgtEl>
                                        <p:attrNameLst>
                                          <p:attrName>ppt_w</p:attrName>
                                        </p:attrNameLst>
                                      </p:cBhvr>
                                      <p:tavLst>
                                        <p:tav tm="0">
                                          <p:val>
                                            <p:fltVal val="0"/>
                                          </p:val>
                                        </p:tav>
                                        <p:tav tm="100000">
                                          <p:val>
                                            <p:strVal val="#ppt_w"/>
                                          </p:val>
                                        </p:tav>
                                      </p:tavLst>
                                    </p:anim>
                                    <p:anim calcmode="lin" valueType="num">
                                      <p:cBhvr>
                                        <p:cTn id="29" dur="2000" fill="hold"/>
                                        <p:tgtEl>
                                          <p:spTgt spid="15"/>
                                        </p:tgtEl>
                                        <p:attrNameLst>
                                          <p:attrName>ppt_h</p:attrName>
                                        </p:attrNameLst>
                                      </p:cBhvr>
                                      <p:tavLst>
                                        <p:tav tm="0">
                                          <p:val>
                                            <p:fltVal val="0"/>
                                          </p:val>
                                        </p:tav>
                                        <p:tav tm="100000">
                                          <p:val>
                                            <p:strVal val="#ppt_h"/>
                                          </p:val>
                                        </p:tav>
                                      </p:tavLst>
                                    </p:anim>
                                    <p:animEffect transition="in" filter="fade">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Effect transition="in" filter="fade">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2000" fill="hold"/>
                                        <p:tgtEl>
                                          <p:spTgt spid="13"/>
                                        </p:tgtEl>
                                        <p:attrNameLst>
                                          <p:attrName>ppt_w</p:attrName>
                                        </p:attrNameLst>
                                      </p:cBhvr>
                                      <p:tavLst>
                                        <p:tav tm="0">
                                          <p:val>
                                            <p:fltVal val="0"/>
                                          </p:val>
                                        </p:tav>
                                        <p:tav tm="100000">
                                          <p:val>
                                            <p:strVal val="#ppt_w"/>
                                          </p:val>
                                        </p:tav>
                                      </p:tavLst>
                                    </p:anim>
                                    <p:anim calcmode="lin" valueType="num">
                                      <p:cBhvr>
                                        <p:cTn id="43" dur="2000" fill="hold"/>
                                        <p:tgtEl>
                                          <p:spTgt spid="13"/>
                                        </p:tgtEl>
                                        <p:attrNameLst>
                                          <p:attrName>ppt_h</p:attrName>
                                        </p:attrNameLst>
                                      </p:cBhvr>
                                      <p:tavLst>
                                        <p:tav tm="0">
                                          <p:val>
                                            <p:fltVal val="0"/>
                                          </p:val>
                                        </p:tav>
                                        <p:tav tm="100000">
                                          <p:val>
                                            <p:strVal val="#ppt_h"/>
                                          </p:val>
                                        </p:tav>
                                      </p:tavLst>
                                    </p:anim>
                                    <p:animEffect transition="in" filter="fade">
                                      <p:cBhvr>
                                        <p:cTn id="44" dur="2000"/>
                                        <p:tgtEl>
                                          <p:spTgt spid="13"/>
                                        </p:tgtEl>
                                      </p:cBhvr>
                                    </p:animEffect>
                                  </p:childTnLst>
                                </p:cTn>
                              </p:par>
                            </p:childTnLst>
                          </p:cTn>
                        </p:par>
                        <p:par>
                          <p:cTn id="45" fill="hold">
                            <p:stCondLst>
                              <p:cond delay="2000"/>
                            </p:stCondLst>
                            <p:childTnLst>
                              <p:par>
                                <p:cTn id="46" presetID="53" presetClass="entr" presetSubtype="16" fill="hold" grpId="0" nodeType="afterEffect">
                                  <p:stCondLst>
                                    <p:cond delay="2000"/>
                                  </p:stCondLst>
                                  <p:childTnLst>
                                    <p:set>
                                      <p:cBhvr>
                                        <p:cTn id="47" dur="1" fill="hold">
                                          <p:stCondLst>
                                            <p:cond delay="0"/>
                                          </p:stCondLst>
                                        </p:cTn>
                                        <p:tgtEl>
                                          <p:spTgt spid="18"/>
                                        </p:tgtEl>
                                        <p:attrNameLst>
                                          <p:attrName>style.visibility</p:attrName>
                                        </p:attrNameLst>
                                      </p:cBhvr>
                                      <p:to>
                                        <p:strVal val="visible"/>
                                      </p:to>
                                    </p:set>
                                    <p:anim calcmode="lin" valueType="num">
                                      <p:cBhvr>
                                        <p:cTn id="48" dur="2000" fill="hold"/>
                                        <p:tgtEl>
                                          <p:spTgt spid="18"/>
                                        </p:tgtEl>
                                        <p:attrNameLst>
                                          <p:attrName>ppt_w</p:attrName>
                                        </p:attrNameLst>
                                      </p:cBhvr>
                                      <p:tavLst>
                                        <p:tav tm="0">
                                          <p:val>
                                            <p:fltVal val="0"/>
                                          </p:val>
                                        </p:tav>
                                        <p:tav tm="100000">
                                          <p:val>
                                            <p:strVal val="#ppt_w"/>
                                          </p:val>
                                        </p:tav>
                                      </p:tavLst>
                                    </p:anim>
                                    <p:anim calcmode="lin" valueType="num">
                                      <p:cBhvr>
                                        <p:cTn id="49" dur="2000" fill="hold"/>
                                        <p:tgtEl>
                                          <p:spTgt spid="18"/>
                                        </p:tgtEl>
                                        <p:attrNameLst>
                                          <p:attrName>ppt_h</p:attrName>
                                        </p:attrNameLst>
                                      </p:cBhvr>
                                      <p:tavLst>
                                        <p:tav tm="0">
                                          <p:val>
                                            <p:fltVal val="0"/>
                                          </p:val>
                                        </p:tav>
                                        <p:tav tm="100000">
                                          <p:val>
                                            <p:strVal val="#ppt_h"/>
                                          </p:val>
                                        </p:tav>
                                      </p:tavLst>
                                    </p:anim>
                                    <p:animEffect transition="in" filter="fade">
                                      <p:cBhvr>
                                        <p:cTn id="5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9" grpId="0"/>
      <p:bldP spid="15" grpId="0"/>
      <p:bldP spid="17" grpId="0"/>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https://www.peaceproject.com/sites/default/files/imagecache/700wide-500-high/LS37_Liberty-once-lost_is_lost_forev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55576" y="2362200"/>
            <a:ext cx="8836024" cy="369332"/>
          </a:xfrm>
          <a:prstGeom prst="rect">
            <a:avLst/>
          </a:prstGeom>
          <a:noFill/>
        </p:spPr>
        <p:txBody>
          <a:bodyPr wrap="square" rtlCol="0">
            <a:spAutoFit/>
          </a:bodyPr>
          <a:lstStyle/>
          <a:p>
            <a:pPr algn="ctr"/>
            <a:r>
              <a:rPr lang="en-US" dirty="0" smtClean="0">
                <a:latin typeface="Old English Text MT" panose="03040902040508030806" pitchFamily="66" charset="0"/>
                <a:cs typeface="Times New Roman" panose="02020603050405020304" pitchFamily="18" charset="0"/>
              </a:rPr>
              <a:t>Committees of Safety Protected, Saved, &amp; Served the Pilgrims</a:t>
            </a:r>
            <a:endParaRPr lang="en-US" dirty="0">
              <a:latin typeface="Old English Text MT" panose="03040902040508030806" pitchFamily="66" charset="0"/>
              <a:cs typeface="Times New Roman" panose="02020603050405020304" pitchFamily="18" charset="0"/>
            </a:endParaRPr>
          </a:p>
        </p:txBody>
      </p:sp>
      <p:sp>
        <p:nvSpPr>
          <p:cNvPr id="2" name="AutoShape 2" descr="Image result for thomas jefferson"/>
          <p:cNvSpPr>
            <a:spLocks noChangeAspect="1" noChangeArrowheads="1"/>
          </p:cNvSpPr>
          <p:nvPr/>
        </p:nvSpPr>
        <p:spPr bwMode="auto">
          <a:xfrm>
            <a:off x="155575" y="-822325"/>
            <a:ext cx="11049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thomas jefferson"/>
          <p:cNvSpPr>
            <a:spLocks noChangeAspect="1" noChangeArrowheads="1"/>
          </p:cNvSpPr>
          <p:nvPr/>
        </p:nvSpPr>
        <p:spPr bwMode="auto">
          <a:xfrm>
            <a:off x="307975" y="-669925"/>
            <a:ext cx="11049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5903976"/>
            <a:ext cx="2667000" cy="72542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 y="2678668"/>
            <a:ext cx="8839200" cy="369332"/>
          </a:xfrm>
          <a:prstGeom prst="rect">
            <a:avLst/>
          </a:prstGeom>
          <a:noFill/>
        </p:spPr>
        <p:txBody>
          <a:bodyPr wrap="square" rtlCol="0">
            <a:spAutoFit/>
          </a:bodyPr>
          <a:lstStyle/>
          <a:p>
            <a:pPr algn="ctr"/>
            <a:r>
              <a:rPr lang="en-US" dirty="0" smtClean="0">
                <a:latin typeface="Old English Text MT" panose="03040902040508030806" pitchFamily="66" charset="0"/>
                <a:cs typeface="Times New Roman" panose="02020603050405020304" pitchFamily="18" charset="0"/>
              </a:rPr>
              <a:t>Committees of Safety protected, Saved &amp; Served the Colonist during British rule</a:t>
            </a:r>
            <a:endParaRPr lang="en-US" dirty="0">
              <a:latin typeface="Old English Text MT" panose="03040902040508030806" pitchFamily="66" charset="0"/>
              <a:cs typeface="Times New Roman" panose="02020603050405020304" pitchFamily="18" charset="0"/>
            </a:endParaRPr>
          </a:p>
        </p:txBody>
      </p:sp>
      <p:sp>
        <p:nvSpPr>
          <p:cNvPr id="23" name="TextBox 22"/>
          <p:cNvSpPr txBox="1"/>
          <p:nvPr/>
        </p:nvSpPr>
        <p:spPr>
          <a:xfrm>
            <a:off x="152400" y="3364468"/>
            <a:ext cx="8839200" cy="369332"/>
          </a:xfrm>
          <a:prstGeom prst="rect">
            <a:avLst/>
          </a:prstGeom>
          <a:noFill/>
        </p:spPr>
        <p:txBody>
          <a:bodyPr wrap="square" rtlCol="0">
            <a:spAutoFit/>
          </a:bodyPr>
          <a:lstStyle/>
          <a:p>
            <a:pPr algn="ctr"/>
            <a:r>
              <a:rPr lang="en-US" dirty="0" smtClean="0">
                <a:latin typeface="Old English Text MT" panose="03040902040508030806" pitchFamily="66" charset="0"/>
                <a:cs typeface="Times New Roman" panose="02020603050405020304" pitchFamily="18" charset="0"/>
              </a:rPr>
              <a:t>Committees of Safety Created the United States of America</a:t>
            </a:r>
            <a:endParaRPr lang="en-US" dirty="0">
              <a:latin typeface="Old English Text MT" panose="03040902040508030806" pitchFamily="66" charset="0"/>
              <a:cs typeface="Times New Roman" panose="02020603050405020304" pitchFamily="18" charset="0"/>
            </a:endParaRPr>
          </a:p>
        </p:txBody>
      </p:sp>
      <p:sp>
        <p:nvSpPr>
          <p:cNvPr id="24" name="TextBox 23"/>
          <p:cNvSpPr txBox="1"/>
          <p:nvPr/>
        </p:nvSpPr>
        <p:spPr>
          <a:xfrm>
            <a:off x="152400" y="3028890"/>
            <a:ext cx="8839200" cy="369332"/>
          </a:xfrm>
          <a:prstGeom prst="rect">
            <a:avLst/>
          </a:prstGeom>
          <a:noFill/>
        </p:spPr>
        <p:txBody>
          <a:bodyPr wrap="square" rtlCol="0">
            <a:spAutoFit/>
          </a:bodyPr>
          <a:lstStyle/>
          <a:p>
            <a:pPr algn="ctr"/>
            <a:r>
              <a:rPr lang="en-US" dirty="0" smtClean="0">
                <a:latin typeface="Old English Text MT" panose="03040902040508030806" pitchFamily="66" charset="0"/>
                <a:cs typeface="Times New Roman" panose="02020603050405020304" pitchFamily="18" charset="0"/>
              </a:rPr>
              <a:t>Committees of Safety protected, Saved &amp; Served the Colonist during the Revolution</a:t>
            </a:r>
            <a:endParaRPr lang="en-US" dirty="0">
              <a:latin typeface="Old English Text MT" panose="03040902040508030806" pitchFamily="66" charset="0"/>
              <a:cs typeface="Times New Roman" panose="02020603050405020304" pitchFamily="18" charset="0"/>
            </a:endParaRPr>
          </a:p>
        </p:txBody>
      </p:sp>
      <p:sp>
        <p:nvSpPr>
          <p:cNvPr id="25" name="TextBox 24"/>
          <p:cNvSpPr txBox="1"/>
          <p:nvPr/>
        </p:nvSpPr>
        <p:spPr>
          <a:xfrm>
            <a:off x="152400" y="3733800"/>
            <a:ext cx="8839200" cy="369332"/>
          </a:xfrm>
          <a:prstGeom prst="rect">
            <a:avLst/>
          </a:prstGeom>
          <a:noFill/>
        </p:spPr>
        <p:txBody>
          <a:bodyPr wrap="square" rtlCol="0">
            <a:spAutoFit/>
          </a:bodyPr>
          <a:lstStyle/>
          <a:p>
            <a:pPr algn="ctr"/>
            <a:r>
              <a:rPr lang="en-US" dirty="0" smtClean="0">
                <a:latin typeface="Old English Text MT" panose="03040902040508030806" pitchFamily="66" charset="0"/>
                <a:cs typeface="Times New Roman" panose="02020603050405020304" pitchFamily="18" charset="0"/>
              </a:rPr>
              <a:t>Committees of Safety Guided the United States of America</a:t>
            </a:r>
            <a:endParaRPr lang="en-US" dirty="0">
              <a:latin typeface="Old English Text MT" panose="03040902040508030806" pitchFamily="66" charset="0"/>
              <a:cs typeface="Times New Roman" panose="02020603050405020304" pitchFamily="18" charset="0"/>
            </a:endParaRPr>
          </a:p>
        </p:txBody>
      </p:sp>
      <p:sp>
        <p:nvSpPr>
          <p:cNvPr id="26" name="TextBox 25"/>
          <p:cNvSpPr txBox="1"/>
          <p:nvPr/>
        </p:nvSpPr>
        <p:spPr>
          <a:xfrm>
            <a:off x="152400" y="4114800"/>
            <a:ext cx="8839200" cy="369332"/>
          </a:xfrm>
          <a:prstGeom prst="rect">
            <a:avLst/>
          </a:prstGeom>
          <a:noFill/>
        </p:spPr>
        <p:txBody>
          <a:bodyPr wrap="square" rtlCol="0">
            <a:spAutoFit/>
          </a:bodyPr>
          <a:lstStyle/>
          <a:p>
            <a:pPr algn="ctr"/>
            <a:r>
              <a:rPr lang="en-US" dirty="0" smtClean="0">
                <a:latin typeface="Old English Text MT" panose="03040902040508030806" pitchFamily="66" charset="0"/>
                <a:cs typeface="Times New Roman" panose="02020603050405020304" pitchFamily="18" charset="0"/>
              </a:rPr>
              <a:t>Committees of Safety can Save the United States of America</a:t>
            </a:r>
            <a:endParaRPr lang="en-US" dirty="0">
              <a:latin typeface="Old English Text MT" panose="03040902040508030806" pitchFamily="66" charset="0"/>
              <a:cs typeface="Times New Roman" panose="02020603050405020304" pitchFamily="18" charset="0"/>
            </a:endParaRPr>
          </a:p>
        </p:txBody>
      </p:sp>
      <p:sp>
        <p:nvSpPr>
          <p:cNvPr id="27" name="TextBox 26"/>
          <p:cNvSpPr txBox="1"/>
          <p:nvPr/>
        </p:nvSpPr>
        <p:spPr>
          <a:xfrm>
            <a:off x="152400" y="4495800"/>
            <a:ext cx="8839200" cy="369332"/>
          </a:xfrm>
          <a:prstGeom prst="rect">
            <a:avLst/>
          </a:prstGeom>
          <a:noFill/>
        </p:spPr>
        <p:txBody>
          <a:bodyPr wrap="square" rtlCol="0">
            <a:spAutoFit/>
          </a:bodyPr>
          <a:lstStyle/>
          <a:p>
            <a:pPr algn="ctr"/>
            <a:r>
              <a:rPr lang="en-US" dirty="0" smtClean="0">
                <a:latin typeface="Old English Text MT" panose="03040902040508030806" pitchFamily="66" charset="0"/>
                <a:cs typeface="Times New Roman" panose="02020603050405020304" pitchFamily="18" charset="0"/>
              </a:rPr>
              <a:t>Committees of Safety Is “Government by Consent”</a:t>
            </a:r>
            <a:endParaRPr lang="en-US" dirty="0">
              <a:latin typeface="Old English Text MT" panose="03040902040508030806" pitchFamily="66" charset="0"/>
              <a:cs typeface="Times New Roman" panose="02020603050405020304" pitchFamily="18" charset="0"/>
            </a:endParaRPr>
          </a:p>
        </p:txBody>
      </p:sp>
      <p:pic>
        <p:nvPicPr>
          <p:cNvPr id="1026"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34157"/>
            <a:ext cx="4248818" cy="199944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52400" y="4953000"/>
            <a:ext cx="8839200" cy="1200329"/>
          </a:xfrm>
          <a:prstGeom prst="rect">
            <a:avLst/>
          </a:prstGeom>
          <a:noFill/>
        </p:spPr>
        <p:txBody>
          <a:bodyPr wrap="square" rtlCol="0">
            <a:spAutoFit/>
          </a:bodyPr>
          <a:lstStyle/>
          <a:p>
            <a:r>
              <a:rPr lang="en-US" i="1" dirty="0"/>
              <a:t>We hold these truths to be self-evident, that all men are created equal, that they are endowed by their </a:t>
            </a:r>
            <a:r>
              <a:rPr lang="en-US" i="1" dirty="0" smtClean="0"/>
              <a:t>Creator with </a:t>
            </a:r>
            <a:r>
              <a:rPr lang="en-US" i="1" dirty="0"/>
              <a:t>certain unalienable Rights, that among these are Life, Liberty and the pursuit of Happiness.--That to </a:t>
            </a:r>
            <a:r>
              <a:rPr lang="en-US" i="1" dirty="0" smtClean="0"/>
              <a:t>secure these </a:t>
            </a:r>
            <a:r>
              <a:rPr lang="en-US" i="1" dirty="0"/>
              <a:t>rights, Governments are instituted among Men, deriving their just powers from the </a:t>
            </a:r>
            <a:r>
              <a:rPr lang="en-US" i="1" u="sng" dirty="0">
                <a:solidFill>
                  <a:srgbClr val="FF0000"/>
                </a:solidFill>
              </a:rPr>
              <a:t>consent of </a:t>
            </a:r>
            <a:r>
              <a:rPr lang="en-US" i="1" u="sng" dirty="0" smtClean="0">
                <a:solidFill>
                  <a:srgbClr val="FF0000"/>
                </a:solidFill>
              </a:rPr>
              <a:t>the governed</a:t>
            </a:r>
            <a:r>
              <a:rPr lang="en-US" sz="1600" dirty="0" smtClean="0"/>
              <a:t>.</a:t>
            </a:r>
            <a:endParaRPr lang="en-US" sz="1600" dirty="0">
              <a:latin typeface="Old English Text MT" panose="03040902040508030806" pitchFamily="66"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28731552"/>
      </p:ext>
    </p:extLst>
  </p:cSld>
  <p:clrMapOvr>
    <a:masterClrMapping/>
  </p:clrMapOvr>
  <mc:AlternateContent xmlns:mc="http://schemas.openxmlformats.org/markup-compatibility/2006" xmlns:p14="http://schemas.microsoft.com/office/powerpoint/2010/main">
    <mc:Choice Requires="p14">
      <p:transition spd="slow" p14:dur="2000" advTm="103647">
        <p14:prism isContent="1"/>
        <p:sndAc>
          <p:stSnd>
            <p:snd r:embed="rId3" name="breeze.wav"/>
          </p:stSnd>
        </p:sndAc>
      </p:transition>
    </mc:Choice>
    <mc:Fallback xmlns="">
      <p:transition spd="slow" advTm="103647">
        <p:fade/>
        <p:sndAc>
          <p:stSnd>
            <p:snd r:embed="rId8"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1000" fill="hold"/>
                                        <p:tgtEl>
                                          <p:spTgt spid="21"/>
                                        </p:tgtEl>
                                        <p:attrNameLst>
                                          <p:attrName>ppt_w</p:attrName>
                                        </p:attrNameLst>
                                      </p:cBhvr>
                                      <p:tavLst>
                                        <p:tav tm="0">
                                          <p:val>
                                            <p:fltVal val="0"/>
                                          </p:val>
                                        </p:tav>
                                        <p:tav tm="100000">
                                          <p:val>
                                            <p:strVal val="#ppt_w"/>
                                          </p:val>
                                        </p:tav>
                                      </p:tavLst>
                                    </p:anim>
                                    <p:anim calcmode="lin" valueType="num">
                                      <p:cBhvr>
                                        <p:cTn id="21" dur="1000" fill="hold"/>
                                        <p:tgtEl>
                                          <p:spTgt spid="21"/>
                                        </p:tgtEl>
                                        <p:attrNameLst>
                                          <p:attrName>ppt_h</p:attrName>
                                        </p:attrNameLst>
                                      </p:cBhvr>
                                      <p:tavLst>
                                        <p:tav tm="0">
                                          <p:val>
                                            <p:fltVal val="0"/>
                                          </p:val>
                                        </p:tav>
                                        <p:tav tm="100000">
                                          <p:val>
                                            <p:strVal val="#ppt_h"/>
                                          </p:val>
                                        </p:tav>
                                      </p:tavLst>
                                    </p:anim>
                                    <p:anim calcmode="lin" valueType="num">
                                      <p:cBhvr>
                                        <p:cTn id="22" dur="1000" fill="hold"/>
                                        <p:tgtEl>
                                          <p:spTgt spid="21"/>
                                        </p:tgtEl>
                                        <p:attrNameLst>
                                          <p:attrName>style.rotation</p:attrName>
                                        </p:attrNameLst>
                                      </p:cBhvr>
                                      <p:tavLst>
                                        <p:tav tm="0">
                                          <p:val>
                                            <p:fltVal val="90"/>
                                          </p:val>
                                        </p:tav>
                                        <p:tav tm="100000">
                                          <p:val>
                                            <p:fltVal val="0"/>
                                          </p:val>
                                        </p:tav>
                                      </p:tavLst>
                                    </p:anim>
                                    <p:animEffect transition="in" filter="fade">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 calcmode="lin" valueType="num">
                                      <p:cBhvr>
                                        <p:cTn id="30" dur="1000" fill="hold"/>
                                        <p:tgtEl>
                                          <p:spTgt spid="24"/>
                                        </p:tgtEl>
                                        <p:attrNameLst>
                                          <p:attrName>style.rotation</p:attrName>
                                        </p:attrNameLst>
                                      </p:cBhvr>
                                      <p:tavLst>
                                        <p:tav tm="0">
                                          <p:val>
                                            <p:fltVal val="90"/>
                                          </p:val>
                                        </p:tav>
                                        <p:tav tm="100000">
                                          <p:val>
                                            <p:fltVal val="0"/>
                                          </p:val>
                                        </p:tav>
                                      </p:tavLst>
                                    </p:anim>
                                    <p:animEffect transition="in" filter="fade">
                                      <p:cBhvr>
                                        <p:cTn id="31" dur="1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1000" fill="hold"/>
                                        <p:tgtEl>
                                          <p:spTgt spid="23"/>
                                        </p:tgtEl>
                                        <p:attrNameLst>
                                          <p:attrName>ppt_w</p:attrName>
                                        </p:attrNameLst>
                                      </p:cBhvr>
                                      <p:tavLst>
                                        <p:tav tm="0">
                                          <p:val>
                                            <p:fltVal val="0"/>
                                          </p:val>
                                        </p:tav>
                                        <p:tav tm="100000">
                                          <p:val>
                                            <p:strVal val="#ppt_w"/>
                                          </p:val>
                                        </p:tav>
                                      </p:tavLst>
                                    </p:anim>
                                    <p:anim calcmode="lin" valueType="num">
                                      <p:cBhvr>
                                        <p:cTn id="37" dur="1000" fill="hold"/>
                                        <p:tgtEl>
                                          <p:spTgt spid="23"/>
                                        </p:tgtEl>
                                        <p:attrNameLst>
                                          <p:attrName>ppt_h</p:attrName>
                                        </p:attrNameLst>
                                      </p:cBhvr>
                                      <p:tavLst>
                                        <p:tav tm="0">
                                          <p:val>
                                            <p:fltVal val="0"/>
                                          </p:val>
                                        </p:tav>
                                        <p:tav tm="100000">
                                          <p:val>
                                            <p:strVal val="#ppt_h"/>
                                          </p:val>
                                        </p:tav>
                                      </p:tavLst>
                                    </p:anim>
                                    <p:anim calcmode="lin" valueType="num">
                                      <p:cBhvr>
                                        <p:cTn id="38" dur="1000" fill="hold"/>
                                        <p:tgtEl>
                                          <p:spTgt spid="23"/>
                                        </p:tgtEl>
                                        <p:attrNameLst>
                                          <p:attrName>style.rotation</p:attrName>
                                        </p:attrNameLst>
                                      </p:cBhvr>
                                      <p:tavLst>
                                        <p:tav tm="0">
                                          <p:val>
                                            <p:fltVal val="90"/>
                                          </p:val>
                                        </p:tav>
                                        <p:tav tm="100000">
                                          <p:val>
                                            <p:fltVal val="0"/>
                                          </p:val>
                                        </p:tav>
                                      </p:tavLst>
                                    </p:anim>
                                    <p:animEffect transition="in" filter="fade">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fltVal val="0"/>
                                          </p:val>
                                        </p:tav>
                                        <p:tav tm="100000">
                                          <p:val>
                                            <p:strVal val="#ppt_w"/>
                                          </p:val>
                                        </p:tav>
                                      </p:tavLst>
                                    </p:anim>
                                    <p:anim calcmode="lin" valueType="num">
                                      <p:cBhvr>
                                        <p:cTn id="45" dur="1000" fill="hold"/>
                                        <p:tgtEl>
                                          <p:spTgt spid="25"/>
                                        </p:tgtEl>
                                        <p:attrNameLst>
                                          <p:attrName>ppt_h</p:attrName>
                                        </p:attrNameLst>
                                      </p:cBhvr>
                                      <p:tavLst>
                                        <p:tav tm="0">
                                          <p:val>
                                            <p:fltVal val="0"/>
                                          </p:val>
                                        </p:tav>
                                        <p:tav tm="100000">
                                          <p:val>
                                            <p:strVal val="#ppt_h"/>
                                          </p:val>
                                        </p:tav>
                                      </p:tavLst>
                                    </p:anim>
                                    <p:anim calcmode="lin" valueType="num">
                                      <p:cBhvr>
                                        <p:cTn id="46" dur="1000" fill="hold"/>
                                        <p:tgtEl>
                                          <p:spTgt spid="25"/>
                                        </p:tgtEl>
                                        <p:attrNameLst>
                                          <p:attrName>style.rotation</p:attrName>
                                        </p:attrNameLst>
                                      </p:cBhvr>
                                      <p:tavLst>
                                        <p:tav tm="0">
                                          <p:val>
                                            <p:fltVal val="90"/>
                                          </p:val>
                                        </p:tav>
                                        <p:tav tm="100000">
                                          <p:val>
                                            <p:fltVal val="0"/>
                                          </p:val>
                                        </p:tav>
                                      </p:tavLst>
                                    </p:anim>
                                    <p:animEffect transition="in" filter="fade">
                                      <p:cBhvr>
                                        <p:cTn id="47" dur="1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fltVal val="0"/>
                                          </p:val>
                                        </p:tav>
                                        <p:tav tm="100000">
                                          <p:val>
                                            <p:strVal val="#ppt_w"/>
                                          </p:val>
                                        </p:tav>
                                      </p:tavLst>
                                    </p:anim>
                                    <p:anim calcmode="lin" valueType="num">
                                      <p:cBhvr>
                                        <p:cTn id="53" dur="1000" fill="hold"/>
                                        <p:tgtEl>
                                          <p:spTgt spid="26"/>
                                        </p:tgtEl>
                                        <p:attrNameLst>
                                          <p:attrName>ppt_h</p:attrName>
                                        </p:attrNameLst>
                                      </p:cBhvr>
                                      <p:tavLst>
                                        <p:tav tm="0">
                                          <p:val>
                                            <p:fltVal val="0"/>
                                          </p:val>
                                        </p:tav>
                                        <p:tav tm="100000">
                                          <p:val>
                                            <p:strVal val="#ppt_h"/>
                                          </p:val>
                                        </p:tav>
                                      </p:tavLst>
                                    </p:anim>
                                    <p:anim calcmode="lin" valueType="num">
                                      <p:cBhvr>
                                        <p:cTn id="54" dur="1000" fill="hold"/>
                                        <p:tgtEl>
                                          <p:spTgt spid="26"/>
                                        </p:tgtEl>
                                        <p:attrNameLst>
                                          <p:attrName>style.rotation</p:attrName>
                                        </p:attrNameLst>
                                      </p:cBhvr>
                                      <p:tavLst>
                                        <p:tav tm="0">
                                          <p:val>
                                            <p:fltVal val="90"/>
                                          </p:val>
                                        </p:tav>
                                        <p:tav tm="100000">
                                          <p:val>
                                            <p:fltVal val="0"/>
                                          </p:val>
                                        </p:tav>
                                      </p:tavLst>
                                    </p:anim>
                                    <p:animEffect transition="in" filter="fade">
                                      <p:cBhvr>
                                        <p:cTn id="55" dur="10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1000" fill="hold"/>
                                        <p:tgtEl>
                                          <p:spTgt spid="27"/>
                                        </p:tgtEl>
                                        <p:attrNameLst>
                                          <p:attrName>ppt_w</p:attrName>
                                        </p:attrNameLst>
                                      </p:cBhvr>
                                      <p:tavLst>
                                        <p:tav tm="0">
                                          <p:val>
                                            <p:fltVal val="0"/>
                                          </p:val>
                                        </p:tav>
                                        <p:tav tm="100000">
                                          <p:val>
                                            <p:strVal val="#ppt_w"/>
                                          </p:val>
                                        </p:tav>
                                      </p:tavLst>
                                    </p:anim>
                                    <p:anim calcmode="lin" valueType="num">
                                      <p:cBhvr>
                                        <p:cTn id="61" dur="1000" fill="hold"/>
                                        <p:tgtEl>
                                          <p:spTgt spid="27"/>
                                        </p:tgtEl>
                                        <p:attrNameLst>
                                          <p:attrName>ppt_h</p:attrName>
                                        </p:attrNameLst>
                                      </p:cBhvr>
                                      <p:tavLst>
                                        <p:tav tm="0">
                                          <p:val>
                                            <p:fltVal val="0"/>
                                          </p:val>
                                        </p:tav>
                                        <p:tav tm="100000">
                                          <p:val>
                                            <p:strVal val="#ppt_h"/>
                                          </p:val>
                                        </p:tav>
                                      </p:tavLst>
                                    </p:anim>
                                    <p:anim calcmode="lin" valueType="num">
                                      <p:cBhvr>
                                        <p:cTn id="62" dur="1000" fill="hold"/>
                                        <p:tgtEl>
                                          <p:spTgt spid="27"/>
                                        </p:tgtEl>
                                        <p:attrNameLst>
                                          <p:attrName>style.rotation</p:attrName>
                                        </p:attrNameLst>
                                      </p:cBhvr>
                                      <p:tavLst>
                                        <p:tav tm="0">
                                          <p:val>
                                            <p:fltVal val="90"/>
                                          </p:val>
                                        </p:tav>
                                        <p:tav tm="100000">
                                          <p:val>
                                            <p:fltVal val="0"/>
                                          </p:val>
                                        </p:tav>
                                      </p:tavLst>
                                    </p:anim>
                                    <p:animEffect transition="in" filter="fade">
                                      <p:cBhvr>
                                        <p:cTn id="63" dur="10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circle(in)">
                                      <p:cBhvr>
                                        <p:cTn id="68" dur="2000"/>
                                        <p:tgtEl>
                                          <p:spTgt spid="28"/>
                                        </p:tgtEl>
                                      </p:cBhvr>
                                    </p:animEffect>
                                  </p:childTnLst>
                                </p:cTn>
                              </p:par>
                              <p:par>
                                <p:cTn id="69" presetID="6" presetClass="entr" presetSubtype="16"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ircle(in)">
                                      <p:cBhvr>
                                        <p:cTn id="7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6386" y="1589782"/>
            <a:ext cx="8531225" cy="1077218"/>
          </a:xfrm>
          <a:prstGeom prst="rect">
            <a:avLst/>
          </a:prstGeom>
          <a:noFill/>
        </p:spPr>
        <p:txBody>
          <a:bodyPr wrap="square" rtlCol="0">
            <a:spAutoFit/>
          </a:bodyPr>
          <a:lstStyle/>
          <a:p>
            <a:pPr algn="just"/>
            <a:r>
              <a:rPr lang="en-US" sz="1600" dirty="0"/>
              <a:t>The purpose of NLA is to facilitate an </a:t>
            </a:r>
            <a:r>
              <a:rPr lang="en-US" sz="1600" dirty="0" smtClean="0"/>
              <a:t>education in order to provide </a:t>
            </a:r>
            <a:r>
              <a:rPr lang="en-US" sz="1600" dirty="0"/>
              <a:t>for </a:t>
            </a:r>
            <a:r>
              <a:rPr lang="en-US" sz="1600" dirty="0" smtClean="0"/>
              <a:t>a Free and Independent grassroots</a:t>
            </a:r>
            <a:r>
              <a:rPr lang="en-US" sz="1600" dirty="0"/>
              <a:t>' </a:t>
            </a:r>
            <a:r>
              <a:rPr lang="en-US" sz="1600" dirty="0" smtClean="0"/>
              <a:t>organization in every county. And provide for communication between the counties and the states </a:t>
            </a:r>
            <a:r>
              <a:rPr lang="en-US" sz="1600" dirty="0"/>
              <a:t>thereby </a:t>
            </a:r>
            <a:r>
              <a:rPr lang="en-US" sz="1600" dirty="0" smtClean="0"/>
              <a:t>building </a:t>
            </a:r>
            <a:r>
              <a:rPr lang="en-US" sz="1600" dirty="0"/>
              <a:t>a National Alliance for Liberty capable of bringing government back under the Consent of We the People.</a:t>
            </a:r>
          </a:p>
        </p:txBody>
      </p:sp>
      <p:sp>
        <p:nvSpPr>
          <p:cNvPr id="14" name="TextBox 13"/>
          <p:cNvSpPr txBox="1"/>
          <p:nvPr/>
        </p:nvSpPr>
        <p:spPr>
          <a:xfrm>
            <a:off x="990600" y="6172200"/>
            <a:ext cx="7085015" cy="584775"/>
          </a:xfrm>
          <a:prstGeom prst="rect">
            <a:avLst/>
          </a:prstGeom>
          <a:noFill/>
        </p:spPr>
        <p:txBody>
          <a:bodyPr wrap="square" rtlCol="0">
            <a:spAutoFit/>
          </a:bodyPr>
          <a:lstStyle/>
          <a:p>
            <a:pPr algn="ctr"/>
            <a:r>
              <a:rPr lang="en-US" sz="1600" b="1" dirty="0" smtClean="0"/>
              <a:t>Thomas </a:t>
            </a:r>
            <a:r>
              <a:rPr lang="en-US" sz="1600" b="1" dirty="0"/>
              <a:t>Jefferson </a:t>
            </a:r>
            <a:r>
              <a:rPr lang="en-US" sz="1600" b="1" dirty="0" smtClean="0"/>
              <a:t>said,</a:t>
            </a:r>
            <a:r>
              <a:rPr lang="en-US" sz="1600" dirty="0" smtClean="0"/>
              <a:t> "</a:t>
            </a:r>
            <a:r>
              <a:rPr lang="en-US" sz="1600" i="1" dirty="0"/>
              <a:t>we in America do not have government by the majority. We have government by the majority who participate</a:t>
            </a:r>
            <a:r>
              <a:rPr lang="en-US" sz="1600" dirty="0"/>
              <a:t>".</a:t>
            </a:r>
          </a:p>
        </p:txBody>
      </p:sp>
      <p:sp>
        <p:nvSpPr>
          <p:cNvPr id="20" name="TextBox 19"/>
          <p:cNvSpPr txBox="1"/>
          <p:nvPr/>
        </p:nvSpPr>
        <p:spPr>
          <a:xfrm>
            <a:off x="5181595" y="3389055"/>
            <a:ext cx="3656015" cy="2554545"/>
          </a:xfrm>
          <a:prstGeom prst="rect">
            <a:avLst/>
          </a:prstGeom>
          <a:noFill/>
        </p:spPr>
        <p:txBody>
          <a:bodyPr wrap="square" rtlCol="0">
            <a:spAutoFit/>
          </a:bodyPr>
          <a:lstStyle/>
          <a:p>
            <a:r>
              <a:rPr lang="en-US" sz="1600" b="1" u="sng" dirty="0" smtClean="0"/>
              <a:t>NLA Provided Courses</a:t>
            </a:r>
          </a:p>
          <a:p>
            <a:endParaRPr lang="en-US" sz="800" dirty="0"/>
          </a:p>
          <a:p>
            <a:pPr marL="285750" indent="-285750">
              <a:buFont typeface="Wingdings 2"/>
              <a:buChar char="P"/>
            </a:pPr>
            <a:r>
              <a:rPr lang="en-US" sz="1600" dirty="0" smtClean="0"/>
              <a:t>Civics Course </a:t>
            </a:r>
          </a:p>
          <a:p>
            <a:pPr marL="285750" indent="-285750">
              <a:buFont typeface="Wingdings 2"/>
              <a:buChar char="P"/>
            </a:pPr>
            <a:r>
              <a:rPr lang="en-US" sz="1600" dirty="0" smtClean="0">
                <a:sym typeface="Wingdings 2"/>
              </a:rPr>
              <a:t>Constitutional Course</a:t>
            </a:r>
          </a:p>
          <a:p>
            <a:pPr marL="285750" indent="-285750">
              <a:buFont typeface="Wingdings 2"/>
              <a:buChar char="P"/>
            </a:pPr>
            <a:r>
              <a:rPr lang="en-US" sz="1600" dirty="0" smtClean="0">
                <a:sym typeface="Wingdings 2"/>
              </a:rPr>
              <a:t>Militia Course</a:t>
            </a:r>
          </a:p>
          <a:p>
            <a:pPr marL="285750" indent="-285750">
              <a:buFont typeface="Wingdings 2"/>
              <a:buChar char="P"/>
            </a:pPr>
            <a:r>
              <a:rPr lang="en-US" sz="1600" dirty="0" smtClean="0">
                <a:sym typeface="Wingdings 2"/>
              </a:rPr>
              <a:t>Government By Consent Course</a:t>
            </a:r>
          </a:p>
          <a:p>
            <a:pPr marL="285750" indent="-285750">
              <a:buFont typeface="Wingdings 2"/>
              <a:buChar char="P"/>
            </a:pPr>
            <a:endParaRPr lang="en-US" sz="800" dirty="0">
              <a:sym typeface="Wingdings 2"/>
            </a:endParaRPr>
          </a:p>
          <a:p>
            <a:r>
              <a:rPr lang="en-US" sz="1600" dirty="0" smtClean="0">
                <a:sym typeface="Wingdings 2"/>
              </a:rPr>
              <a:t>Found under our “</a:t>
            </a:r>
            <a:r>
              <a:rPr lang="en-US" sz="1600" b="1" u="sng" dirty="0" smtClean="0">
                <a:solidFill>
                  <a:schemeClr val="tx2"/>
                </a:solidFill>
                <a:sym typeface="Wingdings 2"/>
              </a:rPr>
              <a:t>Courses</a:t>
            </a:r>
            <a:r>
              <a:rPr lang="en-US" sz="1600" dirty="0" smtClean="0">
                <a:sym typeface="Wingdings 2"/>
              </a:rPr>
              <a:t>” Tab</a:t>
            </a:r>
          </a:p>
          <a:p>
            <a:endParaRPr lang="en-US" sz="1600" dirty="0">
              <a:sym typeface="Wingdings 2"/>
            </a:endParaRPr>
          </a:p>
          <a:p>
            <a:r>
              <a:rPr lang="en-US" sz="1600" dirty="0" smtClean="0">
                <a:sym typeface="Wingdings 2"/>
              </a:rPr>
              <a:t>And a further Education under our “</a:t>
            </a:r>
            <a:r>
              <a:rPr lang="en-US" sz="1600" b="1" u="sng" dirty="0" smtClean="0">
                <a:solidFill>
                  <a:schemeClr val="tx2"/>
                </a:solidFill>
                <a:sym typeface="Wingdings 2"/>
              </a:rPr>
              <a:t>Education</a:t>
            </a:r>
            <a:r>
              <a:rPr lang="en-US" sz="1600" dirty="0" smtClean="0">
                <a:sym typeface="Wingdings 2"/>
              </a:rPr>
              <a:t>” Tab.</a:t>
            </a:r>
            <a:endParaRPr lang="en-US" sz="1600" dirty="0" smtClean="0"/>
          </a:p>
        </p:txBody>
      </p:sp>
      <p:sp>
        <p:nvSpPr>
          <p:cNvPr id="24" name="TextBox 23"/>
          <p:cNvSpPr txBox="1"/>
          <p:nvPr/>
        </p:nvSpPr>
        <p:spPr>
          <a:xfrm>
            <a:off x="306387" y="3248323"/>
            <a:ext cx="4150520" cy="2923877"/>
          </a:xfrm>
          <a:prstGeom prst="rect">
            <a:avLst/>
          </a:prstGeom>
          <a:noFill/>
        </p:spPr>
        <p:txBody>
          <a:bodyPr wrap="square" rtlCol="0">
            <a:spAutoFit/>
          </a:bodyPr>
          <a:lstStyle/>
          <a:p>
            <a:r>
              <a:rPr lang="en-US" sz="1600" b="1" u="sng" dirty="0" smtClean="0"/>
              <a:t>NLA Provided Handbooks &amp; Instructions</a:t>
            </a:r>
          </a:p>
          <a:p>
            <a:endParaRPr lang="en-US" sz="800" dirty="0"/>
          </a:p>
          <a:p>
            <a:pPr marL="285750" indent="-285750">
              <a:buFont typeface="Wingdings 2"/>
              <a:buChar char="P"/>
            </a:pPr>
            <a:r>
              <a:rPr lang="en-US" sz="1600" dirty="0" smtClean="0"/>
              <a:t>COS Handbook</a:t>
            </a:r>
            <a:endParaRPr lang="en-US" sz="1600" dirty="0"/>
          </a:p>
          <a:p>
            <a:pPr marL="285750" indent="-285750">
              <a:buFont typeface="Wingdings 2"/>
              <a:buChar char="P"/>
            </a:pPr>
            <a:r>
              <a:rPr lang="en-US" sz="1600" dirty="0" smtClean="0"/>
              <a:t>COS Committeeman Handbook</a:t>
            </a:r>
          </a:p>
          <a:p>
            <a:pPr marL="285750" indent="-285750">
              <a:buFont typeface="Wingdings 2"/>
              <a:buChar char="P"/>
            </a:pPr>
            <a:r>
              <a:rPr lang="en-US" sz="1600" dirty="0" smtClean="0"/>
              <a:t>Jurist Handbook</a:t>
            </a:r>
          </a:p>
          <a:p>
            <a:pPr marL="285750" indent="-285750">
              <a:buFont typeface="Wingdings 2"/>
              <a:buChar char="P"/>
            </a:pPr>
            <a:r>
              <a:rPr lang="en-US" sz="1600" dirty="0" smtClean="0"/>
              <a:t>Sheriffs Handbook</a:t>
            </a:r>
          </a:p>
          <a:p>
            <a:pPr marL="285750" indent="-285750">
              <a:buFont typeface="Wingdings 2"/>
              <a:buChar char="P"/>
            </a:pPr>
            <a:r>
              <a:rPr lang="en-US" sz="1600" dirty="0" smtClean="0"/>
              <a:t>Common Law Handbook</a:t>
            </a:r>
          </a:p>
          <a:p>
            <a:pPr marL="285750" indent="-285750">
              <a:buFont typeface="Wingdings 2"/>
              <a:buChar char="P"/>
            </a:pPr>
            <a:r>
              <a:rPr lang="en-US" sz="1600" dirty="0" smtClean="0"/>
              <a:t>Militia Codes and Rules</a:t>
            </a:r>
          </a:p>
          <a:p>
            <a:pPr marL="285750" indent="-285750">
              <a:buFont typeface="Wingdings 2"/>
              <a:buChar char="P"/>
            </a:pPr>
            <a:r>
              <a:rPr lang="en-US" sz="1600" dirty="0" smtClean="0"/>
              <a:t>COS Charter</a:t>
            </a:r>
          </a:p>
          <a:p>
            <a:pPr marL="285750" indent="-285750">
              <a:buFont typeface="Wingdings 2"/>
              <a:buChar char="P"/>
            </a:pPr>
            <a:r>
              <a:rPr lang="en-US" sz="1600" dirty="0" smtClean="0"/>
              <a:t>COS RESOLUTION</a:t>
            </a:r>
          </a:p>
          <a:p>
            <a:pPr marL="285750" indent="-285750">
              <a:buFont typeface="Wingdings 2"/>
              <a:buChar char="P"/>
            </a:pPr>
            <a:r>
              <a:rPr lang="en-US" sz="1600" dirty="0" smtClean="0"/>
              <a:t>COS Vow</a:t>
            </a:r>
            <a:endParaRPr lang="en-US" sz="800" dirty="0"/>
          </a:p>
          <a:p>
            <a:r>
              <a:rPr lang="en-US" sz="1600" dirty="0" smtClean="0"/>
              <a:t>Found under our “</a:t>
            </a:r>
            <a:r>
              <a:rPr lang="en-US" sz="1600" b="1" u="sng" dirty="0" smtClean="0">
                <a:solidFill>
                  <a:schemeClr val="tx2"/>
                </a:solidFill>
              </a:rPr>
              <a:t>Peoples’ Duty</a:t>
            </a:r>
            <a:r>
              <a:rPr lang="en-US" sz="1600" dirty="0" smtClean="0"/>
              <a:t>” Tab</a:t>
            </a:r>
            <a:endParaRPr lang="en-US" sz="1600" dirty="0"/>
          </a:p>
        </p:txBody>
      </p:sp>
      <p:sp>
        <p:nvSpPr>
          <p:cNvPr id="25" name="TextBox 24"/>
          <p:cNvSpPr txBox="1"/>
          <p:nvPr/>
        </p:nvSpPr>
        <p:spPr>
          <a:xfrm>
            <a:off x="306385" y="2667000"/>
            <a:ext cx="8531225" cy="584775"/>
          </a:xfrm>
          <a:prstGeom prst="rect">
            <a:avLst/>
          </a:prstGeom>
          <a:noFill/>
        </p:spPr>
        <p:txBody>
          <a:bodyPr wrap="square" rtlCol="0">
            <a:spAutoFit/>
          </a:bodyPr>
          <a:lstStyle/>
          <a:p>
            <a:pPr algn="just"/>
            <a:r>
              <a:rPr lang="en-US" sz="1600" dirty="0" smtClean="0"/>
              <a:t>NLA believes that Government by Consent must be controlled at the grassroots level via the COS. NLA will provide all the tools necessary for the People to have Gov by Consent.</a:t>
            </a:r>
          </a:p>
        </p:txBody>
      </p:sp>
      <p:pic>
        <p:nvPicPr>
          <p:cNvPr id="8" name="Picture 7" descr="E:\Copy of all fles\NLA\NLA logo.png"/>
          <p:cNvPicPr/>
          <p:nvPr/>
        </p:nvPicPr>
        <p:blipFill>
          <a:blip r:embed="rId4">
            <a:extLst>
              <a:ext uri="{28A0092B-C50C-407E-A947-70E740481C1C}">
                <a14:useLocalDpi xmlns:a14="http://schemas.microsoft.com/office/drawing/2010/main" val="0"/>
              </a:ext>
            </a:extLst>
          </a:blip>
          <a:srcRect/>
          <a:stretch>
            <a:fillRect/>
          </a:stretch>
        </p:blipFill>
        <p:spPr bwMode="auto">
          <a:xfrm>
            <a:off x="1412180" y="76200"/>
            <a:ext cx="6291580" cy="1441450"/>
          </a:xfrm>
          <a:prstGeom prst="rect">
            <a:avLst/>
          </a:prstGeom>
          <a:noFill/>
          <a:ln>
            <a:noFill/>
          </a:ln>
        </p:spPr>
      </p:pic>
    </p:spTree>
    <p:custDataLst>
      <p:tags r:id="rId1"/>
    </p:custDataLst>
    <p:extLst>
      <p:ext uri="{BB962C8B-B14F-4D97-AF65-F5344CB8AC3E}">
        <p14:creationId xmlns:p14="http://schemas.microsoft.com/office/powerpoint/2010/main" val="3335738547"/>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2000" fill="hold"/>
                                        <p:tgtEl>
                                          <p:spTgt spid="13"/>
                                        </p:tgtEl>
                                        <p:attrNameLst>
                                          <p:attrName>ppt_w</p:attrName>
                                        </p:attrNameLst>
                                      </p:cBhvr>
                                      <p:tavLst>
                                        <p:tav tm="0">
                                          <p:val>
                                            <p:fltVal val="0"/>
                                          </p:val>
                                        </p:tav>
                                        <p:tav tm="100000">
                                          <p:val>
                                            <p:strVal val="#ppt_w"/>
                                          </p:val>
                                        </p:tav>
                                      </p:tavLst>
                                    </p:anim>
                                    <p:anim calcmode="lin" valueType="num">
                                      <p:cBhvr>
                                        <p:cTn id="11" dur="2000" fill="hold"/>
                                        <p:tgtEl>
                                          <p:spTgt spid="13"/>
                                        </p:tgtEl>
                                        <p:attrNameLst>
                                          <p:attrName>ppt_h</p:attrName>
                                        </p:attrNameLst>
                                      </p:cBhvr>
                                      <p:tavLst>
                                        <p:tav tm="0">
                                          <p:val>
                                            <p:fltVal val="0"/>
                                          </p:val>
                                        </p:tav>
                                        <p:tav tm="100000">
                                          <p:val>
                                            <p:strVal val="#ppt_h"/>
                                          </p:val>
                                        </p:tav>
                                      </p:tavLst>
                                    </p:anim>
                                    <p:anim calcmode="lin" valueType="num">
                                      <p:cBhvr>
                                        <p:cTn id="12" dur="2000" fill="hold"/>
                                        <p:tgtEl>
                                          <p:spTgt spid="13"/>
                                        </p:tgtEl>
                                        <p:attrNameLst>
                                          <p:attrName>style.rotation</p:attrName>
                                        </p:attrNameLst>
                                      </p:cBhvr>
                                      <p:tavLst>
                                        <p:tav tm="0">
                                          <p:val>
                                            <p:fltVal val="90"/>
                                          </p:val>
                                        </p:tav>
                                        <p:tav tm="100000">
                                          <p:val>
                                            <p:fltVal val="0"/>
                                          </p:val>
                                        </p:tav>
                                      </p:tavLst>
                                    </p:anim>
                                    <p:animEffect transition="in" filter="fade">
                                      <p:cBhvr>
                                        <p:cTn id="13" dur="2000"/>
                                        <p:tgtEl>
                                          <p:spTgt spid="13"/>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2000" fill="hold"/>
                                        <p:tgtEl>
                                          <p:spTgt spid="25"/>
                                        </p:tgtEl>
                                        <p:attrNameLst>
                                          <p:attrName>ppt_w</p:attrName>
                                        </p:attrNameLst>
                                      </p:cBhvr>
                                      <p:tavLst>
                                        <p:tav tm="0">
                                          <p:val>
                                            <p:fltVal val="0"/>
                                          </p:val>
                                        </p:tav>
                                        <p:tav tm="100000">
                                          <p:val>
                                            <p:strVal val="#ppt_w"/>
                                          </p:val>
                                        </p:tav>
                                      </p:tavLst>
                                    </p:anim>
                                    <p:anim calcmode="lin" valueType="num">
                                      <p:cBhvr>
                                        <p:cTn id="17" dur="2000" fill="hold"/>
                                        <p:tgtEl>
                                          <p:spTgt spid="25"/>
                                        </p:tgtEl>
                                        <p:attrNameLst>
                                          <p:attrName>ppt_h</p:attrName>
                                        </p:attrNameLst>
                                      </p:cBhvr>
                                      <p:tavLst>
                                        <p:tav tm="0">
                                          <p:val>
                                            <p:fltVal val="0"/>
                                          </p:val>
                                        </p:tav>
                                        <p:tav tm="100000">
                                          <p:val>
                                            <p:strVal val="#ppt_h"/>
                                          </p:val>
                                        </p:tav>
                                      </p:tavLst>
                                    </p:anim>
                                    <p:anim calcmode="lin" valueType="num">
                                      <p:cBhvr>
                                        <p:cTn id="18" dur="2000" fill="hold"/>
                                        <p:tgtEl>
                                          <p:spTgt spid="25"/>
                                        </p:tgtEl>
                                        <p:attrNameLst>
                                          <p:attrName>style.rotation</p:attrName>
                                        </p:attrNameLst>
                                      </p:cBhvr>
                                      <p:tavLst>
                                        <p:tav tm="0">
                                          <p:val>
                                            <p:fltVal val="90"/>
                                          </p:val>
                                        </p:tav>
                                        <p:tav tm="100000">
                                          <p:val>
                                            <p:fltVal val="0"/>
                                          </p:val>
                                        </p:tav>
                                      </p:tavLst>
                                    </p:anim>
                                    <p:animEffect transition="in" filter="fade">
                                      <p:cBhvr>
                                        <p:cTn id="19" dur="2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2000" fill="hold"/>
                                        <p:tgtEl>
                                          <p:spTgt spid="24"/>
                                        </p:tgtEl>
                                        <p:attrNameLst>
                                          <p:attrName>ppt_w</p:attrName>
                                        </p:attrNameLst>
                                      </p:cBhvr>
                                      <p:tavLst>
                                        <p:tav tm="0">
                                          <p:val>
                                            <p:fltVal val="0"/>
                                          </p:val>
                                        </p:tav>
                                        <p:tav tm="100000">
                                          <p:val>
                                            <p:strVal val="#ppt_w"/>
                                          </p:val>
                                        </p:tav>
                                      </p:tavLst>
                                    </p:anim>
                                    <p:anim calcmode="lin" valueType="num">
                                      <p:cBhvr>
                                        <p:cTn id="25" dur="2000" fill="hold"/>
                                        <p:tgtEl>
                                          <p:spTgt spid="24"/>
                                        </p:tgtEl>
                                        <p:attrNameLst>
                                          <p:attrName>ppt_h</p:attrName>
                                        </p:attrNameLst>
                                      </p:cBhvr>
                                      <p:tavLst>
                                        <p:tav tm="0">
                                          <p:val>
                                            <p:fltVal val="0"/>
                                          </p:val>
                                        </p:tav>
                                        <p:tav tm="100000">
                                          <p:val>
                                            <p:strVal val="#ppt_h"/>
                                          </p:val>
                                        </p:tav>
                                      </p:tavLst>
                                    </p:anim>
                                    <p:anim calcmode="lin" valueType="num">
                                      <p:cBhvr>
                                        <p:cTn id="26" dur="2000" fill="hold"/>
                                        <p:tgtEl>
                                          <p:spTgt spid="24"/>
                                        </p:tgtEl>
                                        <p:attrNameLst>
                                          <p:attrName>style.rotation</p:attrName>
                                        </p:attrNameLst>
                                      </p:cBhvr>
                                      <p:tavLst>
                                        <p:tav tm="0">
                                          <p:val>
                                            <p:fltVal val="90"/>
                                          </p:val>
                                        </p:tav>
                                        <p:tav tm="100000">
                                          <p:val>
                                            <p:fltVal val="0"/>
                                          </p:val>
                                        </p:tav>
                                      </p:tavLst>
                                    </p:anim>
                                    <p:animEffect transition="in" filter="fade">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2000" fill="hold"/>
                                        <p:tgtEl>
                                          <p:spTgt spid="20"/>
                                        </p:tgtEl>
                                        <p:attrNameLst>
                                          <p:attrName>ppt_w</p:attrName>
                                        </p:attrNameLst>
                                      </p:cBhvr>
                                      <p:tavLst>
                                        <p:tav tm="0">
                                          <p:val>
                                            <p:fltVal val="0"/>
                                          </p:val>
                                        </p:tav>
                                        <p:tav tm="100000">
                                          <p:val>
                                            <p:strVal val="#ppt_w"/>
                                          </p:val>
                                        </p:tav>
                                      </p:tavLst>
                                    </p:anim>
                                    <p:anim calcmode="lin" valueType="num">
                                      <p:cBhvr>
                                        <p:cTn id="33" dur="2000" fill="hold"/>
                                        <p:tgtEl>
                                          <p:spTgt spid="20"/>
                                        </p:tgtEl>
                                        <p:attrNameLst>
                                          <p:attrName>ppt_h</p:attrName>
                                        </p:attrNameLst>
                                      </p:cBhvr>
                                      <p:tavLst>
                                        <p:tav tm="0">
                                          <p:val>
                                            <p:fltVal val="0"/>
                                          </p:val>
                                        </p:tav>
                                        <p:tav tm="100000">
                                          <p:val>
                                            <p:strVal val="#ppt_h"/>
                                          </p:val>
                                        </p:tav>
                                      </p:tavLst>
                                    </p:anim>
                                    <p:anim calcmode="lin" valueType="num">
                                      <p:cBhvr>
                                        <p:cTn id="34" dur="2000" fill="hold"/>
                                        <p:tgtEl>
                                          <p:spTgt spid="20"/>
                                        </p:tgtEl>
                                        <p:attrNameLst>
                                          <p:attrName>style.rotation</p:attrName>
                                        </p:attrNameLst>
                                      </p:cBhvr>
                                      <p:tavLst>
                                        <p:tav tm="0">
                                          <p:val>
                                            <p:fltVal val="90"/>
                                          </p:val>
                                        </p:tav>
                                        <p:tav tm="100000">
                                          <p:val>
                                            <p:fltVal val="0"/>
                                          </p:val>
                                        </p:tav>
                                      </p:tavLst>
                                    </p:anim>
                                    <p:animEffect transition="in" filter="fade">
                                      <p:cBhvr>
                                        <p:cTn id="35" dur="2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2000" fill="hold"/>
                                        <p:tgtEl>
                                          <p:spTgt spid="14"/>
                                        </p:tgtEl>
                                        <p:attrNameLst>
                                          <p:attrName>ppt_w</p:attrName>
                                        </p:attrNameLst>
                                      </p:cBhvr>
                                      <p:tavLst>
                                        <p:tav tm="0">
                                          <p:val>
                                            <p:fltVal val="0"/>
                                          </p:val>
                                        </p:tav>
                                        <p:tav tm="100000">
                                          <p:val>
                                            <p:strVal val="#ppt_w"/>
                                          </p:val>
                                        </p:tav>
                                      </p:tavLst>
                                    </p:anim>
                                    <p:anim calcmode="lin" valueType="num">
                                      <p:cBhvr>
                                        <p:cTn id="41" dur="2000" fill="hold"/>
                                        <p:tgtEl>
                                          <p:spTgt spid="14"/>
                                        </p:tgtEl>
                                        <p:attrNameLst>
                                          <p:attrName>ppt_h</p:attrName>
                                        </p:attrNameLst>
                                      </p:cBhvr>
                                      <p:tavLst>
                                        <p:tav tm="0">
                                          <p:val>
                                            <p:fltVal val="0"/>
                                          </p:val>
                                        </p:tav>
                                        <p:tav tm="100000">
                                          <p:val>
                                            <p:strVal val="#ppt_h"/>
                                          </p:val>
                                        </p:tav>
                                      </p:tavLst>
                                    </p:anim>
                                    <p:anim calcmode="lin" valueType="num">
                                      <p:cBhvr>
                                        <p:cTn id="42" dur="2000" fill="hold"/>
                                        <p:tgtEl>
                                          <p:spTgt spid="14"/>
                                        </p:tgtEl>
                                        <p:attrNameLst>
                                          <p:attrName>style.rotation</p:attrName>
                                        </p:attrNameLst>
                                      </p:cBhvr>
                                      <p:tavLst>
                                        <p:tav tm="0">
                                          <p:val>
                                            <p:fltVal val="90"/>
                                          </p:val>
                                        </p:tav>
                                        <p:tav tm="100000">
                                          <p:val>
                                            <p:fltVal val="0"/>
                                          </p:val>
                                        </p:tav>
                                      </p:tavLst>
                                    </p:anim>
                                    <p:animEffect transition="in" filter="fade">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Waving American Fla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656320" cy="6019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28600" y="3733800"/>
            <a:ext cx="8656320" cy="769441"/>
          </a:xfrm>
          <a:prstGeom prst="rect">
            <a:avLst/>
          </a:prstGeom>
          <a:noFill/>
        </p:spPr>
        <p:txBody>
          <a:bodyPr wrap="square" rtlCol="0">
            <a:spAutoFit/>
          </a:bodyPr>
          <a:lstStyle/>
          <a:p>
            <a:pPr algn="ctr"/>
            <a:r>
              <a:rPr lang="en-US" sz="4400" b="1" i="1" dirty="0" smtClean="0">
                <a:latin typeface="Times New Roman" panose="02020603050405020304" pitchFamily="18" charset="0"/>
                <a:cs typeface="Times New Roman" panose="02020603050405020304" pitchFamily="18" charset="0"/>
              </a:rPr>
              <a:t>God Bless America</a:t>
            </a:r>
            <a:endParaRPr lang="en-US" sz="8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8600" y="6096000"/>
            <a:ext cx="8656320" cy="769441"/>
          </a:xfrm>
          <a:prstGeom prst="rect">
            <a:avLst/>
          </a:prstGeom>
          <a:noFill/>
        </p:spPr>
        <p:txBody>
          <a:bodyPr wrap="square" rtlCol="0">
            <a:spAutoFit/>
          </a:bodyPr>
          <a:lstStyle/>
          <a:p>
            <a:pPr algn="ctr"/>
            <a:r>
              <a:rPr lang="en-US" sz="4400" b="1" i="1" dirty="0" smtClean="0">
                <a:latin typeface="Times New Roman" panose="02020603050405020304" pitchFamily="18" charset="0"/>
                <a:cs typeface="Times New Roman" panose="02020603050405020304" pitchFamily="18" charset="0"/>
              </a:rPr>
              <a:t>10 min - Intermission</a:t>
            </a:r>
            <a:endParaRPr lang="en-US" sz="800"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36619497"/>
      </p:ext>
    </p:extLst>
  </p:cSld>
  <p:clrMapOvr>
    <a:masterClrMapping/>
  </p:clrMapOvr>
  <mc:AlternateContent xmlns:mc="http://schemas.openxmlformats.org/markup-compatibility/2006" xmlns:p14="http://schemas.microsoft.com/office/powerpoint/2010/main">
    <mc:Choice Requires="p14">
      <p:transition spd="slow" p14:dur="2000" advTm="109040">
        <p14:prism isContent="1"/>
        <p:sndAc>
          <p:stSnd>
            <p:snd r:embed="rId3" name="breeze.wav"/>
          </p:stSnd>
        </p:sndAc>
      </p:transition>
    </mc:Choice>
    <mc:Fallback xmlns="">
      <p:transition spd="slow" advClick="0" advTm="4000">
        <p:fade/>
        <p:sndAc>
          <p:stSnd>
            <p:snd r:embed="rId5"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circle(in)">
                                      <p:cBhvr>
                                        <p:cTn id="7" dur="2000"/>
                                        <p:tgtEl>
                                          <p:spTgt spid="103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3500"/>
                                        <p:tgtEl>
                                          <p:spTgt spid="15"/>
                                        </p:tgtEl>
                                      </p:cBhvr>
                                    </p:animEffect>
                                  </p:childTnLst>
                                </p:cTn>
                              </p:par>
                            </p:childTnLst>
                          </p:cTn>
                        </p:par>
                        <p:par>
                          <p:cTn id="12" fill="hold">
                            <p:stCondLst>
                              <p:cond delay="55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3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387" y="24825"/>
            <a:ext cx="8531225" cy="584775"/>
          </a:xfrm>
          <a:prstGeom prst="rect">
            <a:avLst/>
          </a:prstGeom>
          <a:noFill/>
        </p:spPr>
        <p:txBody>
          <a:bodyPr wrap="square" rtlCol="0">
            <a:spAutoFit/>
          </a:bodyPr>
          <a:lstStyle/>
          <a:p>
            <a:pPr algn="ctr"/>
            <a:r>
              <a:rPr lang="en-US" sz="3200" b="1" dirty="0" smtClean="0"/>
              <a:t>COUNTY COMMITTEE </a:t>
            </a:r>
            <a:r>
              <a:rPr lang="en-US" sz="3200" b="1" dirty="0"/>
              <a:t>OF </a:t>
            </a:r>
            <a:r>
              <a:rPr lang="en-US" sz="3200" b="1" dirty="0" smtClean="0"/>
              <a:t>SAFETY</a:t>
            </a:r>
            <a:endParaRPr lang="en-US" sz="3200" b="1" cap="small"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393302" y="533400"/>
            <a:ext cx="4388498" cy="400110"/>
          </a:xfrm>
          <a:prstGeom prst="rect">
            <a:avLst/>
          </a:prstGeom>
          <a:noFill/>
        </p:spPr>
        <p:txBody>
          <a:bodyPr wrap="square" rtlCol="0">
            <a:spAutoFit/>
          </a:bodyPr>
          <a:lstStyle/>
          <a:p>
            <a:r>
              <a:rPr lang="en-US" sz="2000" b="1" dirty="0" smtClean="0">
                <a:solidFill>
                  <a:srgbClr val="FF0000"/>
                </a:solidFill>
              </a:rPr>
              <a:t>IS “GOVERNMENT BY CONSENT</a:t>
            </a:r>
            <a:endParaRPr lang="en-US" sz="2000" b="1" dirty="0">
              <a:solidFill>
                <a:srgbClr val="FF0000"/>
              </a:solidFill>
            </a:endParaRPr>
          </a:p>
        </p:txBody>
      </p:sp>
      <p:sp>
        <p:nvSpPr>
          <p:cNvPr id="12" name="TextBox 11"/>
          <p:cNvSpPr txBox="1"/>
          <p:nvPr/>
        </p:nvSpPr>
        <p:spPr>
          <a:xfrm>
            <a:off x="2095499" y="848380"/>
            <a:ext cx="4838701" cy="523220"/>
          </a:xfrm>
          <a:prstGeom prst="rect">
            <a:avLst/>
          </a:prstGeom>
          <a:noFill/>
        </p:spPr>
        <p:txBody>
          <a:bodyPr wrap="square" rtlCol="0">
            <a:spAutoFit/>
          </a:bodyPr>
          <a:lstStyle/>
          <a:p>
            <a:pPr algn="ctr"/>
            <a:r>
              <a:rPr lang="en-US" sz="2800" b="1" dirty="0" smtClean="0">
                <a:sym typeface="Wingdings 2"/>
              </a:rPr>
              <a:t>COS COMPOSITION</a:t>
            </a:r>
            <a:endParaRPr lang="en-US" sz="2800" b="1" dirty="0"/>
          </a:p>
        </p:txBody>
      </p:sp>
      <p:sp>
        <p:nvSpPr>
          <p:cNvPr id="13" name="TextBox 12"/>
          <p:cNvSpPr txBox="1"/>
          <p:nvPr/>
        </p:nvSpPr>
        <p:spPr>
          <a:xfrm>
            <a:off x="1676400" y="1642646"/>
            <a:ext cx="5715000" cy="338554"/>
          </a:xfrm>
          <a:prstGeom prst="rect">
            <a:avLst/>
          </a:prstGeom>
          <a:noFill/>
        </p:spPr>
        <p:txBody>
          <a:bodyPr wrap="square" rtlCol="0">
            <a:spAutoFit/>
          </a:bodyPr>
          <a:lstStyle/>
          <a:p>
            <a:r>
              <a:rPr lang="en-US" sz="1600" dirty="0">
                <a:sym typeface="Wingdings 2"/>
              </a:rPr>
              <a:t> Chairman     Co-Chairman     Secretary     Treasurer</a:t>
            </a:r>
            <a:endParaRPr lang="en-US" sz="1600" dirty="0"/>
          </a:p>
        </p:txBody>
      </p:sp>
      <p:sp>
        <p:nvSpPr>
          <p:cNvPr id="18" name="TextBox 17"/>
          <p:cNvSpPr txBox="1"/>
          <p:nvPr/>
        </p:nvSpPr>
        <p:spPr>
          <a:xfrm>
            <a:off x="306386" y="2023646"/>
            <a:ext cx="8531225" cy="338554"/>
          </a:xfrm>
          <a:prstGeom prst="rect">
            <a:avLst/>
          </a:prstGeom>
          <a:noFill/>
        </p:spPr>
        <p:txBody>
          <a:bodyPr wrap="square" rtlCol="0">
            <a:spAutoFit/>
          </a:bodyPr>
          <a:lstStyle/>
          <a:p>
            <a:pPr algn="ctr"/>
            <a:r>
              <a:rPr lang="en-US" sz="1600" dirty="0" smtClean="0">
                <a:sym typeface="Wingdings 2"/>
              </a:rPr>
              <a:t>When you have about 15 People (committeemen) establish a Charter &amp; Resolution</a:t>
            </a:r>
            <a:endParaRPr lang="en-US" sz="1600" dirty="0"/>
          </a:p>
        </p:txBody>
      </p:sp>
      <p:sp>
        <p:nvSpPr>
          <p:cNvPr id="19" name="TextBox 18"/>
          <p:cNvSpPr txBox="1"/>
          <p:nvPr/>
        </p:nvSpPr>
        <p:spPr>
          <a:xfrm>
            <a:off x="533400" y="2785170"/>
            <a:ext cx="3752849" cy="3539430"/>
          </a:xfrm>
          <a:prstGeom prst="rect">
            <a:avLst/>
          </a:prstGeom>
          <a:noFill/>
        </p:spPr>
        <p:txBody>
          <a:bodyPr wrap="square" rtlCol="0">
            <a:spAutoFit/>
          </a:bodyPr>
          <a:lstStyle/>
          <a:p>
            <a:pPr algn="ctr"/>
            <a:r>
              <a:rPr lang="en-US" sz="1600" b="1" dirty="0">
                <a:sym typeface="Wingdings 2"/>
              </a:rPr>
              <a:t>SUB COMMITTEES</a:t>
            </a:r>
            <a:endParaRPr lang="en-US" sz="1600" dirty="0" smtClean="0">
              <a:sym typeface="Wingdings 2"/>
            </a:endParaRPr>
          </a:p>
          <a:p>
            <a:endParaRPr lang="en-US" sz="800" dirty="0">
              <a:sym typeface="Wingdings 2"/>
            </a:endParaRPr>
          </a:p>
          <a:p>
            <a:pPr marL="285750" indent="-285750">
              <a:buFont typeface="Wingdings 2"/>
              <a:buChar char="ó"/>
            </a:pPr>
            <a:r>
              <a:rPr lang="en-US" sz="1600" dirty="0" smtClean="0">
                <a:sym typeface="Wingdings 2"/>
              </a:rPr>
              <a:t>Committee </a:t>
            </a:r>
            <a:r>
              <a:rPr lang="en-US" sz="1600" dirty="0">
                <a:sym typeface="Wingdings 2"/>
              </a:rPr>
              <a:t>of </a:t>
            </a:r>
            <a:r>
              <a:rPr lang="en-US" sz="1600" dirty="0" smtClean="0">
                <a:sym typeface="Wingdings 2"/>
              </a:rPr>
              <a:t>Correspondence</a:t>
            </a:r>
          </a:p>
          <a:p>
            <a:endParaRPr lang="en-US" sz="1600" dirty="0" smtClean="0">
              <a:sym typeface="Wingdings 2"/>
            </a:endParaRPr>
          </a:p>
          <a:p>
            <a:pPr marL="285750" indent="-285750">
              <a:buFont typeface="Wingdings 2"/>
              <a:buChar char="ó"/>
            </a:pPr>
            <a:r>
              <a:rPr lang="en-US" sz="1600" dirty="0" smtClean="0"/>
              <a:t>Political </a:t>
            </a:r>
            <a:r>
              <a:rPr lang="en-US" sz="1600" dirty="0"/>
              <a:t>Action </a:t>
            </a:r>
            <a:r>
              <a:rPr lang="en-US" sz="1600" dirty="0" smtClean="0"/>
              <a:t>Committee</a:t>
            </a:r>
          </a:p>
          <a:p>
            <a:endParaRPr lang="en-US" sz="1600" dirty="0" smtClean="0"/>
          </a:p>
          <a:p>
            <a:pPr marL="285750" indent="-285750">
              <a:buFont typeface="Wingdings 2"/>
              <a:buChar char="ó"/>
            </a:pPr>
            <a:r>
              <a:rPr lang="en-US" sz="1600" dirty="0" smtClean="0"/>
              <a:t>Judiciary Committee</a:t>
            </a:r>
          </a:p>
          <a:p>
            <a:endParaRPr lang="en-US" sz="1600" dirty="0" smtClean="0"/>
          </a:p>
          <a:p>
            <a:pPr marL="285750" indent="-285750">
              <a:buFont typeface="Wingdings 2"/>
              <a:buChar char="ó"/>
            </a:pPr>
            <a:r>
              <a:rPr lang="en-US" sz="1600" dirty="0" smtClean="0"/>
              <a:t>Education Committee</a:t>
            </a:r>
          </a:p>
          <a:p>
            <a:endParaRPr lang="en-US" sz="1600" dirty="0" smtClean="0"/>
          </a:p>
          <a:p>
            <a:pPr marL="285750" indent="-285750">
              <a:buFont typeface="Wingdings 2"/>
              <a:buChar char="ó"/>
            </a:pPr>
            <a:r>
              <a:rPr lang="en-US" sz="1600" dirty="0" smtClean="0"/>
              <a:t>Militia Committee</a:t>
            </a:r>
          </a:p>
          <a:p>
            <a:endParaRPr lang="en-US" sz="1600" dirty="0" smtClean="0"/>
          </a:p>
          <a:p>
            <a:pPr marL="285750" indent="-285750">
              <a:buFont typeface="Wingdings 2"/>
              <a:buChar char="ó"/>
            </a:pPr>
            <a:r>
              <a:rPr lang="en-US" sz="1600" dirty="0" smtClean="0"/>
              <a:t>Other </a:t>
            </a:r>
            <a:r>
              <a:rPr lang="en-US" sz="1600" dirty="0"/>
              <a:t>Committees as determined by the General </a:t>
            </a:r>
            <a:r>
              <a:rPr lang="en-US" sz="1600" dirty="0" smtClean="0"/>
              <a:t>Committee</a:t>
            </a:r>
            <a:endParaRPr lang="en-US" sz="1600" dirty="0"/>
          </a:p>
        </p:txBody>
      </p:sp>
      <p:pic>
        <p:nvPicPr>
          <p:cNvPr id="17"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667000"/>
            <a:ext cx="3505201" cy="349351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61951" y="6172200"/>
            <a:ext cx="8475661" cy="584775"/>
          </a:xfrm>
          <a:prstGeom prst="rect">
            <a:avLst/>
          </a:prstGeom>
          <a:noFill/>
        </p:spPr>
        <p:txBody>
          <a:bodyPr wrap="square" rtlCol="0">
            <a:spAutoFit/>
          </a:bodyPr>
          <a:lstStyle/>
          <a:p>
            <a:pPr algn="ctr"/>
            <a:r>
              <a:rPr lang="en-US" sz="1600" dirty="0" smtClean="0">
                <a:sym typeface="Wingdings 2"/>
              </a:rPr>
              <a:t>Step by step instructions to set up a COS can be found </a:t>
            </a:r>
            <a:r>
              <a:rPr lang="en-US" sz="1600" dirty="0">
                <a:sym typeface="Wingdings 2"/>
              </a:rPr>
              <a:t>at </a:t>
            </a:r>
            <a:endParaRPr lang="en-US" sz="1600" dirty="0" smtClean="0">
              <a:sym typeface="Wingdings 2"/>
            </a:endParaRPr>
          </a:p>
          <a:p>
            <a:pPr algn="ctr"/>
            <a:r>
              <a:rPr lang="en-US" sz="1600" b="1" dirty="0" smtClean="0">
                <a:sym typeface="Wingdings 2"/>
                <a:hlinkClick r:id="rId5"/>
              </a:rPr>
              <a:t>www.nationallibertyalliance.org</a:t>
            </a:r>
            <a:endParaRPr lang="en-US" sz="1600" b="1" dirty="0" smtClean="0">
              <a:sym typeface="Wingdings 2"/>
            </a:endParaRPr>
          </a:p>
        </p:txBody>
      </p:sp>
      <p:sp>
        <p:nvSpPr>
          <p:cNvPr id="14" name="TextBox 13"/>
          <p:cNvSpPr txBox="1"/>
          <p:nvPr/>
        </p:nvSpPr>
        <p:spPr>
          <a:xfrm>
            <a:off x="307975" y="2328446"/>
            <a:ext cx="8531225" cy="338554"/>
          </a:xfrm>
          <a:prstGeom prst="rect">
            <a:avLst/>
          </a:prstGeom>
          <a:noFill/>
        </p:spPr>
        <p:txBody>
          <a:bodyPr wrap="square" rtlCol="0">
            <a:spAutoFit/>
          </a:bodyPr>
          <a:lstStyle/>
          <a:p>
            <a:pPr algn="ctr"/>
            <a:r>
              <a:rPr lang="en-US" sz="1600" dirty="0" smtClean="0">
                <a:sym typeface="Wingdings 2"/>
              </a:rPr>
              <a:t>After you accomplish the aforesaid make contact with your Sheriff</a:t>
            </a:r>
            <a:endParaRPr lang="en-US" sz="1600" dirty="0"/>
          </a:p>
        </p:txBody>
      </p:sp>
      <p:sp>
        <p:nvSpPr>
          <p:cNvPr id="15" name="TextBox 14"/>
          <p:cNvSpPr txBox="1"/>
          <p:nvPr/>
        </p:nvSpPr>
        <p:spPr>
          <a:xfrm>
            <a:off x="1600200" y="1337846"/>
            <a:ext cx="5715000" cy="338554"/>
          </a:xfrm>
          <a:prstGeom prst="rect">
            <a:avLst/>
          </a:prstGeom>
          <a:noFill/>
        </p:spPr>
        <p:txBody>
          <a:bodyPr wrap="square" rtlCol="0">
            <a:spAutoFit/>
          </a:bodyPr>
          <a:lstStyle/>
          <a:p>
            <a:pPr algn="ctr"/>
            <a:r>
              <a:rPr lang="en-US" sz="1600" dirty="0" smtClean="0">
                <a:sym typeface="Wingdings 2"/>
              </a:rPr>
              <a:t>GENERAL COMMITTEE</a:t>
            </a:r>
            <a:endParaRPr lang="en-US" sz="1600" dirty="0"/>
          </a:p>
        </p:txBody>
      </p:sp>
    </p:spTree>
    <p:custDataLst>
      <p:tags r:id="rId1"/>
    </p:custDataLst>
    <p:extLst>
      <p:ext uri="{BB962C8B-B14F-4D97-AF65-F5344CB8AC3E}">
        <p14:creationId xmlns:p14="http://schemas.microsoft.com/office/powerpoint/2010/main" val="3404040901"/>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style.rotation</p:attrName>
                                        </p:attrNameLst>
                                      </p:cBhvr>
                                      <p:tavLst>
                                        <p:tav tm="0">
                                          <p:val>
                                            <p:fltVal val="90"/>
                                          </p:val>
                                        </p:tav>
                                        <p:tav tm="100000">
                                          <p:val>
                                            <p:fltVal val="0"/>
                                          </p:val>
                                        </p:tav>
                                      </p:tavLst>
                                    </p:anim>
                                    <p:animEffect transition="in" filter="fade">
                                      <p:cBhvr>
                                        <p:cTn id="17" dur="2000"/>
                                        <p:tgtEl>
                                          <p:spTgt spid="8"/>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2000" fill="hold"/>
                                        <p:tgtEl>
                                          <p:spTgt spid="12"/>
                                        </p:tgtEl>
                                        <p:attrNameLst>
                                          <p:attrName>ppt_w</p:attrName>
                                        </p:attrNameLst>
                                      </p:cBhvr>
                                      <p:tavLst>
                                        <p:tav tm="0">
                                          <p:val>
                                            <p:fltVal val="0"/>
                                          </p:val>
                                        </p:tav>
                                        <p:tav tm="100000">
                                          <p:val>
                                            <p:strVal val="#ppt_w"/>
                                          </p:val>
                                        </p:tav>
                                      </p:tavLst>
                                    </p:anim>
                                    <p:anim calcmode="lin" valueType="num">
                                      <p:cBhvr>
                                        <p:cTn id="22" dur="2000" fill="hold"/>
                                        <p:tgtEl>
                                          <p:spTgt spid="12"/>
                                        </p:tgtEl>
                                        <p:attrNameLst>
                                          <p:attrName>ppt_h</p:attrName>
                                        </p:attrNameLst>
                                      </p:cBhvr>
                                      <p:tavLst>
                                        <p:tav tm="0">
                                          <p:val>
                                            <p:fltVal val="0"/>
                                          </p:val>
                                        </p:tav>
                                        <p:tav tm="100000">
                                          <p:val>
                                            <p:strVal val="#ppt_h"/>
                                          </p:val>
                                        </p:tav>
                                      </p:tavLst>
                                    </p:anim>
                                    <p:anim calcmode="lin" valueType="num">
                                      <p:cBhvr>
                                        <p:cTn id="23" dur="2000" fill="hold"/>
                                        <p:tgtEl>
                                          <p:spTgt spid="12"/>
                                        </p:tgtEl>
                                        <p:attrNameLst>
                                          <p:attrName>style.rotation</p:attrName>
                                        </p:attrNameLst>
                                      </p:cBhvr>
                                      <p:tavLst>
                                        <p:tav tm="0">
                                          <p:val>
                                            <p:fltVal val="90"/>
                                          </p:val>
                                        </p:tav>
                                        <p:tav tm="100000">
                                          <p:val>
                                            <p:fltVal val="0"/>
                                          </p:val>
                                        </p:tav>
                                      </p:tavLst>
                                    </p:anim>
                                    <p:animEffect transition="in" filter="fade">
                                      <p:cBhvr>
                                        <p:cTn id="24" dur="2000"/>
                                        <p:tgtEl>
                                          <p:spTgt spid="12"/>
                                        </p:tgtEl>
                                      </p:cBhvr>
                                    </p:animEffect>
                                  </p:childTnLst>
                                </p:cTn>
                              </p:par>
                            </p:childTnLst>
                          </p:cTn>
                        </p:par>
                        <p:par>
                          <p:cTn id="25" fill="hold">
                            <p:stCondLst>
                              <p:cond delay="4000"/>
                            </p:stCondLst>
                            <p:childTnLst>
                              <p:par>
                                <p:cTn id="26" presetID="31"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000" fill="hold"/>
                                        <p:tgtEl>
                                          <p:spTgt spid="15"/>
                                        </p:tgtEl>
                                        <p:attrNameLst>
                                          <p:attrName>ppt_w</p:attrName>
                                        </p:attrNameLst>
                                      </p:cBhvr>
                                      <p:tavLst>
                                        <p:tav tm="0">
                                          <p:val>
                                            <p:fltVal val="0"/>
                                          </p:val>
                                        </p:tav>
                                        <p:tav tm="100000">
                                          <p:val>
                                            <p:strVal val="#ppt_w"/>
                                          </p:val>
                                        </p:tav>
                                      </p:tavLst>
                                    </p:anim>
                                    <p:anim calcmode="lin" valueType="num">
                                      <p:cBhvr>
                                        <p:cTn id="29" dur="2000" fill="hold"/>
                                        <p:tgtEl>
                                          <p:spTgt spid="15"/>
                                        </p:tgtEl>
                                        <p:attrNameLst>
                                          <p:attrName>ppt_h</p:attrName>
                                        </p:attrNameLst>
                                      </p:cBhvr>
                                      <p:tavLst>
                                        <p:tav tm="0">
                                          <p:val>
                                            <p:fltVal val="0"/>
                                          </p:val>
                                        </p:tav>
                                        <p:tav tm="100000">
                                          <p:val>
                                            <p:strVal val="#ppt_h"/>
                                          </p:val>
                                        </p:tav>
                                      </p:tavLst>
                                    </p:anim>
                                    <p:anim calcmode="lin" valueType="num">
                                      <p:cBhvr>
                                        <p:cTn id="30" dur="2000" fill="hold"/>
                                        <p:tgtEl>
                                          <p:spTgt spid="15"/>
                                        </p:tgtEl>
                                        <p:attrNameLst>
                                          <p:attrName>style.rotation</p:attrName>
                                        </p:attrNameLst>
                                      </p:cBhvr>
                                      <p:tavLst>
                                        <p:tav tm="0">
                                          <p:val>
                                            <p:fltVal val="90"/>
                                          </p:val>
                                        </p:tav>
                                        <p:tav tm="100000">
                                          <p:val>
                                            <p:fltVal val="0"/>
                                          </p:val>
                                        </p:tav>
                                      </p:tavLst>
                                    </p:anim>
                                    <p:animEffect transition="in" filter="fade">
                                      <p:cBhvr>
                                        <p:cTn id="31" dur="2000"/>
                                        <p:tgtEl>
                                          <p:spTgt spid="15"/>
                                        </p:tgtEl>
                                      </p:cBhvr>
                                    </p:animEffect>
                                  </p:childTnLst>
                                </p:cTn>
                              </p:par>
                            </p:childTnLst>
                          </p:cTn>
                        </p:par>
                        <p:par>
                          <p:cTn id="32" fill="hold">
                            <p:stCondLst>
                              <p:cond delay="6000"/>
                            </p:stCondLst>
                            <p:childTnLst>
                              <p:par>
                                <p:cTn id="33" presetID="31"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000" fill="hold"/>
                                        <p:tgtEl>
                                          <p:spTgt spid="13"/>
                                        </p:tgtEl>
                                        <p:attrNameLst>
                                          <p:attrName>ppt_w</p:attrName>
                                        </p:attrNameLst>
                                      </p:cBhvr>
                                      <p:tavLst>
                                        <p:tav tm="0">
                                          <p:val>
                                            <p:fltVal val="0"/>
                                          </p:val>
                                        </p:tav>
                                        <p:tav tm="100000">
                                          <p:val>
                                            <p:strVal val="#ppt_w"/>
                                          </p:val>
                                        </p:tav>
                                      </p:tavLst>
                                    </p:anim>
                                    <p:anim calcmode="lin" valueType="num">
                                      <p:cBhvr>
                                        <p:cTn id="36" dur="2000" fill="hold"/>
                                        <p:tgtEl>
                                          <p:spTgt spid="13"/>
                                        </p:tgtEl>
                                        <p:attrNameLst>
                                          <p:attrName>ppt_h</p:attrName>
                                        </p:attrNameLst>
                                      </p:cBhvr>
                                      <p:tavLst>
                                        <p:tav tm="0">
                                          <p:val>
                                            <p:fltVal val="0"/>
                                          </p:val>
                                        </p:tav>
                                        <p:tav tm="100000">
                                          <p:val>
                                            <p:strVal val="#ppt_h"/>
                                          </p:val>
                                        </p:tav>
                                      </p:tavLst>
                                    </p:anim>
                                    <p:anim calcmode="lin" valueType="num">
                                      <p:cBhvr>
                                        <p:cTn id="37" dur="2000" fill="hold"/>
                                        <p:tgtEl>
                                          <p:spTgt spid="13"/>
                                        </p:tgtEl>
                                        <p:attrNameLst>
                                          <p:attrName>style.rotation</p:attrName>
                                        </p:attrNameLst>
                                      </p:cBhvr>
                                      <p:tavLst>
                                        <p:tav tm="0">
                                          <p:val>
                                            <p:fltVal val="90"/>
                                          </p:val>
                                        </p:tav>
                                        <p:tav tm="100000">
                                          <p:val>
                                            <p:fltVal val="0"/>
                                          </p:val>
                                        </p:tav>
                                      </p:tavLst>
                                    </p:anim>
                                    <p:animEffect transition="in" filter="fade">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2000" fill="hold"/>
                                        <p:tgtEl>
                                          <p:spTgt spid="18"/>
                                        </p:tgtEl>
                                        <p:attrNameLst>
                                          <p:attrName>ppt_w</p:attrName>
                                        </p:attrNameLst>
                                      </p:cBhvr>
                                      <p:tavLst>
                                        <p:tav tm="0">
                                          <p:val>
                                            <p:fltVal val="0"/>
                                          </p:val>
                                        </p:tav>
                                        <p:tav tm="100000">
                                          <p:val>
                                            <p:strVal val="#ppt_w"/>
                                          </p:val>
                                        </p:tav>
                                      </p:tavLst>
                                    </p:anim>
                                    <p:anim calcmode="lin" valueType="num">
                                      <p:cBhvr>
                                        <p:cTn id="44" dur="2000" fill="hold"/>
                                        <p:tgtEl>
                                          <p:spTgt spid="18"/>
                                        </p:tgtEl>
                                        <p:attrNameLst>
                                          <p:attrName>ppt_h</p:attrName>
                                        </p:attrNameLst>
                                      </p:cBhvr>
                                      <p:tavLst>
                                        <p:tav tm="0">
                                          <p:val>
                                            <p:fltVal val="0"/>
                                          </p:val>
                                        </p:tav>
                                        <p:tav tm="100000">
                                          <p:val>
                                            <p:strVal val="#ppt_h"/>
                                          </p:val>
                                        </p:tav>
                                      </p:tavLst>
                                    </p:anim>
                                    <p:anim calcmode="lin" valueType="num">
                                      <p:cBhvr>
                                        <p:cTn id="45" dur="2000" fill="hold"/>
                                        <p:tgtEl>
                                          <p:spTgt spid="18"/>
                                        </p:tgtEl>
                                        <p:attrNameLst>
                                          <p:attrName>style.rotation</p:attrName>
                                        </p:attrNameLst>
                                      </p:cBhvr>
                                      <p:tavLst>
                                        <p:tav tm="0">
                                          <p:val>
                                            <p:fltVal val="90"/>
                                          </p:val>
                                        </p:tav>
                                        <p:tav tm="100000">
                                          <p:val>
                                            <p:fltVal val="0"/>
                                          </p:val>
                                        </p:tav>
                                      </p:tavLst>
                                    </p:anim>
                                    <p:animEffect transition="in" filter="fade">
                                      <p:cBhvr>
                                        <p:cTn id="46" dur="2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2000" fill="hold"/>
                                        <p:tgtEl>
                                          <p:spTgt spid="14"/>
                                        </p:tgtEl>
                                        <p:attrNameLst>
                                          <p:attrName>ppt_w</p:attrName>
                                        </p:attrNameLst>
                                      </p:cBhvr>
                                      <p:tavLst>
                                        <p:tav tm="0">
                                          <p:val>
                                            <p:fltVal val="0"/>
                                          </p:val>
                                        </p:tav>
                                        <p:tav tm="100000">
                                          <p:val>
                                            <p:strVal val="#ppt_w"/>
                                          </p:val>
                                        </p:tav>
                                      </p:tavLst>
                                    </p:anim>
                                    <p:anim calcmode="lin" valueType="num">
                                      <p:cBhvr>
                                        <p:cTn id="52" dur="2000" fill="hold"/>
                                        <p:tgtEl>
                                          <p:spTgt spid="14"/>
                                        </p:tgtEl>
                                        <p:attrNameLst>
                                          <p:attrName>ppt_h</p:attrName>
                                        </p:attrNameLst>
                                      </p:cBhvr>
                                      <p:tavLst>
                                        <p:tav tm="0">
                                          <p:val>
                                            <p:fltVal val="0"/>
                                          </p:val>
                                        </p:tav>
                                        <p:tav tm="100000">
                                          <p:val>
                                            <p:strVal val="#ppt_h"/>
                                          </p:val>
                                        </p:tav>
                                      </p:tavLst>
                                    </p:anim>
                                    <p:anim calcmode="lin" valueType="num">
                                      <p:cBhvr>
                                        <p:cTn id="53" dur="2000" fill="hold"/>
                                        <p:tgtEl>
                                          <p:spTgt spid="14"/>
                                        </p:tgtEl>
                                        <p:attrNameLst>
                                          <p:attrName>style.rotation</p:attrName>
                                        </p:attrNameLst>
                                      </p:cBhvr>
                                      <p:tavLst>
                                        <p:tav tm="0">
                                          <p:val>
                                            <p:fltVal val="90"/>
                                          </p:val>
                                        </p:tav>
                                        <p:tav tm="100000">
                                          <p:val>
                                            <p:fltVal val="0"/>
                                          </p:val>
                                        </p:tav>
                                      </p:tavLst>
                                    </p:anim>
                                    <p:animEffect transition="in" filter="fade">
                                      <p:cBhvr>
                                        <p:cTn id="54" dur="2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000" fill="hold"/>
                                        <p:tgtEl>
                                          <p:spTgt spid="19"/>
                                        </p:tgtEl>
                                        <p:attrNameLst>
                                          <p:attrName>ppt_w</p:attrName>
                                        </p:attrNameLst>
                                      </p:cBhvr>
                                      <p:tavLst>
                                        <p:tav tm="0">
                                          <p:val>
                                            <p:fltVal val="0"/>
                                          </p:val>
                                        </p:tav>
                                        <p:tav tm="100000">
                                          <p:val>
                                            <p:strVal val="#ppt_w"/>
                                          </p:val>
                                        </p:tav>
                                      </p:tavLst>
                                    </p:anim>
                                    <p:anim calcmode="lin" valueType="num">
                                      <p:cBhvr>
                                        <p:cTn id="60" dur="2000" fill="hold"/>
                                        <p:tgtEl>
                                          <p:spTgt spid="19"/>
                                        </p:tgtEl>
                                        <p:attrNameLst>
                                          <p:attrName>ppt_h</p:attrName>
                                        </p:attrNameLst>
                                      </p:cBhvr>
                                      <p:tavLst>
                                        <p:tav tm="0">
                                          <p:val>
                                            <p:fltVal val="0"/>
                                          </p:val>
                                        </p:tav>
                                        <p:tav tm="100000">
                                          <p:val>
                                            <p:strVal val="#ppt_h"/>
                                          </p:val>
                                        </p:tav>
                                      </p:tavLst>
                                    </p:anim>
                                    <p:anim calcmode="lin" valueType="num">
                                      <p:cBhvr>
                                        <p:cTn id="61" dur="2000" fill="hold"/>
                                        <p:tgtEl>
                                          <p:spTgt spid="19"/>
                                        </p:tgtEl>
                                        <p:attrNameLst>
                                          <p:attrName>style.rotation</p:attrName>
                                        </p:attrNameLst>
                                      </p:cBhvr>
                                      <p:tavLst>
                                        <p:tav tm="0">
                                          <p:val>
                                            <p:fltVal val="90"/>
                                          </p:val>
                                        </p:tav>
                                        <p:tav tm="100000">
                                          <p:val>
                                            <p:fltVal val="0"/>
                                          </p:val>
                                        </p:tav>
                                      </p:tavLst>
                                    </p:anim>
                                    <p:animEffect transition="in" filter="fade">
                                      <p:cBhvr>
                                        <p:cTn id="62" dur="2000"/>
                                        <p:tgtEl>
                                          <p:spTgt spid="19"/>
                                        </p:tgtEl>
                                      </p:cBhvr>
                                    </p:animEffect>
                                  </p:childTnLst>
                                </p:cTn>
                              </p:par>
                              <p:par>
                                <p:cTn id="63" presetID="31"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000" fill="hold"/>
                                        <p:tgtEl>
                                          <p:spTgt spid="17"/>
                                        </p:tgtEl>
                                        <p:attrNameLst>
                                          <p:attrName>ppt_w</p:attrName>
                                        </p:attrNameLst>
                                      </p:cBhvr>
                                      <p:tavLst>
                                        <p:tav tm="0">
                                          <p:val>
                                            <p:fltVal val="0"/>
                                          </p:val>
                                        </p:tav>
                                        <p:tav tm="100000">
                                          <p:val>
                                            <p:strVal val="#ppt_w"/>
                                          </p:val>
                                        </p:tav>
                                      </p:tavLst>
                                    </p:anim>
                                    <p:anim calcmode="lin" valueType="num">
                                      <p:cBhvr>
                                        <p:cTn id="66" dur="2000" fill="hold"/>
                                        <p:tgtEl>
                                          <p:spTgt spid="17"/>
                                        </p:tgtEl>
                                        <p:attrNameLst>
                                          <p:attrName>ppt_h</p:attrName>
                                        </p:attrNameLst>
                                      </p:cBhvr>
                                      <p:tavLst>
                                        <p:tav tm="0">
                                          <p:val>
                                            <p:fltVal val="0"/>
                                          </p:val>
                                        </p:tav>
                                        <p:tav tm="100000">
                                          <p:val>
                                            <p:strVal val="#ppt_h"/>
                                          </p:val>
                                        </p:tav>
                                      </p:tavLst>
                                    </p:anim>
                                    <p:anim calcmode="lin" valueType="num">
                                      <p:cBhvr>
                                        <p:cTn id="67" dur="2000" fill="hold"/>
                                        <p:tgtEl>
                                          <p:spTgt spid="17"/>
                                        </p:tgtEl>
                                        <p:attrNameLst>
                                          <p:attrName>style.rotation</p:attrName>
                                        </p:attrNameLst>
                                      </p:cBhvr>
                                      <p:tavLst>
                                        <p:tav tm="0">
                                          <p:val>
                                            <p:fltVal val="90"/>
                                          </p:val>
                                        </p:tav>
                                        <p:tav tm="100000">
                                          <p:val>
                                            <p:fltVal val="0"/>
                                          </p:val>
                                        </p:tav>
                                      </p:tavLst>
                                    </p:anim>
                                    <p:animEffect transition="in" filter="fade">
                                      <p:cBhvr>
                                        <p:cTn id="68" dur="20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2000" fill="hold"/>
                                        <p:tgtEl>
                                          <p:spTgt spid="25"/>
                                        </p:tgtEl>
                                        <p:attrNameLst>
                                          <p:attrName>ppt_w</p:attrName>
                                        </p:attrNameLst>
                                      </p:cBhvr>
                                      <p:tavLst>
                                        <p:tav tm="0">
                                          <p:val>
                                            <p:fltVal val="0"/>
                                          </p:val>
                                        </p:tav>
                                        <p:tav tm="100000">
                                          <p:val>
                                            <p:strVal val="#ppt_w"/>
                                          </p:val>
                                        </p:tav>
                                      </p:tavLst>
                                    </p:anim>
                                    <p:anim calcmode="lin" valueType="num">
                                      <p:cBhvr>
                                        <p:cTn id="74" dur="2000" fill="hold"/>
                                        <p:tgtEl>
                                          <p:spTgt spid="25"/>
                                        </p:tgtEl>
                                        <p:attrNameLst>
                                          <p:attrName>ppt_h</p:attrName>
                                        </p:attrNameLst>
                                      </p:cBhvr>
                                      <p:tavLst>
                                        <p:tav tm="0">
                                          <p:val>
                                            <p:fltVal val="0"/>
                                          </p:val>
                                        </p:tav>
                                        <p:tav tm="100000">
                                          <p:val>
                                            <p:strVal val="#ppt_h"/>
                                          </p:val>
                                        </p:tav>
                                      </p:tavLst>
                                    </p:anim>
                                    <p:anim calcmode="lin" valueType="num">
                                      <p:cBhvr>
                                        <p:cTn id="75" dur="2000" fill="hold"/>
                                        <p:tgtEl>
                                          <p:spTgt spid="25"/>
                                        </p:tgtEl>
                                        <p:attrNameLst>
                                          <p:attrName>style.rotation</p:attrName>
                                        </p:attrNameLst>
                                      </p:cBhvr>
                                      <p:tavLst>
                                        <p:tav tm="0">
                                          <p:val>
                                            <p:fltVal val="90"/>
                                          </p:val>
                                        </p:tav>
                                        <p:tav tm="100000">
                                          <p:val>
                                            <p:fltVal val="0"/>
                                          </p:val>
                                        </p:tav>
                                      </p:tavLst>
                                    </p:anim>
                                    <p:animEffect transition="in" filter="fade">
                                      <p:cBhvr>
                                        <p:cTn id="7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8" grpId="0"/>
      <p:bldP spid="19" grpId="0"/>
      <p:bldP spid="25"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85800"/>
            <a:ext cx="8686800" cy="1323439"/>
          </a:xfrm>
          <a:prstGeom prst="rect">
            <a:avLst/>
          </a:prstGeom>
          <a:noFill/>
        </p:spPr>
        <p:txBody>
          <a:bodyPr wrap="square" rtlCol="0">
            <a:spAutoFit/>
          </a:bodyPr>
          <a:lstStyle/>
          <a:p>
            <a:pPr algn="just"/>
            <a:r>
              <a:rPr lang="en-US" sz="1600" dirty="0"/>
              <a:t>Purpose is to organize the </a:t>
            </a:r>
            <a:r>
              <a:rPr lang="en-US" sz="1600" dirty="0" smtClean="0"/>
              <a:t>People in </a:t>
            </a:r>
            <a:r>
              <a:rPr lang="en-US" sz="1600" dirty="0"/>
              <a:t>their </a:t>
            </a:r>
            <a:r>
              <a:rPr lang="en-US" sz="1600" dirty="0" smtClean="0"/>
              <a:t>county </a:t>
            </a:r>
            <a:r>
              <a:rPr lang="en-US" sz="1600" dirty="0"/>
              <a:t>in order to prevent government encroachment. The common goal of each county is to teach the People, what they forgotten, “Government by Consent”! This requires an understanding of how a “Natural Law Republic” was established by the providence of nature’s God and how it works. This can only be accomplished by a proper education as we </a:t>
            </a:r>
            <a:r>
              <a:rPr lang="en-US" sz="1600" dirty="0" smtClean="0"/>
              <a:t>organize.</a:t>
            </a:r>
            <a:endParaRPr lang="en-US" sz="1600" dirty="0"/>
          </a:p>
        </p:txBody>
      </p:sp>
      <p:sp>
        <p:nvSpPr>
          <p:cNvPr id="6" name="TextBox 5"/>
          <p:cNvSpPr txBox="1"/>
          <p:nvPr/>
        </p:nvSpPr>
        <p:spPr>
          <a:xfrm>
            <a:off x="306387" y="177225"/>
            <a:ext cx="8531225" cy="584775"/>
          </a:xfrm>
          <a:prstGeom prst="rect">
            <a:avLst/>
          </a:prstGeom>
          <a:noFill/>
        </p:spPr>
        <p:txBody>
          <a:bodyPr wrap="square" rtlCol="0">
            <a:spAutoFit/>
          </a:bodyPr>
          <a:lstStyle/>
          <a:p>
            <a:pPr algn="ctr"/>
            <a:r>
              <a:rPr lang="en-US" sz="3200" b="1" dirty="0" smtClean="0"/>
              <a:t>COUNTY COMMITTEE </a:t>
            </a:r>
            <a:r>
              <a:rPr lang="en-US" sz="3200" b="1" dirty="0"/>
              <a:t>OF </a:t>
            </a:r>
            <a:r>
              <a:rPr lang="en-US" sz="3200" b="1" dirty="0" smtClean="0"/>
              <a:t>SAFETY</a:t>
            </a:r>
            <a:endParaRPr lang="en-US" sz="3200" b="1" cap="small"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38400" y="3429000"/>
            <a:ext cx="3886200" cy="400110"/>
          </a:xfrm>
          <a:prstGeom prst="rect">
            <a:avLst/>
          </a:prstGeom>
          <a:noFill/>
        </p:spPr>
        <p:txBody>
          <a:bodyPr wrap="square" rtlCol="0">
            <a:spAutoFit/>
          </a:bodyPr>
          <a:lstStyle/>
          <a:p>
            <a:r>
              <a:rPr lang="en-US" sz="2000" b="1" dirty="0" smtClean="0"/>
              <a:t>THE PEOPLE MUST RESTORE</a:t>
            </a:r>
            <a:endParaRPr lang="en-US" sz="2000" b="1" dirty="0"/>
          </a:p>
        </p:txBody>
      </p:sp>
      <p:sp>
        <p:nvSpPr>
          <p:cNvPr id="12" name="TextBox 11"/>
          <p:cNvSpPr txBox="1"/>
          <p:nvPr/>
        </p:nvSpPr>
        <p:spPr>
          <a:xfrm>
            <a:off x="990600" y="3852446"/>
            <a:ext cx="3276599" cy="338554"/>
          </a:xfrm>
          <a:prstGeom prst="rect">
            <a:avLst/>
          </a:prstGeom>
          <a:noFill/>
        </p:spPr>
        <p:txBody>
          <a:bodyPr wrap="square" rtlCol="0">
            <a:spAutoFit/>
          </a:bodyPr>
          <a:lstStyle/>
          <a:p>
            <a:r>
              <a:rPr lang="en-US" sz="1600" dirty="0" smtClean="0">
                <a:sym typeface="Wingdings 2"/>
              </a:rPr>
              <a:t> </a:t>
            </a:r>
            <a:r>
              <a:rPr lang="en-US" sz="1600" dirty="0" smtClean="0"/>
              <a:t>The Law </a:t>
            </a:r>
            <a:r>
              <a:rPr lang="en-US" sz="1600" dirty="0"/>
              <a:t>of the Land” </a:t>
            </a:r>
          </a:p>
        </p:txBody>
      </p:sp>
      <p:sp>
        <p:nvSpPr>
          <p:cNvPr id="13" name="TextBox 12"/>
          <p:cNvSpPr txBox="1"/>
          <p:nvPr/>
        </p:nvSpPr>
        <p:spPr>
          <a:xfrm>
            <a:off x="5181600" y="3852446"/>
            <a:ext cx="3048000" cy="338554"/>
          </a:xfrm>
          <a:prstGeom prst="rect">
            <a:avLst/>
          </a:prstGeom>
          <a:noFill/>
        </p:spPr>
        <p:txBody>
          <a:bodyPr wrap="square" rtlCol="0">
            <a:spAutoFit/>
          </a:bodyPr>
          <a:lstStyle/>
          <a:p>
            <a:r>
              <a:rPr lang="en-US" sz="1600" dirty="0">
                <a:sym typeface="Wingdings 2"/>
              </a:rPr>
              <a:t> </a:t>
            </a:r>
            <a:r>
              <a:rPr lang="en-US" sz="1600" dirty="0" smtClean="0">
                <a:sym typeface="Wingdings 2"/>
              </a:rPr>
              <a:t>Our </a:t>
            </a:r>
            <a:r>
              <a:rPr lang="en-US" sz="1600" dirty="0" smtClean="0"/>
              <a:t>Common </a:t>
            </a:r>
            <a:r>
              <a:rPr lang="en-US" sz="1600" dirty="0"/>
              <a:t>Law </a:t>
            </a:r>
            <a:r>
              <a:rPr lang="en-US" sz="1600" dirty="0" smtClean="0"/>
              <a:t>Courts</a:t>
            </a:r>
            <a:endParaRPr lang="en-US" sz="1600" dirty="0"/>
          </a:p>
        </p:txBody>
      </p:sp>
      <p:sp>
        <p:nvSpPr>
          <p:cNvPr id="14" name="TextBox 13"/>
          <p:cNvSpPr txBox="1"/>
          <p:nvPr/>
        </p:nvSpPr>
        <p:spPr>
          <a:xfrm>
            <a:off x="990598" y="4157246"/>
            <a:ext cx="3581400" cy="338554"/>
          </a:xfrm>
          <a:prstGeom prst="rect">
            <a:avLst/>
          </a:prstGeom>
          <a:noFill/>
        </p:spPr>
        <p:txBody>
          <a:bodyPr wrap="square" rtlCol="0">
            <a:spAutoFit/>
          </a:bodyPr>
          <a:lstStyle/>
          <a:p>
            <a:r>
              <a:rPr lang="en-US" sz="1600" dirty="0">
                <a:sym typeface="Wingdings 2"/>
              </a:rPr>
              <a:t> </a:t>
            </a:r>
            <a:r>
              <a:rPr lang="en-US" sz="1600" dirty="0" smtClean="0"/>
              <a:t>Common </a:t>
            </a:r>
            <a:r>
              <a:rPr lang="en-US" sz="1600" dirty="0"/>
              <a:t>Law </a:t>
            </a:r>
            <a:r>
              <a:rPr lang="en-US" sz="1600" dirty="0" smtClean="0"/>
              <a:t>Grand &amp; Petit Jurys</a:t>
            </a:r>
            <a:endParaRPr lang="en-US" sz="1600" dirty="0"/>
          </a:p>
        </p:txBody>
      </p:sp>
      <p:sp>
        <p:nvSpPr>
          <p:cNvPr id="15" name="TextBox 14"/>
          <p:cNvSpPr txBox="1"/>
          <p:nvPr/>
        </p:nvSpPr>
        <p:spPr>
          <a:xfrm>
            <a:off x="5181600" y="4157246"/>
            <a:ext cx="2284414" cy="338554"/>
          </a:xfrm>
          <a:prstGeom prst="rect">
            <a:avLst/>
          </a:prstGeom>
          <a:noFill/>
        </p:spPr>
        <p:txBody>
          <a:bodyPr wrap="square" rtlCol="0">
            <a:spAutoFit/>
          </a:bodyPr>
          <a:lstStyle/>
          <a:p>
            <a:r>
              <a:rPr lang="en-US" sz="1600" dirty="0">
                <a:sym typeface="Wingdings 2"/>
              </a:rPr>
              <a:t> </a:t>
            </a:r>
            <a:r>
              <a:rPr lang="en-US" sz="1600" dirty="0" smtClean="0"/>
              <a:t>Equity Courts</a:t>
            </a:r>
            <a:endParaRPr lang="en-US" sz="1600" dirty="0"/>
          </a:p>
        </p:txBody>
      </p:sp>
      <p:sp>
        <p:nvSpPr>
          <p:cNvPr id="16" name="TextBox 15"/>
          <p:cNvSpPr txBox="1"/>
          <p:nvPr/>
        </p:nvSpPr>
        <p:spPr>
          <a:xfrm>
            <a:off x="990598" y="4462046"/>
            <a:ext cx="2957805" cy="338554"/>
          </a:xfrm>
          <a:prstGeom prst="rect">
            <a:avLst/>
          </a:prstGeom>
          <a:noFill/>
        </p:spPr>
        <p:txBody>
          <a:bodyPr wrap="square" rtlCol="0">
            <a:spAutoFit/>
          </a:bodyPr>
          <a:lstStyle/>
          <a:p>
            <a:r>
              <a:rPr lang="en-US" sz="1600" dirty="0">
                <a:sym typeface="Wingdings 2"/>
              </a:rPr>
              <a:t> </a:t>
            </a:r>
            <a:r>
              <a:rPr lang="en-US" sz="1600" dirty="0" smtClean="0"/>
              <a:t>Rules </a:t>
            </a:r>
            <a:r>
              <a:rPr lang="en-US" sz="1600" dirty="0"/>
              <a:t>of Common </a:t>
            </a:r>
            <a:r>
              <a:rPr lang="en-US" sz="1600" dirty="0" smtClean="0"/>
              <a:t>Law</a:t>
            </a:r>
            <a:endParaRPr lang="en-US" sz="1600" dirty="0"/>
          </a:p>
        </p:txBody>
      </p:sp>
      <p:sp>
        <p:nvSpPr>
          <p:cNvPr id="18" name="TextBox 17"/>
          <p:cNvSpPr txBox="1"/>
          <p:nvPr/>
        </p:nvSpPr>
        <p:spPr>
          <a:xfrm>
            <a:off x="5181600" y="4419600"/>
            <a:ext cx="3262605" cy="338554"/>
          </a:xfrm>
          <a:prstGeom prst="rect">
            <a:avLst/>
          </a:prstGeom>
          <a:noFill/>
        </p:spPr>
        <p:txBody>
          <a:bodyPr wrap="square" rtlCol="0">
            <a:spAutoFit/>
          </a:bodyPr>
          <a:lstStyle/>
          <a:p>
            <a:r>
              <a:rPr lang="en-US" sz="1600" dirty="0">
                <a:sym typeface="Wingdings 2"/>
              </a:rPr>
              <a:t> </a:t>
            </a:r>
            <a:r>
              <a:rPr lang="en-US" sz="1600" dirty="0" smtClean="0"/>
              <a:t>Restore the Political Process</a:t>
            </a:r>
            <a:endParaRPr lang="en-US" sz="1600" dirty="0"/>
          </a:p>
        </p:txBody>
      </p:sp>
      <p:sp>
        <p:nvSpPr>
          <p:cNvPr id="19" name="TextBox 18"/>
          <p:cNvSpPr txBox="1"/>
          <p:nvPr/>
        </p:nvSpPr>
        <p:spPr>
          <a:xfrm>
            <a:off x="990600" y="4766846"/>
            <a:ext cx="1828800" cy="338554"/>
          </a:xfrm>
          <a:prstGeom prst="rect">
            <a:avLst/>
          </a:prstGeom>
          <a:noFill/>
        </p:spPr>
        <p:txBody>
          <a:bodyPr wrap="square" rtlCol="0">
            <a:spAutoFit/>
          </a:bodyPr>
          <a:lstStyle/>
          <a:p>
            <a:r>
              <a:rPr lang="en-US" sz="1600" dirty="0">
                <a:sym typeface="Wingdings 2"/>
              </a:rPr>
              <a:t> </a:t>
            </a:r>
            <a:r>
              <a:rPr lang="en-US" sz="1600" dirty="0" smtClean="0"/>
              <a:t>County Militia</a:t>
            </a:r>
            <a:endParaRPr lang="en-US" sz="1600" dirty="0"/>
          </a:p>
        </p:txBody>
      </p:sp>
      <p:sp>
        <p:nvSpPr>
          <p:cNvPr id="20" name="TextBox 19"/>
          <p:cNvSpPr txBox="1"/>
          <p:nvPr/>
        </p:nvSpPr>
        <p:spPr>
          <a:xfrm>
            <a:off x="5181600" y="4724400"/>
            <a:ext cx="3200401" cy="338554"/>
          </a:xfrm>
          <a:prstGeom prst="rect">
            <a:avLst/>
          </a:prstGeom>
          <a:noFill/>
        </p:spPr>
        <p:txBody>
          <a:bodyPr wrap="square" rtlCol="0">
            <a:spAutoFit/>
          </a:bodyPr>
          <a:lstStyle/>
          <a:p>
            <a:r>
              <a:rPr lang="en-US" sz="1600" dirty="0">
                <a:sym typeface="Wingdings 2"/>
              </a:rPr>
              <a:t> </a:t>
            </a:r>
            <a:r>
              <a:rPr lang="en-US" sz="1600" dirty="0" smtClean="0"/>
              <a:t>Constitutional Sheriffs</a:t>
            </a:r>
          </a:p>
        </p:txBody>
      </p:sp>
      <p:sp>
        <p:nvSpPr>
          <p:cNvPr id="21" name="TextBox 20"/>
          <p:cNvSpPr txBox="1"/>
          <p:nvPr/>
        </p:nvSpPr>
        <p:spPr>
          <a:xfrm>
            <a:off x="990600" y="5029200"/>
            <a:ext cx="3200401" cy="338554"/>
          </a:xfrm>
          <a:prstGeom prst="rect">
            <a:avLst/>
          </a:prstGeom>
          <a:noFill/>
        </p:spPr>
        <p:txBody>
          <a:bodyPr wrap="square" rtlCol="0">
            <a:spAutoFit/>
          </a:bodyPr>
          <a:lstStyle/>
          <a:p>
            <a:r>
              <a:rPr lang="en-US" sz="1600" dirty="0">
                <a:sym typeface="Wingdings 2"/>
              </a:rPr>
              <a:t> </a:t>
            </a:r>
            <a:r>
              <a:rPr lang="en-US" sz="1600" dirty="0" smtClean="0"/>
              <a:t>Lawful Money</a:t>
            </a:r>
            <a:endParaRPr lang="en-US" sz="1600" dirty="0"/>
          </a:p>
        </p:txBody>
      </p:sp>
      <p:sp>
        <p:nvSpPr>
          <p:cNvPr id="22" name="TextBox 21"/>
          <p:cNvSpPr txBox="1"/>
          <p:nvPr/>
        </p:nvSpPr>
        <p:spPr>
          <a:xfrm>
            <a:off x="5195595" y="5029200"/>
            <a:ext cx="3200401" cy="338554"/>
          </a:xfrm>
          <a:prstGeom prst="rect">
            <a:avLst/>
          </a:prstGeom>
          <a:noFill/>
        </p:spPr>
        <p:txBody>
          <a:bodyPr wrap="square" rtlCol="0">
            <a:spAutoFit/>
          </a:bodyPr>
          <a:lstStyle/>
          <a:p>
            <a:r>
              <a:rPr lang="en-US" sz="1600" dirty="0">
                <a:sym typeface="Wingdings 2"/>
              </a:rPr>
              <a:t> </a:t>
            </a:r>
            <a:r>
              <a:rPr lang="en-US" sz="1600" dirty="0" smtClean="0"/>
              <a:t>Proper Education</a:t>
            </a:r>
            <a:endParaRPr lang="en-US" sz="1600" dirty="0"/>
          </a:p>
        </p:txBody>
      </p:sp>
      <p:sp>
        <p:nvSpPr>
          <p:cNvPr id="23" name="TextBox 22"/>
          <p:cNvSpPr txBox="1"/>
          <p:nvPr/>
        </p:nvSpPr>
        <p:spPr>
          <a:xfrm>
            <a:off x="990600" y="5300246"/>
            <a:ext cx="3200401" cy="338554"/>
          </a:xfrm>
          <a:prstGeom prst="rect">
            <a:avLst/>
          </a:prstGeom>
          <a:noFill/>
        </p:spPr>
        <p:txBody>
          <a:bodyPr wrap="square" rtlCol="0">
            <a:spAutoFit/>
          </a:bodyPr>
          <a:lstStyle/>
          <a:p>
            <a:r>
              <a:rPr lang="en-US" sz="1600" dirty="0">
                <a:sym typeface="Wingdings 2"/>
              </a:rPr>
              <a:t> </a:t>
            </a:r>
            <a:r>
              <a:rPr lang="en-US" sz="1600" dirty="0" smtClean="0"/>
              <a:t>Heritage</a:t>
            </a:r>
            <a:endParaRPr lang="en-US" sz="1600" dirty="0"/>
          </a:p>
        </p:txBody>
      </p:sp>
      <p:sp>
        <p:nvSpPr>
          <p:cNvPr id="24" name="TextBox 23"/>
          <p:cNvSpPr txBox="1"/>
          <p:nvPr/>
        </p:nvSpPr>
        <p:spPr>
          <a:xfrm>
            <a:off x="5181600" y="5300246"/>
            <a:ext cx="3200401" cy="338554"/>
          </a:xfrm>
          <a:prstGeom prst="rect">
            <a:avLst/>
          </a:prstGeom>
          <a:noFill/>
        </p:spPr>
        <p:txBody>
          <a:bodyPr wrap="square" rtlCol="0">
            <a:spAutoFit/>
          </a:bodyPr>
          <a:lstStyle/>
          <a:p>
            <a:r>
              <a:rPr lang="en-US" sz="1600" dirty="0">
                <a:sym typeface="Wingdings 2"/>
              </a:rPr>
              <a:t> </a:t>
            </a:r>
            <a:r>
              <a:rPr lang="en-US" sz="1600" dirty="0" smtClean="0"/>
              <a:t>Force </a:t>
            </a:r>
            <a:r>
              <a:rPr lang="en-US" sz="1600" dirty="0"/>
              <a:t>a Republic </a:t>
            </a:r>
            <a:r>
              <a:rPr lang="en-US" sz="1600" dirty="0" smtClean="0"/>
              <a:t>Review</a:t>
            </a:r>
            <a:endParaRPr lang="en-US" sz="1600" dirty="0"/>
          </a:p>
        </p:txBody>
      </p:sp>
      <p:sp>
        <p:nvSpPr>
          <p:cNvPr id="25" name="TextBox 24"/>
          <p:cNvSpPr txBox="1"/>
          <p:nvPr/>
        </p:nvSpPr>
        <p:spPr>
          <a:xfrm>
            <a:off x="1295400" y="5600581"/>
            <a:ext cx="6400800" cy="800219"/>
          </a:xfrm>
          <a:prstGeom prst="rect">
            <a:avLst/>
          </a:prstGeom>
          <a:noFill/>
        </p:spPr>
        <p:txBody>
          <a:bodyPr wrap="square" rtlCol="0">
            <a:spAutoFit/>
          </a:bodyPr>
          <a:lstStyle/>
          <a:p>
            <a:pPr algn="ctr"/>
            <a:r>
              <a:rPr lang="en-US" dirty="0" smtClean="0">
                <a:sym typeface="Wingdings 2"/>
              </a:rPr>
              <a:t>This can only be accomplished by We The People</a:t>
            </a:r>
          </a:p>
          <a:p>
            <a:pPr algn="ctr"/>
            <a:r>
              <a:rPr lang="en-US" sz="2800" b="1" dirty="0" smtClean="0">
                <a:sym typeface="Wingdings 2"/>
              </a:rPr>
              <a:t>At the Grassroots!!!</a:t>
            </a:r>
          </a:p>
        </p:txBody>
      </p:sp>
      <p:sp>
        <p:nvSpPr>
          <p:cNvPr id="26" name="TextBox 25"/>
          <p:cNvSpPr txBox="1"/>
          <p:nvPr/>
        </p:nvSpPr>
        <p:spPr>
          <a:xfrm>
            <a:off x="2931351"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
        <p:nvSpPr>
          <p:cNvPr id="27" name="TextBox 26"/>
          <p:cNvSpPr txBox="1"/>
          <p:nvPr/>
        </p:nvSpPr>
        <p:spPr>
          <a:xfrm>
            <a:off x="228600" y="2046982"/>
            <a:ext cx="8686800" cy="1323439"/>
          </a:xfrm>
          <a:prstGeom prst="rect">
            <a:avLst/>
          </a:prstGeom>
          <a:noFill/>
        </p:spPr>
        <p:txBody>
          <a:bodyPr wrap="square" rtlCol="0">
            <a:spAutoFit/>
          </a:bodyPr>
          <a:lstStyle/>
          <a:p>
            <a:pPr algn="just"/>
            <a:r>
              <a:rPr lang="en-US" sz="1600" dirty="0" smtClean="0"/>
              <a:t>Everyone in the COS should be taking NLA courses “found under the “Educational” tab, click on “START HERE.” NLA provides the following courses </a:t>
            </a:r>
            <a:r>
              <a:rPr lang="en-US" sz="1600" dirty="0">
                <a:sym typeface="Wingdings 2"/>
              </a:rPr>
              <a:t> </a:t>
            </a:r>
            <a:r>
              <a:rPr lang="en-US" sz="1600" u="sng" dirty="0" smtClean="0">
                <a:sym typeface="Wingdings 2"/>
              </a:rPr>
              <a:t>Foundation course</a:t>
            </a:r>
            <a:r>
              <a:rPr lang="en-US" sz="1600" dirty="0" smtClean="0">
                <a:sym typeface="Wingdings 2"/>
              </a:rPr>
              <a:t> </a:t>
            </a:r>
            <a:r>
              <a:rPr lang="en-US" sz="1600" dirty="0">
                <a:sym typeface="Wingdings 2"/>
              </a:rPr>
              <a:t> </a:t>
            </a:r>
            <a:r>
              <a:rPr lang="en-US" sz="1600" u="sng" dirty="0" smtClean="0">
                <a:sym typeface="Wingdings 2"/>
              </a:rPr>
              <a:t>Civics course</a:t>
            </a:r>
            <a:r>
              <a:rPr lang="en-US" sz="1600" dirty="0" smtClean="0">
                <a:sym typeface="Wingdings 2"/>
              </a:rPr>
              <a:t>  </a:t>
            </a:r>
            <a:r>
              <a:rPr lang="en-US" sz="1600" u="sng" dirty="0" smtClean="0">
                <a:sym typeface="Wingdings 2"/>
              </a:rPr>
              <a:t>Constitution course</a:t>
            </a:r>
            <a:r>
              <a:rPr lang="en-US" sz="1600" dirty="0" smtClean="0">
                <a:sym typeface="Wingdings 2"/>
              </a:rPr>
              <a:t>  </a:t>
            </a:r>
            <a:r>
              <a:rPr lang="en-US" sz="1600" u="sng" dirty="0" smtClean="0">
                <a:sym typeface="Wingdings 2"/>
              </a:rPr>
              <a:t>Militia course</a:t>
            </a:r>
            <a:r>
              <a:rPr lang="en-US" sz="1600" dirty="0" smtClean="0">
                <a:sym typeface="Wingdings 2"/>
              </a:rPr>
              <a:t>  </a:t>
            </a:r>
            <a:r>
              <a:rPr lang="en-US" sz="1600" u="sng" dirty="0" smtClean="0">
                <a:sym typeface="Wingdings 2"/>
              </a:rPr>
              <a:t>Government by Consent course</a:t>
            </a:r>
            <a:r>
              <a:rPr lang="en-US" sz="1600" dirty="0" smtClean="0">
                <a:sym typeface="Wingdings 2"/>
              </a:rPr>
              <a:t> and </a:t>
            </a:r>
            <a:r>
              <a:rPr lang="en-US" sz="1600" dirty="0">
                <a:sym typeface="Wingdings 2"/>
              </a:rPr>
              <a:t> </a:t>
            </a:r>
            <a:r>
              <a:rPr lang="en-US" sz="1600" u="sng" dirty="0" smtClean="0">
                <a:sym typeface="Wingdings 2"/>
              </a:rPr>
              <a:t>Jury Administrators course</a:t>
            </a:r>
            <a:r>
              <a:rPr lang="en-US" sz="1600" dirty="0" smtClean="0">
                <a:sym typeface="Wingdings 2"/>
              </a:rPr>
              <a:t>. If we don’t know these things how can we know elected, appointed, or hired bureaucrats are obeying the Law of the Land and honoring their oaths?</a:t>
            </a:r>
            <a:endParaRPr lang="en-US" sz="1600" dirty="0"/>
          </a:p>
        </p:txBody>
      </p:sp>
    </p:spTree>
    <p:custDataLst>
      <p:tags r:id="rId1"/>
    </p:custDataLst>
    <p:extLst>
      <p:ext uri="{BB962C8B-B14F-4D97-AF65-F5344CB8AC3E}">
        <p14:creationId xmlns:p14="http://schemas.microsoft.com/office/powerpoint/2010/main" val="2931053063"/>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1600"/>
                            </p:stCondLst>
                            <p:childTnLst>
                              <p:par>
                                <p:cTn id="13" presetID="3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2000" fill="hold"/>
                                        <p:tgtEl>
                                          <p:spTgt spid="27"/>
                                        </p:tgtEl>
                                        <p:attrNameLst>
                                          <p:attrName>ppt_w</p:attrName>
                                        </p:attrNameLst>
                                      </p:cBhvr>
                                      <p:tavLst>
                                        <p:tav tm="0">
                                          <p:val>
                                            <p:fltVal val="0"/>
                                          </p:val>
                                        </p:tav>
                                        <p:tav tm="100000">
                                          <p:val>
                                            <p:strVal val="#ppt_w"/>
                                          </p:val>
                                        </p:tav>
                                      </p:tavLst>
                                    </p:anim>
                                    <p:anim calcmode="lin" valueType="num">
                                      <p:cBhvr>
                                        <p:cTn id="24" dur="2000" fill="hold"/>
                                        <p:tgtEl>
                                          <p:spTgt spid="27"/>
                                        </p:tgtEl>
                                        <p:attrNameLst>
                                          <p:attrName>ppt_h</p:attrName>
                                        </p:attrNameLst>
                                      </p:cBhvr>
                                      <p:tavLst>
                                        <p:tav tm="0">
                                          <p:val>
                                            <p:fltVal val="0"/>
                                          </p:val>
                                        </p:tav>
                                        <p:tav tm="100000">
                                          <p:val>
                                            <p:strVal val="#ppt_h"/>
                                          </p:val>
                                        </p:tav>
                                      </p:tavLst>
                                    </p:anim>
                                    <p:anim calcmode="lin" valueType="num">
                                      <p:cBhvr>
                                        <p:cTn id="25" dur="2000" fill="hold"/>
                                        <p:tgtEl>
                                          <p:spTgt spid="27"/>
                                        </p:tgtEl>
                                        <p:attrNameLst>
                                          <p:attrName>style.rotation</p:attrName>
                                        </p:attrNameLst>
                                      </p:cBhvr>
                                      <p:tavLst>
                                        <p:tav tm="0">
                                          <p:val>
                                            <p:fltVal val="90"/>
                                          </p:val>
                                        </p:tav>
                                        <p:tav tm="100000">
                                          <p:val>
                                            <p:fltVal val="0"/>
                                          </p:val>
                                        </p:tav>
                                      </p:tavLst>
                                    </p:anim>
                                    <p:animEffect transition="in" filter="fade">
                                      <p:cBhvr>
                                        <p:cTn id="26" dur="2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 calcmode="lin" valueType="num">
                                      <p:cBhvr>
                                        <p:cTn id="33" dur="2000" fill="hold"/>
                                        <p:tgtEl>
                                          <p:spTgt spid="8"/>
                                        </p:tgtEl>
                                        <p:attrNameLst>
                                          <p:attrName>style.rotation</p:attrName>
                                        </p:attrNameLst>
                                      </p:cBhvr>
                                      <p:tavLst>
                                        <p:tav tm="0">
                                          <p:val>
                                            <p:fltVal val="90"/>
                                          </p:val>
                                        </p:tav>
                                        <p:tav tm="100000">
                                          <p:val>
                                            <p:fltVal val="0"/>
                                          </p:val>
                                        </p:tav>
                                      </p:tavLst>
                                    </p:anim>
                                    <p:animEffect transition="in" filter="fade">
                                      <p:cBhvr>
                                        <p:cTn id="34" dur="2000"/>
                                        <p:tgtEl>
                                          <p:spTgt spid="8"/>
                                        </p:tgtEl>
                                      </p:cBhvr>
                                    </p:animEffect>
                                  </p:childTnLst>
                                </p:cTn>
                              </p:par>
                            </p:childTnLst>
                          </p:cTn>
                        </p:par>
                        <p:par>
                          <p:cTn id="35" fill="hold">
                            <p:stCondLst>
                              <p:cond delay="2000"/>
                            </p:stCondLst>
                            <p:childTnLst>
                              <p:par>
                                <p:cTn id="36" presetID="31" presetClass="entr" presetSubtype="0" fill="hold" grpId="0" nodeType="afterEffect">
                                  <p:stCondLst>
                                    <p:cond delay="25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1000" fill="hold"/>
                                        <p:tgtEl>
                                          <p:spTgt spid="15"/>
                                        </p:tgtEl>
                                        <p:attrNameLst>
                                          <p:attrName>ppt_w</p:attrName>
                                        </p:attrNameLst>
                                      </p:cBhvr>
                                      <p:tavLst>
                                        <p:tav tm="0">
                                          <p:val>
                                            <p:fltVal val="0"/>
                                          </p:val>
                                        </p:tav>
                                        <p:tav tm="100000">
                                          <p:val>
                                            <p:strVal val="#ppt_w"/>
                                          </p:val>
                                        </p:tav>
                                      </p:tavLst>
                                    </p:anim>
                                    <p:anim calcmode="lin" valueType="num">
                                      <p:cBhvr>
                                        <p:cTn id="63" dur="1000" fill="hold"/>
                                        <p:tgtEl>
                                          <p:spTgt spid="15"/>
                                        </p:tgtEl>
                                        <p:attrNameLst>
                                          <p:attrName>ppt_h</p:attrName>
                                        </p:attrNameLst>
                                      </p:cBhvr>
                                      <p:tavLst>
                                        <p:tav tm="0">
                                          <p:val>
                                            <p:fltVal val="0"/>
                                          </p:val>
                                        </p:tav>
                                        <p:tav tm="100000">
                                          <p:val>
                                            <p:strVal val="#ppt_h"/>
                                          </p:val>
                                        </p:tav>
                                      </p:tavLst>
                                    </p:anim>
                                    <p:anim calcmode="lin" valueType="num">
                                      <p:cBhvr>
                                        <p:cTn id="64" dur="1000" fill="hold"/>
                                        <p:tgtEl>
                                          <p:spTgt spid="15"/>
                                        </p:tgtEl>
                                        <p:attrNameLst>
                                          <p:attrName>style.rotation</p:attrName>
                                        </p:attrNameLst>
                                      </p:cBhvr>
                                      <p:tavLst>
                                        <p:tav tm="0">
                                          <p:val>
                                            <p:fltVal val="90"/>
                                          </p:val>
                                        </p:tav>
                                        <p:tav tm="100000">
                                          <p:val>
                                            <p:fltVal val="0"/>
                                          </p:val>
                                        </p:tav>
                                      </p:tavLst>
                                    </p:anim>
                                    <p:animEffect transition="in" filter="fade">
                                      <p:cBhvr>
                                        <p:cTn id="65" dur="1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1000" fill="hold"/>
                                        <p:tgtEl>
                                          <p:spTgt spid="16"/>
                                        </p:tgtEl>
                                        <p:attrNameLst>
                                          <p:attrName>ppt_w</p:attrName>
                                        </p:attrNameLst>
                                      </p:cBhvr>
                                      <p:tavLst>
                                        <p:tav tm="0">
                                          <p:val>
                                            <p:fltVal val="0"/>
                                          </p:val>
                                        </p:tav>
                                        <p:tav tm="100000">
                                          <p:val>
                                            <p:strVal val="#ppt_w"/>
                                          </p:val>
                                        </p:tav>
                                      </p:tavLst>
                                    </p:anim>
                                    <p:anim calcmode="lin" valueType="num">
                                      <p:cBhvr>
                                        <p:cTn id="71" dur="1000" fill="hold"/>
                                        <p:tgtEl>
                                          <p:spTgt spid="16"/>
                                        </p:tgtEl>
                                        <p:attrNameLst>
                                          <p:attrName>ppt_h</p:attrName>
                                        </p:attrNameLst>
                                      </p:cBhvr>
                                      <p:tavLst>
                                        <p:tav tm="0">
                                          <p:val>
                                            <p:fltVal val="0"/>
                                          </p:val>
                                        </p:tav>
                                        <p:tav tm="100000">
                                          <p:val>
                                            <p:strVal val="#ppt_h"/>
                                          </p:val>
                                        </p:tav>
                                      </p:tavLst>
                                    </p:anim>
                                    <p:anim calcmode="lin" valueType="num">
                                      <p:cBhvr>
                                        <p:cTn id="72" dur="1000" fill="hold"/>
                                        <p:tgtEl>
                                          <p:spTgt spid="16"/>
                                        </p:tgtEl>
                                        <p:attrNameLst>
                                          <p:attrName>style.rotation</p:attrName>
                                        </p:attrNameLst>
                                      </p:cBhvr>
                                      <p:tavLst>
                                        <p:tav tm="0">
                                          <p:val>
                                            <p:fltVal val="90"/>
                                          </p:val>
                                        </p:tav>
                                        <p:tav tm="100000">
                                          <p:val>
                                            <p:fltVal val="0"/>
                                          </p:val>
                                        </p:tav>
                                      </p:tavLst>
                                    </p:anim>
                                    <p:animEffect transition="in" filter="fade">
                                      <p:cBhvr>
                                        <p:cTn id="73" dur="10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1000" fill="hold"/>
                                        <p:tgtEl>
                                          <p:spTgt spid="18"/>
                                        </p:tgtEl>
                                        <p:attrNameLst>
                                          <p:attrName>ppt_w</p:attrName>
                                        </p:attrNameLst>
                                      </p:cBhvr>
                                      <p:tavLst>
                                        <p:tav tm="0">
                                          <p:val>
                                            <p:fltVal val="0"/>
                                          </p:val>
                                        </p:tav>
                                        <p:tav tm="100000">
                                          <p:val>
                                            <p:strVal val="#ppt_w"/>
                                          </p:val>
                                        </p:tav>
                                      </p:tavLst>
                                    </p:anim>
                                    <p:anim calcmode="lin" valueType="num">
                                      <p:cBhvr>
                                        <p:cTn id="79" dur="1000" fill="hold"/>
                                        <p:tgtEl>
                                          <p:spTgt spid="18"/>
                                        </p:tgtEl>
                                        <p:attrNameLst>
                                          <p:attrName>ppt_h</p:attrName>
                                        </p:attrNameLst>
                                      </p:cBhvr>
                                      <p:tavLst>
                                        <p:tav tm="0">
                                          <p:val>
                                            <p:fltVal val="0"/>
                                          </p:val>
                                        </p:tav>
                                        <p:tav tm="100000">
                                          <p:val>
                                            <p:strVal val="#ppt_h"/>
                                          </p:val>
                                        </p:tav>
                                      </p:tavLst>
                                    </p:anim>
                                    <p:anim calcmode="lin" valueType="num">
                                      <p:cBhvr>
                                        <p:cTn id="80" dur="1000" fill="hold"/>
                                        <p:tgtEl>
                                          <p:spTgt spid="18"/>
                                        </p:tgtEl>
                                        <p:attrNameLst>
                                          <p:attrName>style.rotation</p:attrName>
                                        </p:attrNameLst>
                                      </p:cBhvr>
                                      <p:tavLst>
                                        <p:tav tm="0">
                                          <p:val>
                                            <p:fltVal val="90"/>
                                          </p:val>
                                        </p:tav>
                                        <p:tav tm="100000">
                                          <p:val>
                                            <p:fltVal val="0"/>
                                          </p:val>
                                        </p:tav>
                                      </p:tavLst>
                                    </p:anim>
                                    <p:animEffect transition="in" filter="fade">
                                      <p:cBhvr>
                                        <p:cTn id="81" dur="10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1000" fill="hold"/>
                                        <p:tgtEl>
                                          <p:spTgt spid="19"/>
                                        </p:tgtEl>
                                        <p:attrNameLst>
                                          <p:attrName>ppt_w</p:attrName>
                                        </p:attrNameLst>
                                      </p:cBhvr>
                                      <p:tavLst>
                                        <p:tav tm="0">
                                          <p:val>
                                            <p:fltVal val="0"/>
                                          </p:val>
                                        </p:tav>
                                        <p:tav tm="100000">
                                          <p:val>
                                            <p:strVal val="#ppt_w"/>
                                          </p:val>
                                        </p:tav>
                                      </p:tavLst>
                                    </p:anim>
                                    <p:anim calcmode="lin" valueType="num">
                                      <p:cBhvr>
                                        <p:cTn id="87" dur="1000" fill="hold"/>
                                        <p:tgtEl>
                                          <p:spTgt spid="19"/>
                                        </p:tgtEl>
                                        <p:attrNameLst>
                                          <p:attrName>ppt_h</p:attrName>
                                        </p:attrNameLst>
                                      </p:cBhvr>
                                      <p:tavLst>
                                        <p:tav tm="0">
                                          <p:val>
                                            <p:fltVal val="0"/>
                                          </p:val>
                                        </p:tav>
                                        <p:tav tm="100000">
                                          <p:val>
                                            <p:strVal val="#ppt_h"/>
                                          </p:val>
                                        </p:tav>
                                      </p:tavLst>
                                    </p:anim>
                                    <p:anim calcmode="lin" valueType="num">
                                      <p:cBhvr>
                                        <p:cTn id="88" dur="1000" fill="hold"/>
                                        <p:tgtEl>
                                          <p:spTgt spid="19"/>
                                        </p:tgtEl>
                                        <p:attrNameLst>
                                          <p:attrName>style.rotation</p:attrName>
                                        </p:attrNameLst>
                                      </p:cBhvr>
                                      <p:tavLst>
                                        <p:tav tm="0">
                                          <p:val>
                                            <p:fltVal val="90"/>
                                          </p:val>
                                        </p:tav>
                                        <p:tav tm="100000">
                                          <p:val>
                                            <p:fltVal val="0"/>
                                          </p:val>
                                        </p:tav>
                                      </p:tavLst>
                                    </p:anim>
                                    <p:animEffect transition="in" filter="fade">
                                      <p:cBhvr>
                                        <p:cTn id="89" dur="10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1000" fill="hold"/>
                                        <p:tgtEl>
                                          <p:spTgt spid="20"/>
                                        </p:tgtEl>
                                        <p:attrNameLst>
                                          <p:attrName>ppt_w</p:attrName>
                                        </p:attrNameLst>
                                      </p:cBhvr>
                                      <p:tavLst>
                                        <p:tav tm="0">
                                          <p:val>
                                            <p:fltVal val="0"/>
                                          </p:val>
                                        </p:tav>
                                        <p:tav tm="100000">
                                          <p:val>
                                            <p:strVal val="#ppt_w"/>
                                          </p:val>
                                        </p:tav>
                                      </p:tavLst>
                                    </p:anim>
                                    <p:anim calcmode="lin" valueType="num">
                                      <p:cBhvr>
                                        <p:cTn id="95" dur="1000" fill="hold"/>
                                        <p:tgtEl>
                                          <p:spTgt spid="20"/>
                                        </p:tgtEl>
                                        <p:attrNameLst>
                                          <p:attrName>ppt_h</p:attrName>
                                        </p:attrNameLst>
                                      </p:cBhvr>
                                      <p:tavLst>
                                        <p:tav tm="0">
                                          <p:val>
                                            <p:fltVal val="0"/>
                                          </p:val>
                                        </p:tav>
                                        <p:tav tm="100000">
                                          <p:val>
                                            <p:strVal val="#ppt_h"/>
                                          </p:val>
                                        </p:tav>
                                      </p:tavLst>
                                    </p:anim>
                                    <p:anim calcmode="lin" valueType="num">
                                      <p:cBhvr>
                                        <p:cTn id="96" dur="1000" fill="hold"/>
                                        <p:tgtEl>
                                          <p:spTgt spid="20"/>
                                        </p:tgtEl>
                                        <p:attrNameLst>
                                          <p:attrName>style.rotation</p:attrName>
                                        </p:attrNameLst>
                                      </p:cBhvr>
                                      <p:tavLst>
                                        <p:tav tm="0">
                                          <p:val>
                                            <p:fltVal val="90"/>
                                          </p:val>
                                        </p:tav>
                                        <p:tav tm="100000">
                                          <p:val>
                                            <p:fltVal val="0"/>
                                          </p:val>
                                        </p:tav>
                                      </p:tavLst>
                                    </p:anim>
                                    <p:animEffect transition="in" filter="fade">
                                      <p:cBhvr>
                                        <p:cTn id="97" dur="10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1000" fill="hold"/>
                                        <p:tgtEl>
                                          <p:spTgt spid="21"/>
                                        </p:tgtEl>
                                        <p:attrNameLst>
                                          <p:attrName>ppt_w</p:attrName>
                                        </p:attrNameLst>
                                      </p:cBhvr>
                                      <p:tavLst>
                                        <p:tav tm="0">
                                          <p:val>
                                            <p:fltVal val="0"/>
                                          </p:val>
                                        </p:tav>
                                        <p:tav tm="100000">
                                          <p:val>
                                            <p:strVal val="#ppt_w"/>
                                          </p:val>
                                        </p:tav>
                                      </p:tavLst>
                                    </p:anim>
                                    <p:anim calcmode="lin" valueType="num">
                                      <p:cBhvr>
                                        <p:cTn id="103" dur="1000" fill="hold"/>
                                        <p:tgtEl>
                                          <p:spTgt spid="21"/>
                                        </p:tgtEl>
                                        <p:attrNameLst>
                                          <p:attrName>ppt_h</p:attrName>
                                        </p:attrNameLst>
                                      </p:cBhvr>
                                      <p:tavLst>
                                        <p:tav tm="0">
                                          <p:val>
                                            <p:fltVal val="0"/>
                                          </p:val>
                                        </p:tav>
                                        <p:tav tm="100000">
                                          <p:val>
                                            <p:strVal val="#ppt_h"/>
                                          </p:val>
                                        </p:tav>
                                      </p:tavLst>
                                    </p:anim>
                                    <p:anim calcmode="lin" valueType="num">
                                      <p:cBhvr>
                                        <p:cTn id="104" dur="1000" fill="hold"/>
                                        <p:tgtEl>
                                          <p:spTgt spid="21"/>
                                        </p:tgtEl>
                                        <p:attrNameLst>
                                          <p:attrName>style.rotation</p:attrName>
                                        </p:attrNameLst>
                                      </p:cBhvr>
                                      <p:tavLst>
                                        <p:tav tm="0">
                                          <p:val>
                                            <p:fltVal val="90"/>
                                          </p:val>
                                        </p:tav>
                                        <p:tav tm="100000">
                                          <p:val>
                                            <p:fltVal val="0"/>
                                          </p:val>
                                        </p:tav>
                                      </p:tavLst>
                                    </p:anim>
                                    <p:animEffect transition="in" filter="fade">
                                      <p:cBhvr>
                                        <p:cTn id="105" dur="10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1000" fill="hold"/>
                                        <p:tgtEl>
                                          <p:spTgt spid="22"/>
                                        </p:tgtEl>
                                        <p:attrNameLst>
                                          <p:attrName>ppt_w</p:attrName>
                                        </p:attrNameLst>
                                      </p:cBhvr>
                                      <p:tavLst>
                                        <p:tav tm="0">
                                          <p:val>
                                            <p:fltVal val="0"/>
                                          </p:val>
                                        </p:tav>
                                        <p:tav tm="100000">
                                          <p:val>
                                            <p:strVal val="#ppt_w"/>
                                          </p:val>
                                        </p:tav>
                                      </p:tavLst>
                                    </p:anim>
                                    <p:anim calcmode="lin" valueType="num">
                                      <p:cBhvr>
                                        <p:cTn id="111" dur="1000" fill="hold"/>
                                        <p:tgtEl>
                                          <p:spTgt spid="22"/>
                                        </p:tgtEl>
                                        <p:attrNameLst>
                                          <p:attrName>ppt_h</p:attrName>
                                        </p:attrNameLst>
                                      </p:cBhvr>
                                      <p:tavLst>
                                        <p:tav tm="0">
                                          <p:val>
                                            <p:fltVal val="0"/>
                                          </p:val>
                                        </p:tav>
                                        <p:tav tm="100000">
                                          <p:val>
                                            <p:strVal val="#ppt_h"/>
                                          </p:val>
                                        </p:tav>
                                      </p:tavLst>
                                    </p:anim>
                                    <p:anim calcmode="lin" valueType="num">
                                      <p:cBhvr>
                                        <p:cTn id="112" dur="1000" fill="hold"/>
                                        <p:tgtEl>
                                          <p:spTgt spid="22"/>
                                        </p:tgtEl>
                                        <p:attrNameLst>
                                          <p:attrName>style.rotation</p:attrName>
                                        </p:attrNameLst>
                                      </p:cBhvr>
                                      <p:tavLst>
                                        <p:tav tm="0">
                                          <p:val>
                                            <p:fltVal val="90"/>
                                          </p:val>
                                        </p:tav>
                                        <p:tav tm="100000">
                                          <p:val>
                                            <p:fltVal val="0"/>
                                          </p:val>
                                        </p:tav>
                                      </p:tavLst>
                                    </p:anim>
                                    <p:animEffect transition="in" filter="fade">
                                      <p:cBhvr>
                                        <p:cTn id="113" dur="1000"/>
                                        <p:tgtEl>
                                          <p:spTgt spid="22"/>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p:cTn id="118" dur="1000" fill="hold"/>
                                        <p:tgtEl>
                                          <p:spTgt spid="23"/>
                                        </p:tgtEl>
                                        <p:attrNameLst>
                                          <p:attrName>ppt_w</p:attrName>
                                        </p:attrNameLst>
                                      </p:cBhvr>
                                      <p:tavLst>
                                        <p:tav tm="0">
                                          <p:val>
                                            <p:fltVal val="0"/>
                                          </p:val>
                                        </p:tav>
                                        <p:tav tm="100000">
                                          <p:val>
                                            <p:strVal val="#ppt_w"/>
                                          </p:val>
                                        </p:tav>
                                      </p:tavLst>
                                    </p:anim>
                                    <p:anim calcmode="lin" valueType="num">
                                      <p:cBhvr>
                                        <p:cTn id="119" dur="1000" fill="hold"/>
                                        <p:tgtEl>
                                          <p:spTgt spid="23"/>
                                        </p:tgtEl>
                                        <p:attrNameLst>
                                          <p:attrName>ppt_h</p:attrName>
                                        </p:attrNameLst>
                                      </p:cBhvr>
                                      <p:tavLst>
                                        <p:tav tm="0">
                                          <p:val>
                                            <p:fltVal val="0"/>
                                          </p:val>
                                        </p:tav>
                                        <p:tav tm="100000">
                                          <p:val>
                                            <p:strVal val="#ppt_h"/>
                                          </p:val>
                                        </p:tav>
                                      </p:tavLst>
                                    </p:anim>
                                    <p:anim calcmode="lin" valueType="num">
                                      <p:cBhvr>
                                        <p:cTn id="120" dur="1000" fill="hold"/>
                                        <p:tgtEl>
                                          <p:spTgt spid="23"/>
                                        </p:tgtEl>
                                        <p:attrNameLst>
                                          <p:attrName>style.rotation</p:attrName>
                                        </p:attrNameLst>
                                      </p:cBhvr>
                                      <p:tavLst>
                                        <p:tav tm="0">
                                          <p:val>
                                            <p:fltVal val="90"/>
                                          </p:val>
                                        </p:tav>
                                        <p:tav tm="100000">
                                          <p:val>
                                            <p:fltVal val="0"/>
                                          </p:val>
                                        </p:tav>
                                      </p:tavLst>
                                    </p:anim>
                                    <p:animEffect transition="in" filter="fade">
                                      <p:cBhvr>
                                        <p:cTn id="121" dur="1000"/>
                                        <p:tgtEl>
                                          <p:spTgt spid="23"/>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24"/>
                                        </p:tgtEl>
                                        <p:attrNameLst>
                                          <p:attrName>style.visibility</p:attrName>
                                        </p:attrNameLst>
                                      </p:cBhvr>
                                      <p:to>
                                        <p:strVal val="visible"/>
                                      </p:to>
                                    </p:set>
                                    <p:anim calcmode="lin" valueType="num">
                                      <p:cBhvr>
                                        <p:cTn id="126" dur="1000" fill="hold"/>
                                        <p:tgtEl>
                                          <p:spTgt spid="24"/>
                                        </p:tgtEl>
                                        <p:attrNameLst>
                                          <p:attrName>ppt_w</p:attrName>
                                        </p:attrNameLst>
                                      </p:cBhvr>
                                      <p:tavLst>
                                        <p:tav tm="0">
                                          <p:val>
                                            <p:fltVal val="0"/>
                                          </p:val>
                                        </p:tav>
                                        <p:tav tm="100000">
                                          <p:val>
                                            <p:strVal val="#ppt_w"/>
                                          </p:val>
                                        </p:tav>
                                      </p:tavLst>
                                    </p:anim>
                                    <p:anim calcmode="lin" valueType="num">
                                      <p:cBhvr>
                                        <p:cTn id="127" dur="1000" fill="hold"/>
                                        <p:tgtEl>
                                          <p:spTgt spid="24"/>
                                        </p:tgtEl>
                                        <p:attrNameLst>
                                          <p:attrName>ppt_h</p:attrName>
                                        </p:attrNameLst>
                                      </p:cBhvr>
                                      <p:tavLst>
                                        <p:tav tm="0">
                                          <p:val>
                                            <p:fltVal val="0"/>
                                          </p:val>
                                        </p:tav>
                                        <p:tav tm="100000">
                                          <p:val>
                                            <p:strVal val="#ppt_h"/>
                                          </p:val>
                                        </p:tav>
                                      </p:tavLst>
                                    </p:anim>
                                    <p:anim calcmode="lin" valueType="num">
                                      <p:cBhvr>
                                        <p:cTn id="128" dur="1000" fill="hold"/>
                                        <p:tgtEl>
                                          <p:spTgt spid="24"/>
                                        </p:tgtEl>
                                        <p:attrNameLst>
                                          <p:attrName>style.rotation</p:attrName>
                                        </p:attrNameLst>
                                      </p:cBhvr>
                                      <p:tavLst>
                                        <p:tav tm="0">
                                          <p:val>
                                            <p:fltVal val="90"/>
                                          </p:val>
                                        </p:tav>
                                        <p:tav tm="100000">
                                          <p:val>
                                            <p:fltVal val="0"/>
                                          </p:val>
                                        </p:tav>
                                      </p:tavLst>
                                    </p:anim>
                                    <p:animEffect transition="in" filter="fade">
                                      <p:cBhvr>
                                        <p:cTn id="129" dur="1000"/>
                                        <p:tgtEl>
                                          <p:spTgt spid="24"/>
                                        </p:tgtEl>
                                      </p:cBhvr>
                                    </p:animEffect>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grpId="0" nodeType="click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2000" fill="hold"/>
                                        <p:tgtEl>
                                          <p:spTgt spid="25"/>
                                        </p:tgtEl>
                                        <p:attrNameLst>
                                          <p:attrName>ppt_w</p:attrName>
                                        </p:attrNameLst>
                                      </p:cBhvr>
                                      <p:tavLst>
                                        <p:tav tm="0">
                                          <p:val>
                                            <p:fltVal val="0"/>
                                          </p:val>
                                        </p:tav>
                                        <p:tav tm="100000">
                                          <p:val>
                                            <p:strVal val="#ppt_w"/>
                                          </p:val>
                                        </p:tav>
                                      </p:tavLst>
                                    </p:anim>
                                    <p:anim calcmode="lin" valueType="num">
                                      <p:cBhvr>
                                        <p:cTn id="135" dur="2000" fill="hold"/>
                                        <p:tgtEl>
                                          <p:spTgt spid="25"/>
                                        </p:tgtEl>
                                        <p:attrNameLst>
                                          <p:attrName>ppt_h</p:attrName>
                                        </p:attrNameLst>
                                      </p:cBhvr>
                                      <p:tavLst>
                                        <p:tav tm="0">
                                          <p:val>
                                            <p:fltVal val="0"/>
                                          </p:val>
                                        </p:tav>
                                        <p:tav tm="100000">
                                          <p:val>
                                            <p:strVal val="#ppt_h"/>
                                          </p:val>
                                        </p:tav>
                                      </p:tavLst>
                                    </p:anim>
                                    <p:anim calcmode="lin" valueType="num">
                                      <p:cBhvr>
                                        <p:cTn id="136" dur="2000" fill="hold"/>
                                        <p:tgtEl>
                                          <p:spTgt spid="25"/>
                                        </p:tgtEl>
                                        <p:attrNameLst>
                                          <p:attrName>style.rotation</p:attrName>
                                        </p:attrNameLst>
                                      </p:cBhvr>
                                      <p:tavLst>
                                        <p:tav tm="0">
                                          <p:val>
                                            <p:fltVal val="90"/>
                                          </p:val>
                                        </p:tav>
                                        <p:tav tm="100000">
                                          <p:val>
                                            <p:fltVal val="0"/>
                                          </p:val>
                                        </p:tav>
                                      </p:tavLst>
                                    </p:anim>
                                    <p:animEffect transition="in" filter="fade">
                                      <p:cBhvr>
                                        <p:cTn id="13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2" grpId="0"/>
      <p:bldP spid="13" grpId="0"/>
      <p:bldP spid="14" grpId="0"/>
      <p:bldP spid="15" grpId="0"/>
      <p:bldP spid="16" grpId="0"/>
      <p:bldP spid="18" grpId="0"/>
      <p:bldP spid="19" grpId="0"/>
      <p:bldP spid="20" grpId="0"/>
      <p:bldP spid="21" grpId="0"/>
      <p:bldP spid="22" grpId="0"/>
      <p:bldP spid="23" grpId="0"/>
      <p:bldP spid="24" grpId="0"/>
      <p:bldP spid="25"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5285" y="218182"/>
            <a:ext cx="8531225" cy="1077218"/>
          </a:xfrm>
          <a:prstGeom prst="rect">
            <a:avLst/>
          </a:prstGeom>
          <a:noFill/>
        </p:spPr>
        <p:txBody>
          <a:bodyPr wrap="square" rtlCol="0">
            <a:spAutoFit/>
          </a:bodyPr>
          <a:lstStyle/>
          <a:p>
            <a:pPr algn="ctr"/>
            <a:r>
              <a:rPr lang="en-US" sz="3200" b="1" dirty="0" smtClean="0"/>
              <a:t>INTRODUCTION TO THE</a:t>
            </a:r>
          </a:p>
          <a:p>
            <a:pPr algn="ctr"/>
            <a:r>
              <a:rPr lang="en-US" sz="3200" b="1" dirty="0" smtClean="0"/>
              <a:t>COUNTY COMMITTEE </a:t>
            </a:r>
            <a:r>
              <a:rPr lang="en-US" sz="3200" b="1" dirty="0"/>
              <a:t>OF </a:t>
            </a:r>
            <a:r>
              <a:rPr lang="en-US" sz="3200" b="1" dirty="0" smtClean="0"/>
              <a:t>SAFETY</a:t>
            </a:r>
            <a:endParaRPr lang="en-US" sz="3200" b="1" cap="small"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07975" y="1290935"/>
            <a:ext cx="8531225" cy="461665"/>
          </a:xfrm>
          <a:prstGeom prst="rect">
            <a:avLst/>
          </a:prstGeom>
          <a:noFill/>
        </p:spPr>
        <p:txBody>
          <a:bodyPr wrap="square" rtlCol="0">
            <a:spAutoFit/>
          </a:bodyPr>
          <a:lstStyle/>
          <a:p>
            <a:pPr algn="ctr"/>
            <a:r>
              <a:rPr lang="en-US" sz="2400" b="1" dirty="0" smtClean="0"/>
              <a:t>SPONSORED BY </a:t>
            </a:r>
            <a:r>
              <a:rPr lang="en-US" sz="2400" b="1" u="sng" dirty="0" smtClean="0"/>
              <a:t>National Liberty Alliance</a:t>
            </a:r>
            <a:endParaRPr lang="en-US" sz="2400" b="1" u="sng"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057400"/>
            <a:ext cx="4648200" cy="3321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0276" y="5455784"/>
            <a:ext cx="3474324" cy="945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49705877"/>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4"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par>
                                <p:cTn id="14" presetID="6"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387" y="101025"/>
            <a:ext cx="8531225" cy="584775"/>
          </a:xfrm>
          <a:prstGeom prst="rect">
            <a:avLst/>
          </a:prstGeom>
          <a:noFill/>
        </p:spPr>
        <p:txBody>
          <a:bodyPr wrap="square" rtlCol="0">
            <a:spAutoFit/>
          </a:bodyPr>
          <a:lstStyle/>
          <a:p>
            <a:pPr algn="ctr"/>
            <a:r>
              <a:rPr lang="en-US" sz="3200" b="1" dirty="0" smtClean="0"/>
              <a:t>COUNTY COMMITTEE </a:t>
            </a:r>
            <a:r>
              <a:rPr lang="en-US" sz="3200" b="1" dirty="0"/>
              <a:t>OF </a:t>
            </a:r>
            <a:r>
              <a:rPr lang="en-US" sz="3200" b="1" dirty="0" smtClean="0"/>
              <a:t>SAFETY</a:t>
            </a:r>
            <a:endParaRPr lang="en-US" sz="3200" b="1" cap="small"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393302" y="590490"/>
            <a:ext cx="4388498" cy="400110"/>
          </a:xfrm>
          <a:prstGeom prst="rect">
            <a:avLst/>
          </a:prstGeom>
          <a:noFill/>
        </p:spPr>
        <p:txBody>
          <a:bodyPr wrap="square" rtlCol="0">
            <a:spAutoFit/>
          </a:bodyPr>
          <a:lstStyle/>
          <a:p>
            <a:r>
              <a:rPr lang="en-US" sz="2000" b="1" dirty="0" smtClean="0">
                <a:solidFill>
                  <a:srgbClr val="FF0000"/>
                </a:solidFill>
              </a:rPr>
              <a:t>IS “GOVERNMENT BY CONSENT</a:t>
            </a:r>
            <a:endParaRPr lang="en-US" sz="2000" b="1" dirty="0">
              <a:solidFill>
                <a:srgbClr val="FF0000"/>
              </a:solidFill>
            </a:endParaRPr>
          </a:p>
        </p:txBody>
      </p:sp>
      <p:sp>
        <p:nvSpPr>
          <p:cNvPr id="12" name="TextBox 11"/>
          <p:cNvSpPr txBox="1"/>
          <p:nvPr/>
        </p:nvSpPr>
        <p:spPr>
          <a:xfrm>
            <a:off x="306387" y="990600"/>
            <a:ext cx="8361364" cy="461665"/>
          </a:xfrm>
          <a:prstGeom prst="rect">
            <a:avLst/>
          </a:prstGeom>
          <a:noFill/>
        </p:spPr>
        <p:txBody>
          <a:bodyPr wrap="square" rtlCol="0">
            <a:spAutoFit/>
          </a:bodyPr>
          <a:lstStyle/>
          <a:p>
            <a:pPr algn="ctr"/>
            <a:r>
              <a:rPr lang="en-US" sz="2400" b="1" u="sng" dirty="0" smtClean="0">
                <a:sym typeface="Wingdings 2"/>
              </a:rPr>
              <a:t>GENERAL COMMITTEE</a:t>
            </a:r>
            <a:endParaRPr lang="en-US" sz="2400" b="1" u="sng" dirty="0"/>
          </a:p>
        </p:txBody>
      </p:sp>
      <p:sp>
        <p:nvSpPr>
          <p:cNvPr id="21" name="TextBox 20"/>
          <p:cNvSpPr txBox="1"/>
          <p:nvPr/>
        </p:nvSpPr>
        <p:spPr>
          <a:xfrm>
            <a:off x="306387" y="1853625"/>
            <a:ext cx="8531225" cy="584775"/>
          </a:xfrm>
          <a:prstGeom prst="rect">
            <a:avLst/>
          </a:prstGeom>
          <a:noFill/>
        </p:spPr>
        <p:txBody>
          <a:bodyPr wrap="square" rtlCol="0">
            <a:spAutoFit/>
          </a:bodyPr>
          <a:lstStyle/>
          <a:p>
            <a:pPr algn="just"/>
            <a:r>
              <a:rPr lang="en-US" sz="1600" dirty="0" smtClean="0"/>
              <a:t>The General Committee </a:t>
            </a:r>
            <a:r>
              <a:rPr lang="en-US" sz="1600" dirty="0"/>
              <a:t>is organized to prevent government encroachment. The common goal of each county is to teach the People, what they forgotten, “Government by Consent”! </a:t>
            </a:r>
          </a:p>
        </p:txBody>
      </p:sp>
      <p:sp>
        <p:nvSpPr>
          <p:cNvPr id="28" name="TextBox 27"/>
          <p:cNvSpPr txBox="1"/>
          <p:nvPr/>
        </p:nvSpPr>
        <p:spPr>
          <a:xfrm>
            <a:off x="304800" y="2621340"/>
            <a:ext cx="8531225" cy="1569660"/>
          </a:xfrm>
          <a:prstGeom prst="rect">
            <a:avLst/>
          </a:prstGeom>
          <a:noFill/>
        </p:spPr>
        <p:txBody>
          <a:bodyPr wrap="square" rtlCol="0">
            <a:spAutoFit/>
          </a:bodyPr>
          <a:lstStyle/>
          <a:p>
            <a:pPr algn="just"/>
            <a:r>
              <a:rPr lang="en-US" sz="1600" dirty="0"/>
              <a:t>The General Committee is </a:t>
            </a:r>
            <a:r>
              <a:rPr lang="en-US" sz="1600" dirty="0" smtClean="0"/>
              <a:t>responsible for building membership in the COS. Obviously there is no limit to the number of People who would like to join the COS. The goal is to endeavor to achieve a membership of 250 People as quickly as possible, [this is the average number of committeemen in each county] therefore the committee should brain storm different ways to grow membership. One way is for every member to bring a guest to the next meeting. 250 People is the ideal number to achieve the work without putting to much on any one person.</a:t>
            </a:r>
            <a:endParaRPr lang="en-US" sz="1600" dirty="0"/>
          </a:p>
        </p:txBody>
      </p:sp>
      <p:sp>
        <p:nvSpPr>
          <p:cNvPr id="29" name="TextBox 28"/>
          <p:cNvSpPr txBox="1"/>
          <p:nvPr/>
        </p:nvSpPr>
        <p:spPr>
          <a:xfrm>
            <a:off x="304800" y="4419600"/>
            <a:ext cx="6095999" cy="830997"/>
          </a:xfrm>
          <a:prstGeom prst="rect">
            <a:avLst/>
          </a:prstGeom>
          <a:noFill/>
        </p:spPr>
        <p:txBody>
          <a:bodyPr wrap="square" rtlCol="0">
            <a:spAutoFit/>
          </a:bodyPr>
          <a:lstStyle/>
          <a:p>
            <a:pPr algn="just"/>
            <a:r>
              <a:rPr lang="en-US" sz="1600" dirty="0"/>
              <a:t>The General Committee is </a:t>
            </a:r>
            <a:r>
              <a:rPr lang="en-US" sz="1600" dirty="0" smtClean="0"/>
              <a:t>responsible for contacting local government to encourage them to cooperate with the People or start the process of recall for those who refuse.</a:t>
            </a:r>
            <a:endParaRPr lang="en-US" sz="1600" dirty="0"/>
          </a:p>
        </p:txBody>
      </p:sp>
      <p:sp>
        <p:nvSpPr>
          <p:cNvPr id="30" name="TextBox 29"/>
          <p:cNvSpPr txBox="1"/>
          <p:nvPr/>
        </p:nvSpPr>
        <p:spPr>
          <a:xfrm>
            <a:off x="304800" y="5334000"/>
            <a:ext cx="6096000" cy="830997"/>
          </a:xfrm>
          <a:prstGeom prst="rect">
            <a:avLst/>
          </a:prstGeom>
          <a:noFill/>
        </p:spPr>
        <p:txBody>
          <a:bodyPr wrap="square" rtlCol="0">
            <a:spAutoFit/>
          </a:bodyPr>
          <a:lstStyle/>
          <a:p>
            <a:pPr algn="just"/>
            <a:r>
              <a:rPr lang="en-US" sz="1600" dirty="0"/>
              <a:t>The General Committee is responsible to initiate all the necessary sub-committees discussed below and should pass the donation can at every meeting or agree on </a:t>
            </a:r>
            <a:r>
              <a:rPr lang="en-US" sz="1600" dirty="0" smtClean="0"/>
              <a:t>dues to cover expenses.</a:t>
            </a:r>
            <a:endParaRPr lang="en-US" sz="1600" dirty="0"/>
          </a:p>
        </p:txBody>
      </p:sp>
      <p:sp>
        <p:nvSpPr>
          <p:cNvPr id="10" name="TextBox 9"/>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pic>
        <p:nvPicPr>
          <p:cNvPr id="1026"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094584"/>
            <a:ext cx="2687216" cy="26872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5914963"/>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style.rotation</p:attrName>
                                        </p:attrNameLst>
                                      </p:cBhvr>
                                      <p:tavLst>
                                        <p:tav tm="0">
                                          <p:val>
                                            <p:fltVal val="90"/>
                                          </p:val>
                                        </p:tav>
                                        <p:tav tm="100000">
                                          <p:val>
                                            <p:fltVal val="0"/>
                                          </p:val>
                                        </p:tav>
                                      </p:tavLst>
                                    </p:anim>
                                    <p:animEffect transition="in" filter="fade">
                                      <p:cBhvr>
                                        <p:cTn id="17" dur="2000"/>
                                        <p:tgtEl>
                                          <p:spTgt spid="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2000" fill="hold"/>
                                        <p:tgtEl>
                                          <p:spTgt spid="12"/>
                                        </p:tgtEl>
                                        <p:attrNameLst>
                                          <p:attrName>ppt_w</p:attrName>
                                        </p:attrNameLst>
                                      </p:cBhvr>
                                      <p:tavLst>
                                        <p:tav tm="0">
                                          <p:val>
                                            <p:fltVal val="0"/>
                                          </p:val>
                                        </p:tav>
                                        <p:tav tm="100000">
                                          <p:val>
                                            <p:strVal val="#ppt_w"/>
                                          </p:val>
                                        </p:tav>
                                      </p:tavLst>
                                    </p:anim>
                                    <p:anim calcmode="lin" valueType="num">
                                      <p:cBhvr>
                                        <p:cTn id="21" dur="2000" fill="hold"/>
                                        <p:tgtEl>
                                          <p:spTgt spid="12"/>
                                        </p:tgtEl>
                                        <p:attrNameLst>
                                          <p:attrName>ppt_h</p:attrName>
                                        </p:attrNameLst>
                                      </p:cBhvr>
                                      <p:tavLst>
                                        <p:tav tm="0">
                                          <p:val>
                                            <p:fltVal val="0"/>
                                          </p:val>
                                        </p:tav>
                                        <p:tav tm="100000">
                                          <p:val>
                                            <p:strVal val="#ppt_h"/>
                                          </p:val>
                                        </p:tav>
                                      </p:tavLst>
                                    </p:anim>
                                    <p:anim calcmode="lin" valueType="num">
                                      <p:cBhvr>
                                        <p:cTn id="22" dur="2000" fill="hold"/>
                                        <p:tgtEl>
                                          <p:spTgt spid="12"/>
                                        </p:tgtEl>
                                        <p:attrNameLst>
                                          <p:attrName>style.rotation</p:attrName>
                                        </p:attrNameLst>
                                      </p:cBhvr>
                                      <p:tavLst>
                                        <p:tav tm="0">
                                          <p:val>
                                            <p:fltVal val="90"/>
                                          </p:val>
                                        </p:tav>
                                        <p:tav tm="100000">
                                          <p:val>
                                            <p:fltVal val="0"/>
                                          </p:val>
                                        </p:tav>
                                      </p:tavLst>
                                    </p:anim>
                                    <p:animEffect transition="in" filter="fade">
                                      <p:cBhvr>
                                        <p:cTn id="23" dur="2000"/>
                                        <p:tgtEl>
                                          <p:spTgt spid="12"/>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2000" fill="hold"/>
                                        <p:tgtEl>
                                          <p:spTgt spid="21"/>
                                        </p:tgtEl>
                                        <p:attrNameLst>
                                          <p:attrName>ppt_w</p:attrName>
                                        </p:attrNameLst>
                                      </p:cBhvr>
                                      <p:tavLst>
                                        <p:tav tm="0">
                                          <p:val>
                                            <p:fltVal val="0"/>
                                          </p:val>
                                        </p:tav>
                                        <p:tav tm="100000">
                                          <p:val>
                                            <p:strVal val="#ppt_w"/>
                                          </p:val>
                                        </p:tav>
                                      </p:tavLst>
                                    </p:anim>
                                    <p:anim calcmode="lin" valueType="num">
                                      <p:cBhvr>
                                        <p:cTn id="28" dur="2000" fill="hold"/>
                                        <p:tgtEl>
                                          <p:spTgt spid="21"/>
                                        </p:tgtEl>
                                        <p:attrNameLst>
                                          <p:attrName>ppt_h</p:attrName>
                                        </p:attrNameLst>
                                      </p:cBhvr>
                                      <p:tavLst>
                                        <p:tav tm="0">
                                          <p:val>
                                            <p:fltVal val="0"/>
                                          </p:val>
                                        </p:tav>
                                        <p:tav tm="100000">
                                          <p:val>
                                            <p:strVal val="#ppt_h"/>
                                          </p:val>
                                        </p:tav>
                                      </p:tavLst>
                                    </p:anim>
                                    <p:anim calcmode="lin" valueType="num">
                                      <p:cBhvr>
                                        <p:cTn id="29" dur="2000" fill="hold"/>
                                        <p:tgtEl>
                                          <p:spTgt spid="21"/>
                                        </p:tgtEl>
                                        <p:attrNameLst>
                                          <p:attrName>style.rotation</p:attrName>
                                        </p:attrNameLst>
                                      </p:cBhvr>
                                      <p:tavLst>
                                        <p:tav tm="0">
                                          <p:val>
                                            <p:fltVal val="90"/>
                                          </p:val>
                                        </p:tav>
                                        <p:tav tm="100000">
                                          <p:val>
                                            <p:fltVal val="0"/>
                                          </p:val>
                                        </p:tav>
                                      </p:tavLst>
                                    </p:anim>
                                    <p:animEffect transition="in" filter="fade">
                                      <p:cBhvr>
                                        <p:cTn id="30" dur="2000"/>
                                        <p:tgtEl>
                                          <p:spTgt spid="21"/>
                                        </p:tgtEl>
                                      </p:cBhvr>
                                    </p:animEffect>
                                  </p:childTnLst>
                                </p:cTn>
                              </p:par>
                            </p:childTnLst>
                          </p:cTn>
                        </p:par>
                        <p:par>
                          <p:cTn id="31" fill="hold">
                            <p:stCondLst>
                              <p:cond delay="4000"/>
                            </p:stCondLst>
                            <p:childTnLst>
                              <p:par>
                                <p:cTn id="32" presetID="6" presetClass="entr" presetSubtype="16"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circle(in)">
                                      <p:cBhvr>
                                        <p:cTn id="34" dur="50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2000" fill="hold"/>
                                        <p:tgtEl>
                                          <p:spTgt spid="28"/>
                                        </p:tgtEl>
                                        <p:attrNameLst>
                                          <p:attrName>ppt_w</p:attrName>
                                        </p:attrNameLst>
                                      </p:cBhvr>
                                      <p:tavLst>
                                        <p:tav tm="0">
                                          <p:val>
                                            <p:fltVal val="0"/>
                                          </p:val>
                                        </p:tav>
                                        <p:tav tm="100000">
                                          <p:val>
                                            <p:strVal val="#ppt_w"/>
                                          </p:val>
                                        </p:tav>
                                      </p:tavLst>
                                    </p:anim>
                                    <p:anim calcmode="lin" valueType="num">
                                      <p:cBhvr>
                                        <p:cTn id="40" dur="2000" fill="hold"/>
                                        <p:tgtEl>
                                          <p:spTgt spid="28"/>
                                        </p:tgtEl>
                                        <p:attrNameLst>
                                          <p:attrName>ppt_h</p:attrName>
                                        </p:attrNameLst>
                                      </p:cBhvr>
                                      <p:tavLst>
                                        <p:tav tm="0">
                                          <p:val>
                                            <p:fltVal val="0"/>
                                          </p:val>
                                        </p:tav>
                                        <p:tav tm="100000">
                                          <p:val>
                                            <p:strVal val="#ppt_h"/>
                                          </p:val>
                                        </p:tav>
                                      </p:tavLst>
                                    </p:anim>
                                    <p:anim calcmode="lin" valueType="num">
                                      <p:cBhvr>
                                        <p:cTn id="41" dur="2000" fill="hold"/>
                                        <p:tgtEl>
                                          <p:spTgt spid="28"/>
                                        </p:tgtEl>
                                        <p:attrNameLst>
                                          <p:attrName>style.rotation</p:attrName>
                                        </p:attrNameLst>
                                      </p:cBhvr>
                                      <p:tavLst>
                                        <p:tav tm="0">
                                          <p:val>
                                            <p:fltVal val="90"/>
                                          </p:val>
                                        </p:tav>
                                        <p:tav tm="100000">
                                          <p:val>
                                            <p:fltVal val="0"/>
                                          </p:val>
                                        </p:tav>
                                      </p:tavLst>
                                    </p:anim>
                                    <p:animEffect transition="in" filter="fade">
                                      <p:cBhvr>
                                        <p:cTn id="42" dur="2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2000" fill="hold"/>
                                        <p:tgtEl>
                                          <p:spTgt spid="29"/>
                                        </p:tgtEl>
                                        <p:attrNameLst>
                                          <p:attrName>ppt_w</p:attrName>
                                        </p:attrNameLst>
                                      </p:cBhvr>
                                      <p:tavLst>
                                        <p:tav tm="0">
                                          <p:val>
                                            <p:fltVal val="0"/>
                                          </p:val>
                                        </p:tav>
                                        <p:tav tm="100000">
                                          <p:val>
                                            <p:strVal val="#ppt_w"/>
                                          </p:val>
                                        </p:tav>
                                      </p:tavLst>
                                    </p:anim>
                                    <p:anim calcmode="lin" valueType="num">
                                      <p:cBhvr>
                                        <p:cTn id="48" dur="2000" fill="hold"/>
                                        <p:tgtEl>
                                          <p:spTgt spid="29"/>
                                        </p:tgtEl>
                                        <p:attrNameLst>
                                          <p:attrName>ppt_h</p:attrName>
                                        </p:attrNameLst>
                                      </p:cBhvr>
                                      <p:tavLst>
                                        <p:tav tm="0">
                                          <p:val>
                                            <p:fltVal val="0"/>
                                          </p:val>
                                        </p:tav>
                                        <p:tav tm="100000">
                                          <p:val>
                                            <p:strVal val="#ppt_h"/>
                                          </p:val>
                                        </p:tav>
                                      </p:tavLst>
                                    </p:anim>
                                    <p:anim calcmode="lin" valueType="num">
                                      <p:cBhvr>
                                        <p:cTn id="49" dur="2000" fill="hold"/>
                                        <p:tgtEl>
                                          <p:spTgt spid="29"/>
                                        </p:tgtEl>
                                        <p:attrNameLst>
                                          <p:attrName>style.rotation</p:attrName>
                                        </p:attrNameLst>
                                      </p:cBhvr>
                                      <p:tavLst>
                                        <p:tav tm="0">
                                          <p:val>
                                            <p:fltVal val="90"/>
                                          </p:val>
                                        </p:tav>
                                        <p:tav tm="100000">
                                          <p:val>
                                            <p:fltVal val="0"/>
                                          </p:val>
                                        </p:tav>
                                      </p:tavLst>
                                    </p:anim>
                                    <p:animEffect transition="in" filter="fade">
                                      <p:cBhvr>
                                        <p:cTn id="50" dur="20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2000" fill="hold"/>
                                        <p:tgtEl>
                                          <p:spTgt spid="30"/>
                                        </p:tgtEl>
                                        <p:attrNameLst>
                                          <p:attrName>ppt_w</p:attrName>
                                        </p:attrNameLst>
                                      </p:cBhvr>
                                      <p:tavLst>
                                        <p:tav tm="0">
                                          <p:val>
                                            <p:fltVal val="0"/>
                                          </p:val>
                                        </p:tav>
                                        <p:tav tm="100000">
                                          <p:val>
                                            <p:strVal val="#ppt_w"/>
                                          </p:val>
                                        </p:tav>
                                      </p:tavLst>
                                    </p:anim>
                                    <p:anim calcmode="lin" valueType="num">
                                      <p:cBhvr>
                                        <p:cTn id="56" dur="2000" fill="hold"/>
                                        <p:tgtEl>
                                          <p:spTgt spid="30"/>
                                        </p:tgtEl>
                                        <p:attrNameLst>
                                          <p:attrName>ppt_h</p:attrName>
                                        </p:attrNameLst>
                                      </p:cBhvr>
                                      <p:tavLst>
                                        <p:tav tm="0">
                                          <p:val>
                                            <p:fltVal val="0"/>
                                          </p:val>
                                        </p:tav>
                                        <p:tav tm="100000">
                                          <p:val>
                                            <p:strVal val="#ppt_h"/>
                                          </p:val>
                                        </p:tav>
                                      </p:tavLst>
                                    </p:anim>
                                    <p:anim calcmode="lin" valueType="num">
                                      <p:cBhvr>
                                        <p:cTn id="57" dur="2000" fill="hold"/>
                                        <p:tgtEl>
                                          <p:spTgt spid="30"/>
                                        </p:tgtEl>
                                        <p:attrNameLst>
                                          <p:attrName>style.rotation</p:attrName>
                                        </p:attrNameLst>
                                      </p:cBhvr>
                                      <p:tavLst>
                                        <p:tav tm="0">
                                          <p:val>
                                            <p:fltVal val="90"/>
                                          </p:val>
                                        </p:tav>
                                        <p:tav tm="100000">
                                          <p:val>
                                            <p:fltVal val="0"/>
                                          </p:val>
                                        </p:tav>
                                      </p:tavLst>
                                    </p:anim>
                                    <p:animEffect transition="in" filter="fade">
                                      <p:cBhvr>
                                        <p:cTn id="5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21"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387" y="177225"/>
            <a:ext cx="8531225" cy="584775"/>
          </a:xfrm>
          <a:prstGeom prst="rect">
            <a:avLst/>
          </a:prstGeom>
          <a:noFill/>
        </p:spPr>
        <p:txBody>
          <a:bodyPr wrap="square" rtlCol="0">
            <a:spAutoFit/>
          </a:bodyPr>
          <a:lstStyle/>
          <a:p>
            <a:pPr algn="ctr"/>
            <a:r>
              <a:rPr lang="en-US" sz="3200" b="1" dirty="0" smtClean="0"/>
              <a:t>COUNTY COMMITTEE </a:t>
            </a:r>
            <a:r>
              <a:rPr lang="en-US" sz="3200" b="1" dirty="0"/>
              <a:t>OF </a:t>
            </a:r>
            <a:r>
              <a:rPr lang="en-US" sz="3200" b="1" dirty="0" smtClean="0"/>
              <a:t>SAFETY</a:t>
            </a:r>
            <a:endParaRPr lang="en-US" sz="3200" b="1" cap="small"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393302" y="666690"/>
            <a:ext cx="4388498" cy="400110"/>
          </a:xfrm>
          <a:prstGeom prst="rect">
            <a:avLst/>
          </a:prstGeom>
          <a:noFill/>
        </p:spPr>
        <p:txBody>
          <a:bodyPr wrap="square" rtlCol="0">
            <a:spAutoFit/>
          </a:bodyPr>
          <a:lstStyle/>
          <a:p>
            <a:r>
              <a:rPr lang="en-US" sz="2000" b="1" dirty="0" smtClean="0">
                <a:solidFill>
                  <a:srgbClr val="FF0000"/>
                </a:solidFill>
              </a:rPr>
              <a:t>IS “GOVERNMENT BY CONSENT</a:t>
            </a:r>
            <a:endParaRPr lang="en-US" sz="2000" b="1" dirty="0">
              <a:solidFill>
                <a:srgbClr val="FF0000"/>
              </a:solidFill>
            </a:endParaRPr>
          </a:p>
        </p:txBody>
      </p:sp>
      <p:sp>
        <p:nvSpPr>
          <p:cNvPr id="12" name="TextBox 11"/>
          <p:cNvSpPr txBox="1"/>
          <p:nvPr/>
        </p:nvSpPr>
        <p:spPr>
          <a:xfrm>
            <a:off x="306387" y="1066800"/>
            <a:ext cx="8361364" cy="461665"/>
          </a:xfrm>
          <a:prstGeom prst="rect">
            <a:avLst/>
          </a:prstGeom>
          <a:noFill/>
        </p:spPr>
        <p:txBody>
          <a:bodyPr wrap="square" rtlCol="0">
            <a:spAutoFit/>
          </a:bodyPr>
          <a:lstStyle/>
          <a:p>
            <a:pPr algn="ctr"/>
            <a:r>
              <a:rPr lang="en-US" sz="2400" b="1" u="sng" dirty="0" smtClean="0">
                <a:sym typeface="Wingdings 2"/>
              </a:rPr>
              <a:t>COMMITTEE OF CORRESPONDENCE</a:t>
            </a:r>
            <a:endParaRPr lang="en-US" sz="2400" b="1" u="sng" dirty="0"/>
          </a:p>
        </p:txBody>
      </p:sp>
      <p:sp>
        <p:nvSpPr>
          <p:cNvPr id="21" name="TextBox 20"/>
          <p:cNvSpPr txBox="1"/>
          <p:nvPr/>
        </p:nvSpPr>
        <p:spPr>
          <a:xfrm>
            <a:off x="306387" y="1683603"/>
            <a:ext cx="8531225" cy="830997"/>
          </a:xfrm>
          <a:prstGeom prst="rect">
            <a:avLst/>
          </a:prstGeom>
          <a:noFill/>
        </p:spPr>
        <p:txBody>
          <a:bodyPr wrap="square" rtlCol="0">
            <a:spAutoFit/>
          </a:bodyPr>
          <a:lstStyle/>
          <a:p>
            <a:pPr algn="just"/>
            <a:r>
              <a:rPr lang="en-US" sz="1600" dirty="0"/>
              <a:t>This sub-committee is responsible for addressing unconstitutional government activity and </a:t>
            </a:r>
            <a:r>
              <a:rPr lang="en-US" sz="1600" dirty="0" smtClean="0"/>
              <a:t>correspond </a:t>
            </a:r>
            <a:r>
              <a:rPr lang="en-US" sz="1600" dirty="0"/>
              <a:t>with other committees of correspondence in order to share solutions and work on problems that affect other counties within your state or across our Nation. </a:t>
            </a:r>
          </a:p>
        </p:txBody>
      </p:sp>
      <p:sp>
        <p:nvSpPr>
          <p:cNvPr id="17" name="TextBox 16"/>
          <p:cNvSpPr txBox="1"/>
          <p:nvPr/>
        </p:nvSpPr>
        <p:spPr>
          <a:xfrm>
            <a:off x="304800" y="2674203"/>
            <a:ext cx="8531225" cy="830997"/>
          </a:xfrm>
          <a:prstGeom prst="rect">
            <a:avLst/>
          </a:prstGeom>
          <a:noFill/>
        </p:spPr>
        <p:txBody>
          <a:bodyPr wrap="square" rtlCol="0">
            <a:spAutoFit/>
          </a:bodyPr>
          <a:lstStyle/>
          <a:p>
            <a:pPr algn="just"/>
            <a:r>
              <a:rPr lang="en-US" sz="1600" dirty="0" smtClean="0"/>
              <a:t>This sub-committee is also responsible for working with the “</a:t>
            </a:r>
            <a:r>
              <a:rPr lang="en-US" sz="1600" u="sng" dirty="0" smtClean="0"/>
              <a:t>Political Action Committee</a:t>
            </a:r>
            <a:r>
              <a:rPr lang="en-US" sz="1600" dirty="0" smtClean="0"/>
              <a:t>” during the Primaries in order to coordinate </a:t>
            </a:r>
            <a:r>
              <a:rPr lang="en-US" sz="1600" dirty="0"/>
              <a:t>with other </a:t>
            </a:r>
            <a:r>
              <a:rPr lang="en-US" sz="1600" dirty="0" smtClean="0"/>
              <a:t>Counties the walking of “</a:t>
            </a:r>
            <a:r>
              <a:rPr lang="en-US" sz="1600" u="sng" dirty="0" smtClean="0"/>
              <a:t>Designating Petitions</a:t>
            </a:r>
            <a:r>
              <a:rPr lang="en-US" sz="1600" dirty="0" smtClean="0"/>
              <a:t>” to fill political vacancies for the general election with Statesmen.</a:t>
            </a:r>
            <a:endParaRPr lang="en-US" sz="1600" dirty="0"/>
          </a:p>
        </p:txBody>
      </p:sp>
      <p:sp>
        <p:nvSpPr>
          <p:cNvPr id="25" name="TextBox 24"/>
          <p:cNvSpPr txBox="1"/>
          <p:nvPr/>
        </p:nvSpPr>
        <p:spPr>
          <a:xfrm>
            <a:off x="304800" y="3657600"/>
            <a:ext cx="8531225" cy="830997"/>
          </a:xfrm>
          <a:prstGeom prst="rect">
            <a:avLst/>
          </a:prstGeom>
          <a:noFill/>
        </p:spPr>
        <p:txBody>
          <a:bodyPr wrap="square" rtlCol="0">
            <a:spAutoFit/>
          </a:bodyPr>
          <a:lstStyle/>
          <a:p>
            <a:pPr algn="just"/>
            <a:r>
              <a:rPr lang="en-US" sz="1600" dirty="0" smtClean="0"/>
              <a:t>This sub-committee </a:t>
            </a:r>
            <a:r>
              <a:rPr lang="en-US" sz="1600" dirty="0"/>
              <a:t>is also responsible </a:t>
            </a:r>
            <a:r>
              <a:rPr lang="en-US" sz="1600" dirty="0" smtClean="0"/>
              <a:t>for registering and communicating with NLA’s Director of Correspondence </a:t>
            </a:r>
            <a:r>
              <a:rPr lang="en-US" sz="1600" dirty="0"/>
              <a:t>who </a:t>
            </a:r>
            <a:r>
              <a:rPr lang="en-US" sz="1600" dirty="0" smtClean="0"/>
              <a:t>can </a:t>
            </a:r>
            <a:r>
              <a:rPr lang="en-US" sz="1600" dirty="0"/>
              <a:t>assist with solving problems, legal challenges, </a:t>
            </a:r>
            <a:r>
              <a:rPr lang="en-US" sz="1600" dirty="0" smtClean="0"/>
              <a:t>education, </a:t>
            </a:r>
            <a:r>
              <a:rPr lang="en-US" sz="1600" dirty="0"/>
              <a:t>etc</a:t>
            </a:r>
            <a:r>
              <a:rPr lang="en-US" sz="1600" dirty="0" smtClean="0"/>
              <a:t>.</a:t>
            </a:r>
          </a:p>
        </p:txBody>
      </p:sp>
      <p:sp>
        <p:nvSpPr>
          <p:cNvPr id="27" name="TextBox 26"/>
          <p:cNvSpPr txBox="1"/>
          <p:nvPr/>
        </p:nvSpPr>
        <p:spPr>
          <a:xfrm>
            <a:off x="307975" y="4602540"/>
            <a:ext cx="8531225" cy="1569660"/>
          </a:xfrm>
          <a:prstGeom prst="rect">
            <a:avLst/>
          </a:prstGeom>
          <a:noFill/>
        </p:spPr>
        <p:txBody>
          <a:bodyPr wrap="square" rtlCol="0">
            <a:spAutoFit/>
          </a:bodyPr>
          <a:lstStyle/>
          <a:p>
            <a:pPr algn="just"/>
            <a:r>
              <a:rPr lang="en-US" sz="1600" dirty="0" smtClean="0"/>
              <a:t>National Liberty Alliance will assist and advise only when asked and will never interfere with the issues effecting a County Committee of Safety unless asked. NLA is only assisting in the development of COS’s in all 3,133 Counties in order to save our Republic. NLA hopes that all COS’s endeavor to organize in the offered framework provided in order to have uniformity and thereby be able to communicate and work with their neighboring COS’s and occasionally their statewide COS’s.</a:t>
            </a:r>
          </a:p>
        </p:txBody>
      </p:sp>
      <p:sp>
        <p:nvSpPr>
          <p:cNvPr id="10" name="TextBox 9"/>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Tree>
    <p:custDataLst>
      <p:tags r:id="rId1"/>
    </p:custDataLst>
    <p:extLst>
      <p:ext uri="{BB962C8B-B14F-4D97-AF65-F5344CB8AC3E}">
        <p14:creationId xmlns:p14="http://schemas.microsoft.com/office/powerpoint/2010/main" val="1754707099"/>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style.rotation</p:attrName>
                                        </p:attrNameLst>
                                      </p:cBhvr>
                                      <p:tavLst>
                                        <p:tav tm="0">
                                          <p:val>
                                            <p:fltVal val="90"/>
                                          </p:val>
                                        </p:tav>
                                        <p:tav tm="100000">
                                          <p:val>
                                            <p:fltVal val="0"/>
                                          </p:val>
                                        </p:tav>
                                      </p:tavLst>
                                    </p:anim>
                                    <p:animEffect transition="in" filter="fade">
                                      <p:cBhvr>
                                        <p:cTn id="17" dur="2000"/>
                                        <p:tgtEl>
                                          <p:spTgt spid="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2000" fill="hold"/>
                                        <p:tgtEl>
                                          <p:spTgt spid="12"/>
                                        </p:tgtEl>
                                        <p:attrNameLst>
                                          <p:attrName>ppt_w</p:attrName>
                                        </p:attrNameLst>
                                      </p:cBhvr>
                                      <p:tavLst>
                                        <p:tav tm="0">
                                          <p:val>
                                            <p:fltVal val="0"/>
                                          </p:val>
                                        </p:tav>
                                        <p:tav tm="100000">
                                          <p:val>
                                            <p:strVal val="#ppt_w"/>
                                          </p:val>
                                        </p:tav>
                                      </p:tavLst>
                                    </p:anim>
                                    <p:anim calcmode="lin" valueType="num">
                                      <p:cBhvr>
                                        <p:cTn id="21" dur="2000" fill="hold"/>
                                        <p:tgtEl>
                                          <p:spTgt spid="12"/>
                                        </p:tgtEl>
                                        <p:attrNameLst>
                                          <p:attrName>ppt_h</p:attrName>
                                        </p:attrNameLst>
                                      </p:cBhvr>
                                      <p:tavLst>
                                        <p:tav tm="0">
                                          <p:val>
                                            <p:fltVal val="0"/>
                                          </p:val>
                                        </p:tav>
                                        <p:tav tm="100000">
                                          <p:val>
                                            <p:strVal val="#ppt_h"/>
                                          </p:val>
                                        </p:tav>
                                      </p:tavLst>
                                    </p:anim>
                                    <p:anim calcmode="lin" valueType="num">
                                      <p:cBhvr>
                                        <p:cTn id="22" dur="2000" fill="hold"/>
                                        <p:tgtEl>
                                          <p:spTgt spid="12"/>
                                        </p:tgtEl>
                                        <p:attrNameLst>
                                          <p:attrName>style.rotation</p:attrName>
                                        </p:attrNameLst>
                                      </p:cBhvr>
                                      <p:tavLst>
                                        <p:tav tm="0">
                                          <p:val>
                                            <p:fltVal val="90"/>
                                          </p:val>
                                        </p:tav>
                                        <p:tav tm="100000">
                                          <p:val>
                                            <p:fltVal val="0"/>
                                          </p:val>
                                        </p:tav>
                                      </p:tavLst>
                                    </p:anim>
                                    <p:animEffect transition="in" filter="fade">
                                      <p:cBhvr>
                                        <p:cTn id="23" dur="2000"/>
                                        <p:tgtEl>
                                          <p:spTgt spid="12"/>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2000" fill="hold"/>
                                        <p:tgtEl>
                                          <p:spTgt spid="21"/>
                                        </p:tgtEl>
                                        <p:attrNameLst>
                                          <p:attrName>ppt_w</p:attrName>
                                        </p:attrNameLst>
                                      </p:cBhvr>
                                      <p:tavLst>
                                        <p:tav tm="0">
                                          <p:val>
                                            <p:fltVal val="0"/>
                                          </p:val>
                                        </p:tav>
                                        <p:tav tm="100000">
                                          <p:val>
                                            <p:strVal val="#ppt_w"/>
                                          </p:val>
                                        </p:tav>
                                      </p:tavLst>
                                    </p:anim>
                                    <p:anim calcmode="lin" valueType="num">
                                      <p:cBhvr>
                                        <p:cTn id="28" dur="2000" fill="hold"/>
                                        <p:tgtEl>
                                          <p:spTgt spid="21"/>
                                        </p:tgtEl>
                                        <p:attrNameLst>
                                          <p:attrName>ppt_h</p:attrName>
                                        </p:attrNameLst>
                                      </p:cBhvr>
                                      <p:tavLst>
                                        <p:tav tm="0">
                                          <p:val>
                                            <p:fltVal val="0"/>
                                          </p:val>
                                        </p:tav>
                                        <p:tav tm="100000">
                                          <p:val>
                                            <p:strVal val="#ppt_h"/>
                                          </p:val>
                                        </p:tav>
                                      </p:tavLst>
                                    </p:anim>
                                    <p:anim calcmode="lin" valueType="num">
                                      <p:cBhvr>
                                        <p:cTn id="29" dur="2000" fill="hold"/>
                                        <p:tgtEl>
                                          <p:spTgt spid="21"/>
                                        </p:tgtEl>
                                        <p:attrNameLst>
                                          <p:attrName>style.rotation</p:attrName>
                                        </p:attrNameLst>
                                      </p:cBhvr>
                                      <p:tavLst>
                                        <p:tav tm="0">
                                          <p:val>
                                            <p:fltVal val="90"/>
                                          </p:val>
                                        </p:tav>
                                        <p:tav tm="100000">
                                          <p:val>
                                            <p:fltVal val="0"/>
                                          </p:val>
                                        </p:tav>
                                      </p:tavLst>
                                    </p:anim>
                                    <p:animEffect transition="in" filter="fade">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2000" fill="hold"/>
                                        <p:tgtEl>
                                          <p:spTgt spid="17"/>
                                        </p:tgtEl>
                                        <p:attrNameLst>
                                          <p:attrName>ppt_w</p:attrName>
                                        </p:attrNameLst>
                                      </p:cBhvr>
                                      <p:tavLst>
                                        <p:tav tm="0">
                                          <p:val>
                                            <p:fltVal val="0"/>
                                          </p:val>
                                        </p:tav>
                                        <p:tav tm="100000">
                                          <p:val>
                                            <p:strVal val="#ppt_w"/>
                                          </p:val>
                                        </p:tav>
                                      </p:tavLst>
                                    </p:anim>
                                    <p:anim calcmode="lin" valueType="num">
                                      <p:cBhvr>
                                        <p:cTn id="36" dur="2000" fill="hold"/>
                                        <p:tgtEl>
                                          <p:spTgt spid="17"/>
                                        </p:tgtEl>
                                        <p:attrNameLst>
                                          <p:attrName>ppt_h</p:attrName>
                                        </p:attrNameLst>
                                      </p:cBhvr>
                                      <p:tavLst>
                                        <p:tav tm="0">
                                          <p:val>
                                            <p:fltVal val="0"/>
                                          </p:val>
                                        </p:tav>
                                        <p:tav tm="100000">
                                          <p:val>
                                            <p:strVal val="#ppt_h"/>
                                          </p:val>
                                        </p:tav>
                                      </p:tavLst>
                                    </p:anim>
                                    <p:anim calcmode="lin" valueType="num">
                                      <p:cBhvr>
                                        <p:cTn id="37" dur="2000" fill="hold"/>
                                        <p:tgtEl>
                                          <p:spTgt spid="17"/>
                                        </p:tgtEl>
                                        <p:attrNameLst>
                                          <p:attrName>style.rotation</p:attrName>
                                        </p:attrNameLst>
                                      </p:cBhvr>
                                      <p:tavLst>
                                        <p:tav tm="0">
                                          <p:val>
                                            <p:fltVal val="90"/>
                                          </p:val>
                                        </p:tav>
                                        <p:tav tm="100000">
                                          <p:val>
                                            <p:fltVal val="0"/>
                                          </p:val>
                                        </p:tav>
                                      </p:tavLst>
                                    </p:anim>
                                    <p:animEffect transition="in" filter="fade">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2000" fill="hold"/>
                                        <p:tgtEl>
                                          <p:spTgt spid="25"/>
                                        </p:tgtEl>
                                        <p:attrNameLst>
                                          <p:attrName>ppt_w</p:attrName>
                                        </p:attrNameLst>
                                      </p:cBhvr>
                                      <p:tavLst>
                                        <p:tav tm="0">
                                          <p:val>
                                            <p:fltVal val="0"/>
                                          </p:val>
                                        </p:tav>
                                        <p:tav tm="100000">
                                          <p:val>
                                            <p:strVal val="#ppt_w"/>
                                          </p:val>
                                        </p:tav>
                                      </p:tavLst>
                                    </p:anim>
                                    <p:anim calcmode="lin" valueType="num">
                                      <p:cBhvr>
                                        <p:cTn id="44" dur="2000" fill="hold"/>
                                        <p:tgtEl>
                                          <p:spTgt spid="25"/>
                                        </p:tgtEl>
                                        <p:attrNameLst>
                                          <p:attrName>ppt_h</p:attrName>
                                        </p:attrNameLst>
                                      </p:cBhvr>
                                      <p:tavLst>
                                        <p:tav tm="0">
                                          <p:val>
                                            <p:fltVal val="0"/>
                                          </p:val>
                                        </p:tav>
                                        <p:tav tm="100000">
                                          <p:val>
                                            <p:strVal val="#ppt_h"/>
                                          </p:val>
                                        </p:tav>
                                      </p:tavLst>
                                    </p:anim>
                                    <p:anim calcmode="lin" valueType="num">
                                      <p:cBhvr>
                                        <p:cTn id="45" dur="2000" fill="hold"/>
                                        <p:tgtEl>
                                          <p:spTgt spid="25"/>
                                        </p:tgtEl>
                                        <p:attrNameLst>
                                          <p:attrName>style.rotation</p:attrName>
                                        </p:attrNameLst>
                                      </p:cBhvr>
                                      <p:tavLst>
                                        <p:tav tm="0">
                                          <p:val>
                                            <p:fltVal val="90"/>
                                          </p:val>
                                        </p:tav>
                                        <p:tav tm="100000">
                                          <p:val>
                                            <p:fltVal val="0"/>
                                          </p:val>
                                        </p:tav>
                                      </p:tavLst>
                                    </p:anim>
                                    <p:animEffect transition="in" filter="fade">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2000" fill="hold"/>
                                        <p:tgtEl>
                                          <p:spTgt spid="27"/>
                                        </p:tgtEl>
                                        <p:attrNameLst>
                                          <p:attrName>ppt_w</p:attrName>
                                        </p:attrNameLst>
                                      </p:cBhvr>
                                      <p:tavLst>
                                        <p:tav tm="0">
                                          <p:val>
                                            <p:fltVal val="0"/>
                                          </p:val>
                                        </p:tav>
                                        <p:tav tm="100000">
                                          <p:val>
                                            <p:strVal val="#ppt_w"/>
                                          </p:val>
                                        </p:tav>
                                      </p:tavLst>
                                    </p:anim>
                                    <p:anim calcmode="lin" valueType="num">
                                      <p:cBhvr>
                                        <p:cTn id="52" dur="2000" fill="hold"/>
                                        <p:tgtEl>
                                          <p:spTgt spid="27"/>
                                        </p:tgtEl>
                                        <p:attrNameLst>
                                          <p:attrName>ppt_h</p:attrName>
                                        </p:attrNameLst>
                                      </p:cBhvr>
                                      <p:tavLst>
                                        <p:tav tm="0">
                                          <p:val>
                                            <p:fltVal val="0"/>
                                          </p:val>
                                        </p:tav>
                                        <p:tav tm="100000">
                                          <p:val>
                                            <p:strVal val="#ppt_h"/>
                                          </p:val>
                                        </p:tav>
                                      </p:tavLst>
                                    </p:anim>
                                    <p:anim calcmode="lin" valueType="num">
                                      <p:cBhvr>
                                        <p:cTn id="53" dur="2000" fill="hold"/>
                                        <p:tgtEl>
                                          <p:spTgt spid="27"/>
                                        </p:tgtEl>
                                        <p:attrNameLst>
                                          <p:attrName>style.rotation</p:attrName>
                                        </p:attrNameLst>
                                      </p:cBhvr>
                                      <p:tavLst>
                                        <p:tav tm="0">
                                          <p:val>
                                            <p:fltVal val="90"/>
                                          </p:val>
                                        </p:tav>
                                        <p:tav tm="100000">
                                          <p:val>
                                            <p:fltVal val="0"/>
                                          </p:val>
                                        </p:tav>
                                      </p:tavLst>
                                    </p:anim>
                                    <p:animEffect transition="in" filter="fade">
                                      <p:cBhvr>
                                        <p:cTn id="5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21" grpId="0"/>
      <p:bldP spid="17" grpId="0"/>
      <p:bldP spid="25"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387" y="76200"/>
            <a:ext cx="8531225" cy="584775"/>
          </a:xfrm>
          <a:prstGeom prst="rect">
            <a:avLst/>
          </a:prstGeom>
          <a:noFill/>
        </p:spPr>
        <p:txBody>
          <a:bodyPr wrap="square" rtlCol="0">
            <a:spAutoFit/>
          </a:bodyPr>
          <a:lstStyle/>
          <a:p>
            <a:pPr algn="ctr"/>
            <a:r>
              <a:rPr lang="en-US" sz="3200" b="1" dirty="0" smtClean="0"/>
              <a:t>COUNTY COMMITTEE </a:t>
            </a:r>
            <a:r>
              <a:rPr lang="en-US" sz="3200" b="1" dirty="0"/>
              <a:t>OF </a:t>
            </a:r>
            <a:r>
              <a:rPr lang="en-US" sz="3200" b="1" dirty="0" smtClean="0"/>
              <a:t>SAFETY</a:t>
            </a:r>
            <a:endParaRPr lang="en-US" sz="3200" b="1" cap="small"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393302" y="533400"/>
            <a:ext cx="4388498" cy="400110"/>
          </a:xfrm>
          <a:prstGeom prst="rect">
            <a:avLst/>
          </a:prstGeom>
          <a:noFill/>
        </p:spPr>
        <p:txBody>
          <a:bodyPr wrap="square" rtlCol="0">
            <a:spAutoFit/>
          </a:bodyPr>
          <a:lstStyle/>
          <a:p>
            <a:r>
              <a:rPr lang="en-US" sz="2000" b="1" dirty="0" smtClean="0">
                <a:solidFill>
                  <a:srgbClr val="FF0000"/>
                </a:solidFill>
              </a:rPr>
              <a:t>IS “GOVERNMENT BY CONSENT</a:t>
            </a:r>
            <a:endParaRPr lang="en-US" sz="2000" b="1" dirty="0">
              <a:solidFill>
                <a:srgbClr val="FF0000"/>
              </a:solidFill>
            </a:endParaRPr>
          </a:p>
        </p:txBody>
      </p:sp>
      <p:sp>
        <p:nvSpPr>
          <p:cNvPr id="12" name="TextBox 11"/>
          <p:cNvSpPr txBox="1"/>
          <p:nvPr/>
        </p:nvSpPr>
        <p:spPr>
          <a:xfrm>
            <a:off x="306387" y="838200"/>
            <a:ext cx="8361364" cy="461665"/>
          </a:xfrm>
          <a:prstGeom prst="rect">
            <a:avLst/>
          </a:prstGeom>
          <a:noFill/>
        </p:spPr>
        <p:txBody>
          <a:bodyPr wrap="square" rtlCol="0">
            <a:spAutoFit/>
          </a:bodyPr>
          <a:lstStyle/>
          <a:p>
            <a:pPr algn="ctr"/>
            <a:r>
              <a:rPr lang="en-US" sz="2400" b="1" u="sng" dirty="0" smtClean="0">
                <a:sym typeface="Wingdings 2"/>
              </a:rPr>
              <a:t>POLITICAL ACTION COMMITTEE</a:t>
            </a:r>
            <a:endParaRPr lang="en-US" sz="2400" b="1" u="sng" dirty="0"/>
          </a:p>
        </p:txBody>
      </p:sp>
      <p:sp>
        <p:nvSpPr>
          <p:cNvPr id="21" name="TextBox 20"/>
          <p:cNvSpPr txBox="1"/>
          <p:nvPr/>
        </p:nvSpPr>
        <p:spPr>
          <a:xfrm>
            <a:off x="306387" y="1371600"/>
            <a:ext cx="8531225" cy="1077218"/>
          </a:xfrm>
          <a:prstGeom prst="rect">
            <a:avLst/>
          </a:prstGeom>
          <a:noFill/>
        </p:spPr>
        <p:txBody>
          <a:bodyPr wrap="square" rtlCol="0">
            <a:spAutoFit/>
          </a:bodyPr>
          <a:lstStyle/>
          <a:p>
            <a:pPr algn="just"/>
            <a:r>
              <a:rPr lang="en-US" sz="1600" dirty="0"/>
              <a:t>This sub-committee is responsible </a:t>
            </a:r>
            <a:r>
              <a:rPr lang="en-US" sz="1600" dirty="0" smtClean="0"/>
              <a:t>for taking on the responsibility as Committeemen, presently the Committeeman process is codified and controlled by party bosses that serve the “</a:t>
            </a:r>
            <a:r>
              <a:rPr lang="en-US" sz="1600" u="sng" dirty="0" smtClean="0"/>
              <a:t>Deep State</a:t>
            </a:r>
            <a:r>
              <a:rPr lang="en-US" sz="1600" dirty="0" smtClean="0"/>
              <a:t>” and not the People. Common Law liberates the People while the present system is repugnant to Liberty as it suppresses the will of the People. </a:t>
            </a:r>
          </a:p>
        </p:txBody>
      </p:sp>
      <p:sp>
        <p:nvSpPr>
          <p:cNvPr id="14" name="TextBox 13"/>
          <p:cNvSpPr txBox="1"/>
          <p:nvPr/>
        </p:nvSpPr>
        <p:spPr>
          <a:xfrm>
            <a:off x="306387" y="4180582"/>
            <a:ext cx="8531225" cy="1077218"/>
          </a:xfrm>
          <a:prstGeom prst="rect">
            <a:avLst/>
          </a:prstGeom>
          <a:noFill/>
        </p:spPr>
        <p:txBody>
          <a:bodyPr wrap="square" rtlCol="0">
            <a:spAutoFit/>
          </a:bodyPr>
          <a:lstStyle/>
          <a:p>
            <a:pPr algn="just"/>
            <a:r>
              <a:rPr lang="en-US" sz="1600" dirty="0" smtClean="0"/>
              <a:t>This sub-committee reports the interview dates to the “</a:t>
            </a:r>
            <a:r>
              <a:rPr lang="en-US" sz="1600" u="sng" dirty="0" smtClean="0"/>
              <a:t>General Committee</a:t>
            </a:r>
            <a:r>
              <a:rPr lang="en-US" sz="1600" dirty="0" smtClean="0"/>
              <a:t>” for notification to all COS members who have a duty to attend the interviews for candidates within their respective political subdivisions and walk designating petitions for candidates they support to get them on the ballot.</a:t>
            </a:r>
          </a:p>
        </p:txBody>
      </p:sp>
      <p:sp>
        <p:nvSpPr>
          <p:cNvPr id="15" name="TextBox 14"/>
          <p:cNvSpPr txBox="1"/>
          <p:nvPr/>
        </p:nvSpPr>
        <p:spPr>
          <a:xfrm>
            <a:off x="306385" y="5265003"/>
            <a:ext cx="8531225" cy="1323439"/>
          </a:xfrm>
          <a:prstGeom prst="rect">
            <a:avLst/>
          </a:prstGeom>
          <a:noFill/>
        </p:spPr>
        <p:txBody>
          <a:bodyPr wrap="square" rtlCol="0">
            <a:spAutoFit/>
          </a:bodyPr>
          <a:lstStyle/>
          <a:p>
            <a:pPr algn="just"/>
            <a:r>
              <a:rPr lang="en-US" sz="1600" dirty="0" smtClean="0"/>
              <a:t>SEE the “</a:t>
            </a:r>
            <a:r>
              <a:rPr lang="en-US" sz="1600" u="sng" dirty="0" smtClean="0"/>
              <a:t>COS Committeeman </a:t>
            </a:r>
            <a:r>
              <a:rPr lang="en-US" sz="1600" u="sng" dirty="0"/>
              <a:t>Handbook</a:t>
            </a:r>
            <a:r>
              <a:rPr lang="en-US" sz="1600" dirty="0"/>
              <a:t>” at </a:t>
            </a:r>
            <a:r>
              <a:rPr lang="en-US" sz="1600" b="1" dirty="0">
                <a:hlinkClick r:id="rId4"/>
              </a:rPr>
              <a:t>www.nationallibertyalliance.org/handbooks</a:t>
            </a:r>
            <a:r>
              <a:rPr lang="en-US" sz="1600" dirty="0"/>
              <a:t> for in-depth </a:t>
            </a:r>
            <a:r>
              <a:rPr lang="en-US" sz="1600" dirty="0" smtClean="0"/>
              <a:t>instructions on the Committeeman process. All People should have the opportunity to participate in this process without party restrictions and exclusions. </a:t>
            </a:r>
            <a:r>
              <a:rPr lang="en-US" sz="1600" dirty="0"/>
              <a:t>NLA will provide instructional videos and support for this important political process.</a:t>
            </a:r>
          </a:p>
          <a:p>
            <a:pPr algn="just"/>
            <a:endParaRPr lang="en-US" sz="1600" dirty="0" smtClean="0"/>
          </a:p>
        </p:txBody>
      </p:sp>
      <p:sp>
        <p:nvSpPr>
          <p:cNvPr id="16" name="TextBox 15"/>
          <p:cNvSpPr txBox="1"/>
          <p:nvPr/>
        </p:nvSpPr>
        <p:spPr>
          <a:xfrm>
            <a:off x="304800" y="3283803"/>
            <a:ext cx="8531225" cy="830997"/>
          </a:xfrm>
          <a:prstGeom prst="rect">
            <a:avLst/>
          </a:prstGeom>
          <a:noFill/>
        </p:spPr>
        <p:txBody>
          <a:bodyPr wrap="square" rtlCol="0">
            <a:spAutoFit/>
          </a:bodyPr>
          <a:lstStyle/>
          <a:p>
            <a:pPr algn="just"/>
            <a:r>
              <a:rPr lang="en-US" sz="1600" dirty="0" smtClean="0"/>
              <a:t>This sub-committee is also responsible for monitoring our elected officials and contact them for correction when they violate their oath. And if necessary work with all related COS’s within the political subdivision for “</a:t>
            </a:r>
            <a:r>
              <a:rPr lang="en-US" sz="1600" u="sng" dirty="0" smtClean="0"/>
              <a:t>Recall</a:t>
            </a:r>
            <a:r>
              <a:rPr lang="en-US" sz="1600" dirty="0" smtClean="0"/>
              <a:t>.” </a:t>
            </a:r>
          </a:p>
        </p:txBody>
      </p:sp>
      <p:sp>
        <p:nvSpPr>
          <p:cNvPr id="18" name="TextBox 17"/>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
        <p:nvSpPr>
          <p:cNvPr id="19" name="TextBox 18"/>
          <p:cNvSpPr txBox="1"/>
          <p:nvPr/>
        </p:nvSpPr>
        <p:spPr>
          <a:xfrm>
            <a:off x="304800" y="2438400"/>
            <a:ext cx="8531225" cy="830997"/>
          </a:xfrm>
          <a:prstGeom prst="rect">
            <a:avLst/>
          </a:prstGeom>
          <a:noFill/>
        </p:spPr>
        <p:txBody>
          <a:bodyPr wrap="square" rtlCol="0">
            <a:spAutoFit/>
          </a:bodyPr>
          <a:lstStyle/>
          <a:p>
            <a:pPr algn="just"/>
            <a:r>
              <a:rPr lang="en-US" sz="1600" dirty="0" smtClean="0"/>
              <a:t>This sub-committee is responsible for working with all political sub-division (such as town, village, congressional, state senate, etc.) with other County Political Committees to set a time and place for interviewing candidates to fill political vacancies.</a:t>
            </a:r>
            <a:endParaRPr lang="en-US" sz="1600" dirty="0"/>
          </a:p>
        </p:txBody>
      </p:sp>
    </p:spTree>
    <p:custDataLst>
      <p:tags r:id="rId1"/>
    </p:custDataLst>
    <p:extLst>
      <p:ext uri="{BB962C8B-B14F-4D97-AF65-F5344CB8AC3E}">
        <p14:creationId xmlns:p14="http://schemas.microsoft.com/office/powerpoint/2010/main" val="1429405242"/>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style.rotation</p:attrName>
                                        </p:attrNameLst>
                                      </p:cBhvr>
                                      <p:tavLst>
                                        <p:tav tm="0">
                                          <p:val>
                                            <p:fltVal val="90"/>
                                          </p:val>
                                        </p:tav>
                                        <p:tav tm="100000">
                                          <p:val>
                                            <p:fltVal val="0"/>
                                          </p:val>
                                        </p:tav>
                                      </p:tavLst>
                                    </p:anim>
                                    <p:animEffect transition="in" filter="fade">
                                      <p:cBhvr>
                                        <p:cTn id="17" dur="2000"/>
                                        <p:tgtEl>
                                          <p:spTgt spid="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2000" fill="hold"/>
                                        <p:tgtEl>
                                          <p:spTgt spid="12"/>
                                        </p:tgtEl>
                                        <p:attrNameLst>
                                          <p:attrName>ppt_w</p:attrName>
                                        </p:attrNameLst>
                                      </p:cBhvr>
                                      <p:tavLst>
                                        <p:tav tm="0">
                                          <p:val>
                                            <p:fltVal val="0"/>
                                          </p:val>
                                        </p:tav>
                                        <p:tav tm="100000">
                                          <p:val>
                                            <p:strVal val="#ppt_w"/>
                                          </p:val>
                                        </p:tav>
                                      </p:tavLst>
                                    </p:anim>
                                    <p:anim calcmode="lin" valueType="num">
                                      <p:cBhvr>
                                        <p:cTn id="21" dur="2000" fill="hold"/>
                                        <p:tgtEl>
                                          <p:spTgt spid="12"/>
                                        </p:tgtEl>
                                        <p:attrNameLst>
                                          <p:attrName>ppt_h</p:attrName>
                                        </p:attrNameLst>
                                      </p:cBhvr>
                                      <p:tavLst>
                                        <p:tav tm="0">
                                          <p:val>
                                            <p:fltVal val="0"/>
                                          </p:val>
                                        </p:tav>
                                        <p:tav tm="100000">
                                          <p:val>
                                            <p:strVal val="#ppt_h"/>
                                          </p:val>
                                        </p:tav>
                                      </p:tavLst>
                                    </p:anim>
                                    <p:anim calcmode="lin" valueType="num">
                                      <p:cBhvr>
                                        <p:cTn id="22" dur="2000" fill="hold"/>
                                        <p:tgtEl>
                                          <p:spTgt spid="12"/>
                                        </p:tgtEl>
                                        <p:attrNameLst>
                                          <p:attrName>style.rotation</p:attrName>
                                        </p:attrNameLst>
                                      </p:cBhvr>
                                      <p:tavLst>
                                        <p:tav tm="0">
                                          <p:val>
                                            <p:fltVal val="90"/>
                                          </p:val>
                                        </p:tav>
                                        <p:tav tm="100000">
                                          <p:val>
                                            <p:fltVal val="0"/>
                                          </p:val>
                                        </p:tav>
                                      </p:tavLst>
                                    </p:anim>
                                    <p:animEffect transition="in" filter="fade">
                                      <p:cBhvr>
                                        <p:cTn id="23" dur="2000"/>
                                        <p:tgtEl>
                                          <p:spTgt spid="12"/>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2000" fill="hold"/>
                                        <p:tgtEl>
                                          <p:spTgt spid="21"/>
                                        </p:tgtEl>
                                        <p:attrNameLst>
                                          <p:attrName>ppt_w</p:attrName>
                                        </p:attrNameLst>
                                      </p:cBhvr>
                                      <p:tavLst>
                                        <p:tav tm="0">
                                          <p:val>
                                            <p:fltVal val="0"/>
                                          </p:val>
                                        </p:tav>
                                        <p:tav tm="100000">
                                          <p:val>
                                            <p:strVal val="#ppt_w"/>
                                          </p:val>
                                        </p:tav>
                                      </p:tavLst>
                                    </p:anim>
                                    <p:anim calcmode="lin" valueType="num">
                                      <p:cBhvr>
                                        <p:cTn id="28" dur="2000" fill="hold"/>
                                        <p:tgtEl>
                                          <p:spTgt spid="21"/>
                                        </p:tgtEl>
                                        <p:attrNameLst>
                                          <p:attrName>ppt_h</p:attrName>
                                        </p:attrNameLst>
                                      </p:cBhvr>
                                      <p:tavLst>
                                        <p:tav tm="0">
                                          <p:val>
                                            <p:fltVal val="0"/>
                                          </p:val>
                                        </p:tav>
                                        <p:tav tm="100000">
                                          <p:val>
                                            <p:strVal val="#ppt_h"/>
                                          </p:val>
                                        </p:tav>
                                      </p:tavLst>
                                    </p:anim>
                                    <p:anim calcmode="lin" valueType="num">
                                      <p:cBhvr>
                                        <p:cTn id="29" dur="2000" fill="hold"/>
                                        <p:tgtEl>
                                          <p:spTgt spid="21"/>
                                        </p:tgtEl>
                                        <p:attrNameLst>
                                          <p:attrName>style.rotation</p:attrName>
                                        </p:attrNameLst>
                                      </p:cBhvr>
                                      <p:tavLst>
                                        <p:tav tm="0">
                                          <p:val>
                                            <p:fltVal val="90"/>
                                          </p:val>
                                        </p:tav>
                                        <p:tav tm="100000">
                                          <p:val>
                                            <p:fltVal val="0"/>
                                          </p:val>
                                        </p:tav>
                                      </p:tavLst>
                                    </p:anim>
                                    <p:animEffect transition="in" filter="fade">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000" fill="hold"/>
                                        <p:tgtEl>
                                          <p:spTgt spid="19"/>
                                        </p:tgtEl>
                                        <p:attrNameLst>
                                          <p:attrName>ppt_w</p:attrName>
                                        </p:attrNameLst>
                                      </p:cBhvr>
                                      <p:tavLst>
                                        <p:tav tm="0">
                                          <p:val>
                                            <p:fltVal val="0"/>
                                          </p:val>
                                        </p:tav>
                                        <p:tav tm="100000">
                                          <p:val>
                                            <p:strVal val="#ppt_w"/>
                                          </p:val>
                                        </p:tav>
                                      </p:tavLst>
                                    </p:anim>
                                    <p:anim calcmode="lin" valueType="num">
                                      <p:cBhvr>
                                        <p:cTn id="36" dur="2000" fill="hold"/>
                                        <p:tgtEl>
                                          <p:spTgt spid="19"/>
                                        </p:tgtEl>
                                        <p:attrNameLst>
                                          <p:attrName>ppt_h</p:attrName>
                                        </p:attrNameLst>
                                      </p:cBhvr>
                                      <p:tavLst>
                                        <p:tav tm="0">
                                          <p:val>
                                            <p:fltVal val="0"/>
                                          </p:val>
                                        </p:tav>
                                        <p:tav tm="100000">
                                          <p:val>
                                            <p:strVal val="#ppt_h"/>
                                          </p:val>
                                        </p:tav>
                                      </p:tavLst>
                                    </p:anim>
                                    <p:anim calcmode="lin" valueType="num">
                                      <p:cBhvr>
                                        <p:cTn id="37" dur="2000" fill="hold"/>
                                        <p:tgtEl>
                                          <p:spTgt spid="19"/>
                                        </p:tgtEl>
                                        <p:attrNameLst>
                                          <p:attrName>style.rotation</p:attrName>
                                        </p:attrNameLst>
                                      </p:cBhvr>
                                      <p:tavLst>
                                        <p:tav tm="0">
                                          <p:val>
                                            <p:fltVal val="90"/>
                                          </p:val>
                                        </p:tav>
                                        <p:tav tm="100000">
                                          <p:val>
                                            <p:fltVal val="0"/>
                                          </p:val>
                                        </p:tav>
                                      </p:tavLst>
                                    </p:anim>
                                    <p:animEffect transition="in" filter="fade">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2000" fill="hold"/>
                                        <p:tgtEl>
                                          <p:spTgt spid="16"/>
                                        </p:tgtEl>
                                        <p:attrNameLst>
                                          <p:attrName>ppt_w</p:attrName>
                                        </p:attrNameLst>
                                      </p:cBhvr>
                                      <p:tavLst>
                                        <p:tav tm="0">
                                          <p:val>
                                            <p:fltVal val="0"/>
                                          </p:val>
                                        </p:tav>
                                        <p:tav tm="100000">
                                          <p:val>
                                            <p:strVal val="#ppt_w"/>
                                          </p:val>
                                        </p:tav>
                                      </p:tavLst>
                                    </p:anim>
                                    <p:anim calcmode="lin" valueType="num">
                                      <p:cBhvr>
                                        <p:cTn id="44" dur="2000" fill="hold"/>
                                        <p:tgtEl>
                                          <p:spTgt spid="16"/>
                                        </p:tgtEl>
                                        <p:attrNameLst>
                                          <p:attrName>ppt_h</p:attrName>
                                        </p:attrNameLst>
                                      </p:cBhvr>
                                      <p:tavLst>
                                        <p:tav tm="0">
                                          <p:val>
                                            <p:fltVal val="0"/>
                                          </p:val>
                                        </p:tav>
                                        <p:tav tm="100000">
                                          <p:val>
                                            <p:strVal val="#ppt_h"/>
                                          </p:val>
                                        </p:tav>
                                      </p:tavLst>
                                    </p:anim>
                                    <p:anim calcmode="lin" valueType="num">
                                      <p:cBhvr>
                                        <p:cTn id="45" dur="2000" fill="hold"/>
                                        <p:tgtEl>
                                          <p:spTgt spid="16"/>
                                        </p:tgtEl>
                                        <p:attrNameLst>
                                          <p:attrName>style.rotation</p:attrName>
                                        </p:attrNameLst>
                                      </p:cBhvr>
                                      <p:tavLst>
                                        <p:tav tm="0">
                                          <p:val>
                                            <p:fltVal val="90"/>
                                          </p:val>
                                        </p:tav>
                                        <p:tav tm="100000">
                                          <p:val>
                                            <p:fltVal val="0"/>
                                          </p:val>
                                        </p:tav>
                                      </p:tavLst>
                                    </p:anim>
                                    <p:animEffect transition="in" filter="fade">
                                      <p:cBhvr>
                                        <p:cTn id="46" dur="2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2000" fill="hold"/>
                                        <p:tgtEl>
                                          <p:spTgt spid="14"/>
                                        </p:tgtEl>
                                        <p:attrNameLst>
                                          <p:attrName>ppt_w</p:attrName>
                                        </p:attrNameLst>
                                      </p:cBhvr>
                                      <p:tavLst>
                                        <p:tav tm="0">
                                          <p:val>
                                            <p:fltVal val="0"/>
                                          </p:val>
                                        </p:tav>
                                        <p:tav tm="100000">
                                          <p:val>
                                            <p:strVal val="#ppt_w"/>
                                          </p:val>
                                        </p:tav>
                                      </p:tavLst>
                                    </p:anim>
                                    <p:anim calcmode="lin" valueType="num">
                                      <p:cBhvr>
                                        <p:cTn id="52" dur="2000" fill="hold"/>
                                        <p:tgtEl>
                                          <p:spTgt spid="14"/>
                                        </p:tgtEl>
                                        <p:attrNameLst>
                                          <p:attrName>ppt_h</p:attrName>
                                        </p:attrNameLst>
                                      </p:cBhvr>
                                      <p:tavLst>
                                        <p:tav tm="0">
                                          <p:val>
                                            <p:fltVal val="0"/>
                                          </p:val>
                                        </p:tav>
                                        <p:tav tm="100000">
                                          <p:val>
                                            <p:strVal val="#ppt_h"/>
                                          </p:val>
                                        </p:tav>
                                      </p:tavLst>
                                    </p:anim>
                                    <p:anim calcmode="lin" valueType="num">
                                      <p:cBhvr>
                                        <p:cTn id="53" dur="2000" fill="hold"/>
                                        <p:tgtEl>
                                          <p:spTgt spid="14"/>
                                        </p:tgtEl>
                                        <p:attrNameLst>
                                          <p:attrName>style.rotation</p:attrName>
                                        </p:attrNameLst>
                                      </p:cBhvr>
                                      <p:tavLst>
                                        <p:tav tm="0">
                                          <p:val>
                                            <p:fltVal val="90"/>
                                          </p:val>
                                        </p:tav>
                                        <p:tav tm="100000">
                                          <p:val>
                                            <p:fltVal val="0"/>
                                          </p:val>
                                        </p:tav>
                                      </p:tavLst>
                                    </p:anim>
                                    <p:animEffect transition="in" filter="fade">
                                      <p:cBhvr>
                                        <p:cTn id="54" dur="2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2000" fill="hold"/>
                                        <p:tgtEl>
                                          <p:spTgt spid="15"/>
                                        </p:tgtEl>
                                        <p:attrNameLst>
                                          <p:attrName>ppt_w</p:attrName>
                                        </p:attrNameLst>
                                      </p:cBhvr>
                                      <p:tavLst>
                                        <p:tav tm="0">
                                          <p:val>
                                            <p:fltVal val="0"/>
                                          </p:val>
                                        </p:tav>
                                        <p:tav tm="100000">
                                          <p:val>
                                            <p:strVal val="#ppt_w"/>
                                          </p:val>
                                        </p:tav>
                                      </p:tavLst>
                                    </p:anim>
                                    <p:anim calcmode="lin" valueType="num">
                                      <p:cBhvr>
                                        <p:cTn id="60" dur="2000" fill="hold"/>
                                        <p:tgtEl>
                                          <p:spTgt spid="15"/>
                                        </p:tgtEl>
                                        <p:attrNameLst>
                                          <p:attrName>ppt_h</p:attrName>
                                        </p:attrNameLst>
                                      </p:cBhvr>
                                      <p:tavLst>
                                        <p:tav tm="0">
                                          <p:val>
                                            <p:fltVal val="0"/>
                                          </p:val>
                                        </p:tav>
                                        <p:tav tm="100000">
                                          <p:val>
                                            <p:strVal val="#ppt_h"/>
                                          </p:val>
                                        </p:tav>
                                      </p:tavLst>
                                    </p:anim>
                                    <p:anim calcmode="lin" valueType="num">
                                      <p:cBhvr>
                                        <p:cTn id="61" dur="2000" fill="hold"/>
                                        <p:tgtEl>
                                          <p:spTgt spid="15"/>
                                        </p:tgtEl>
                                        <p:attrNameLst>
                                          <p:attrName>style.rotation</p:attrName>
                                        </p:attrNameLst>
                                      </p:cBhvr>
                                      <p:tavLst>
                                        <p:tav tm="0">
                                          <p:val>
                                            <p:fltVal val="90"/>
                                          </p:val>
                                        </p:tav>
                                        <p:tav tm="100000">
                                          <p:val>
                                            <p:fltVal val="0"/>
                                          </p:val>
                                        </p:tav>
                                      </p:tavLst>
                                    </p:anim>
                                    <p:animEffect transition="in" filter="fade">
                                      <p:cBhvr>
                                        <p:cTn id="6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21" grpId="0"/>
      <p:bldP spid="14" grpId="0"/>
      <p:bldP spid="15" grpId="0"/>
      <p:bldP spid="16"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387" y="177225"/>
            <a:ext cx="8531225" cy="584775"/>
          </a:xfrm>
          <a:prstGeom prst="rect">
            <a:avLst/>
          </a:prstGeom>
          <a:noFill/>
        </p:spPr>
        <p:txBody>
          <a:bodyPr wrap="square" rtlCol="0">
            <a:spAutoFit/>
          </a:bodyPr>
          <a:lstStyle/>
          <a:p>
            <a:pPr algn="ctr"/>
            <a:r>
              <a:rPr lang="en-US" sz="3200" b="1" dirty="0" smtClean="0"/>
              <a:t>COUNTY COMMITTEE </a:t>
            </a:r>
            <a:r>
              <a:rPr lang="en-US" sz="3200" b="1" dirty="0"/>
              <a:t>OF </a:t>
            </a:r>
            <a:r>
              <a:rPr lang="en-US" sz="3200" b="1" dirty="0" smtClean="0"/>
              <a:t>SAFETY</a:t>
            </a:r>
            <a:endParaRPr lang="en-US" sz="3200" b="1" cap="small"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393302" y="666690"/>
            <a:ext cx="4388498" cy="400110"/>
          </a:xfrm>
          <a:prstGeom prst="rect">
            <a:avLst/>
          </a:prstGeom>
          <a:noFill/>
        </p:spPr>
        <p:txBody>
          <a:bodyPr wrap="square" rtlCol="0">
            <a:spAutoFit/>
          </a:bodyPr>
          <a:lstStyle/>
          <a:p>
            <a:r>
              <a:rPr lang="en-US" sz="2000" b="1" dirty="0" smtClean="0">
                <a:solidFill>
                  <a:srgbClr val="FF0000"/>
                </a:solidFill>
              </a:rPr>
              <a:t>IS “GOVERNMENT BY CONSENT</a:t>
            </a:r>
            <a:endParaRPr lang="en-US" sz="2000" b="1" dirty="0">
              <a:solidFill>
                <a:srgbClr val="FF0000"/>
              </a:solidFill>
            </a:endParaRPr>
          </a:p>
        </p:txBody>
      </p:sp>
      <p:sp>
        <p:nvSpPr>
          <p:cNvPr id="12" name="TextBox 11"/>
          <p:cNvSpPr txBox="1"/>
          <p:nvPr/>
        </p:nvSpPr>
        <p:spPr>
          <a:xfrm>
            <a:off x="306387" y="1066800"/>
            <a:ext cx="8361364" cy="461665"/>
          </a:xfrm>
          <a:prstGeom prst="rect">
            <a:avLst/>
          </a:prstGeom>
          <a:noFill/>
        </p:spPr>
        <p:txBody>
          <a:bodyPr wrap="square" rtlCol="0">
            <a:spAutoFit/>
          </a:bodyPr>
          <a:lstStyle/>
          <a:p>
            <a:pPr algn="ctr"/>
            <a:r>
              <a:rPr lang="en-US" sz="2400" b="1" u="sng" dirty="0" smtClean="0">
                <a:sym typeface="Wingdings 2"/>
              </a:rPr>
              <a:t>JUDICIARY COMMITTEE</a:t>
            </a:r>
            <a:endParaRPr lang="en-US" sz="2400" b="1" u="sng" dirty="0"/>
          </a:p>
        </p:txBody>
      </p:sp>
      <p:sp>
        <p:nvSpPr>
          <p:cNvPr id="21" name="TextBox 20"/>
          <p:cNvSpPr txBox="1"/>
          <p:nvPr/>
        </p:nvSpPr>
        <p:spPr>
          <a:xfrm>
            <a:off x="306387" y="1752600"/>
            <a:ext cx="8531225" cy="1323439"/>
          </a:xfrm>
          <a:prstGeom prst="rect">
            <a:avLst/>
          </a:prstGeom>
          <a:noFill/>
        </p:spPr>
        <p:txBody>
          <a:bodyPr wrap="square" rtlCol="0">
            <a:spAutoFit/>
          </a:bodyPr>
          <a:lstStyle/>
          <a:p>
            <a:pPr algn="just"/>
            <a:r>
              <a:rPr lang="en-US" sz="1600" dirty="0"/>
              <a:t>This sub-committee is responsible for filling Jury Administrative positions whenever there is a vacancy. Each county needs four Jury Administrators and one </a:t>
            </a:r>
            <a:r>
              <a:rPr lang="en-US" sz="1600" dirty="0" smtClean="0"/>
              <a:t>Paralegal Secretary</a:t>
            </a:r>
            <a:r>
              <a:rPr lang="en-US" sz="1600" dirty="0"/>
              <a:t>. These are paid positions and require special training. NLA will provide that training and certification. These </a:t>
            </a:r>
            <a:r>
              <a:rPr lang="en-US" sz="1600" dirty="0" smtClean="0"/>
              <a:t>Administrators </a:t>
            </a:r>
            <a:r>
              <a:rPr lang="en-US" sz="1600" dirty="0"/>
              <a:t>will work together in every county to restore the Law of the Land by resurrecting common law and common law rules in our courts</a:t>
            </a:r>
            <a:r>
              <a:rPr lang="en-US" sz="1600" dirty="0" smtClean="0"/>
              <a:t>.</a:t>
            </a:r>
            <a:endParaRPr lang="en-US" sz="1600" dirty="0"/>
          </a:p>
        </p:txBody>
      </p:sp>
      <p:sp>
        <p:nvSpPr>
          <p:cNvPr id="13" name="TextBox 12"/>
          <p:cNvSpPr txBox="1"/>
          <p:nvPr/>
        </p:nvSpPr>
        <p:spPr>
          <a:xfrm>
            <a:off x="304800" y="3266182"/>
            <a:ext cx="8531225" cy="1077218"/>
          </a:xfrm>
          <a:prstGeom prst="rect">
            <a:avLst/>
          </a:prstGeom>
          <a:noFill/>
        </p:spPr>
        <p:txBody>
          <a:bodyPr wrap="square" rtlCol="0">
            <a:spAutoFit/>
          </a:bodyPr>
          <a:lstStyle/>
          <a:p>
            <a:pPr algn="just"/>
            <a:r>
              <a:rPr lang="en-US" sz="1600" dirty="0" smtClean="0"/>
              <a:t>This sub-committee will be responsible to fill “Jury Administrator” vacancies with certified individuals. Jury Administrators may be employed as they go through the certification process. But they must be progressing through their certification. It is the duty of this committee to monitor that progression. </a:t>
            </a:r>
            <a:endParaRPr lang="en-US" sz="1600" dirty="0"/>
          </a:p>
        </p:txBody>
      </p:sp>
      <p:sp>
        <p:nvSpPr>
          <p:cNvPr id="14" name="TextBox 13"/>
          <p:cNvSpPr txBox="1"/>
          <p:nvPr/>
        </p:nvSpPr>
        <p:spPr>
          <a:xfrm>
            <a:off x="304800" y="5181600"/>
            <a:ext cx="8531225" cy="830997"/>
          </a:xfrm>
          <a:prstGeom prst="rect">
            <a:avLst/>
          </a:prstGeom>
          <a:noFill/>
        </p:spPr>
        <p:txBody>
          <a:bodyPr wrap="square" rtlCol="0">
            <a:spAutoFit/>
          </a:bodyPr>
          <a:lstStyle/>
          <a:p>
            <a:pPr algn="just"/>
            <a:r>
              <a:rPr lang="en-US" sz="1600" dirty="0" smtClean="0"/>
              <a:t>This sub-committee is responsible for assisting People with problems with bureaucrats or legal matters that the “General Committee” is unable to solve and refer them to the Jury Administrators for Justice if necessary.</a:t>
            </a:r>
            <a:endParaRPr lang="en-US" sz="1600" dirty="0"/>
          </a:p>
        </p:txBody>
      </p:sp>
      <p:sp>
        <p:nvSpPr>
          <p:cNvPr id="9" name="TextBox 8"/>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
        <p:nvSpPr>
          <p:cNvPr id="11" name="TextBox 10"/>
          <p:cNvSpPr txBox="1"/>
          <p:nvPr/>
        </p:nvSpPr>
        <p:spPr>
          <a:xfrm>
            <a:off x="304800" y="4495800"/>
            <a:ext cx="8531225" cy="584775"/>
          </a:xfrm>
          <a:prstGeom prst="rect">
            <a:avLst/>
          </a:prstGeom>
          <a:noFill/>
        </p:spPr>
        <p:txBody>
          <a:bodyPr wrap="square" rtlCol="0">
            <a:spAutoFit/>
          </a:bodyPr>
          <a:lstStyle/>
          <a:p>
            <a:pPr algn="just"/>
            <a:r>
              <a:rPr lang="en-US" sz="1600" dirty="0" smtClean="0"/>
              <a:t>This sub-committee will be responsible to judge any charges made by other Administrators against an Administrator who violates their “</a:t>
            </a:r>
            <a:r>
              <a:rPr lang="en-US" sz="1600" i="1" dirty="0" smtClean="0"/>
              <a:t>vow</a:t>
            </a:r>
            <a:r>
              <a:rPr lang="en-US" sz="1600" dirty="0" smtClean="0"/>
              <a:t>” for consideration of removal from office. </a:t>
            </a:r>
            <a:endParaRPr lang="en-US" sz="1600" dirty="0"/>
          </a:p>
        </p:txBody>
      </p:sp>
    </p:spTree>
    <p:custDataLst>
      <p:tags r:id="rId1"/>
    </p:custDataLst>
    <p:extLst>
      <p:ext uri="{BB962C8B-B14F-4D97-AF65-F5344CB8AC3E}">
        <p14:creationId xmlns:p14="http://schemas.microsoft.com/office/powerpoint/2010/main" val="2198158753"/>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style.rotation</p:attrName>
                                        </p:attrNameLst>
                                      </p:cBhvr>
                                      <p:tavLst>
                                        <p:tav tm="0">
                                          <p:val>
                                            <p:fltVal val="90"/>
                                          </p:val>
                                        </p:tav>
                                        <p:tav tm="100000">
                                          <p:val>
                                            <p:fltVal val="0"/>
                                          </p:val>
                                        </p:tav>
                                      </p:tavLst>
                                    </p:anim>
                                    <p:animEffect transition="in" filter="fade">
                                      <p:cBhvr>
                                        <p:cTn id="17" dur="2000"/>
                                        <p:tgtEl>
                                          <p:spTgt spid="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2000" fill="hold"/>
                                        <p:tgtEl>
                                          <p:spTgt spid="12"/>
                                        </p:tgtEl>
                                        <p:attrNameLst>
                                          <p:attrName>ppt_w</p:attrName>
                                        </p:attrNameLst>
                                      </p:cBhvr>
                                      <p:tavLst>
                                        <p:tav tm="0">
                                          <p:val>
                                            <p:fltVal val="0"/>
                                          </p:val>
                                        </p:tav>
                                        <p:tav tm="100000">
                                          <p:val>
                                            <p:strVal val="#ppt_w"/>
                                          </p:val>
                                        </p:tav>
                                      </p:tavLst>
                                    </p:anim>
                                    <p:anim calcmode="lin" valueType="num">
                                      <p:cBhvr>
                                        <p:cTn id="21" dur="2000" fill="hold"/>
                                        <p:tgtEl>
                                          <p:spTgt spid="12"/>
                                        </p:tgtEl>
                                        <p:attrNameLst>
                                          <p:attrName>ppt_h</p:attrName>
                                        </p:attrNameLst>
                                      </p:cBhvr>
                                      <p:tavLst>
                                        <p:tav tm="0">
                                          <p:val>
                                            <p:fltVal val="0"/>
                                          </p:val>
                                        </p:tav>
                                        <p:tav tm="100000">
                                          <p:val>
                                            <p:strVal val="#ppt_h"/>
                                          </p:val>
                                        </p:tav>
                                      </p:tavLst>
                                    </p:anim>
                                    <p:anim calcmode="lin" valueType="num">
                                      <p:cBhvr>
                                        <p:cTn id="22" dur="2000" fill="hold"/>
                                        <p:tgtEl>
                                          <p:spTgt spid="12"/>
                                        </p:tgtEl>
                                        <p:attrNameLst>
                                          <p:attrName>style.rotation</p:attrName>
                                        </p:attrNameLst>
                                      </p:cBhvr>
                                      <p:tavLst>
                                        <p:tav tm="0">
                                          <p:val>
                                            <p:fltVal val="90"/>
                                          </p:val>
                                        </p:tav>
                                        <p:tav tm="100000">
                                          <p:val>
                                            <p:fltVal val="0"/>
                                          </p:val>
                                        </p:tav>
                                      </p:tavLst>
                                    </p:anim>
                                    <p:animEffect transition="in" filter="fade">
                                      <p:cBhvr>
                                        <p:cTn id="23" dur="2000"/>
                                        <p:tgtEl>
                                          <p:spTgt spid="12"/>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2000" fill="hold"/>
                                        <p:tgtEl>
                                          <p:spTgt spid="21"/>
                                        </p:tgtEl>
                                        <p:attrNameLst>
                                          <p:attrName>ppt_w</p:attrName>
                                        </p:attrNameLst>
                                      </p:cBhvr>
                                      <p:tavLst>
                                        <p:tav tm="0">
                                          <p:val>
                                            <p:fltVal val="0"/>
                                          </p:val>
                                        </p:tav>
                                        <p:tav tm="100000">
                                          <p:val>
                                            <p:strVal val="#ppt_w"/>
                                          </p:val>
                                        </p:tav>
                                      </p:tavLst>
                                    </p:anim>
                                    <p:anim calcmode="lin" valueType="num">
                                      <p:cBhvr>
                                        <p:cTn id="28" dur="2000" fill="hold"/>
                                        <p:tgtEl>
                                          <p:spTgt spid="21"/>
                                        </p:tgtEl>
                                        <p:attrNameLst>
                                          <p:attrName>ppt_h</p:attrName>
                                        </p:attrNameLst>
                                      </p:cBhvr>
                                      <p:tavLst>
                                        <p:tav tm="0">
                                          <p:val>
                                            <p:fltVal val="0"/>
                                          </p:val>
                                        </p:tav>
                                        <p:tav tm="100000">
                                          <p:val>
                                            <p:strVal val="#ppt_h"/>
                                          </p:val>
                                        </p:tav>
                                      </p:tavLst>
                                    </p:anim>
                                    <p:anim calcmode="lin" valueType="num">
                                      <p:cBhvr>
                                        <p:cTn id="29" dur="2000" fill="hold"/>
                                        <p:tgtEl>
                                          <p:spTgt spid="21"/>
                                        </p:tgtEl>
                                        <p:attrNameLst>
                                          <p:attrName>style.rotation</p:attrName>
                                        </p:attrNameLst>
                                      </p:cBhvr>
                                      <p:tavLst>
                                        <p:tav tm="0">
                                          <p:val>
                                            <p:fltVal val="90"/>
                                          </p:val>
                                        </p:tav>
                                        <p:tav tm="100000">
                                          <p:val>
                                            <p:fltVal val="0"/>
                                          </p:val>
                                        </p:tav>
                                      </p:tavLst>
                                    </p:anim>
                                    <p:animEffect transition="in" filter="fade">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000" fill="hold"/>
                                        <p:tgtEl>
                                          <p:spTgt spid="13"/>
                                        </p:tgtEl>
                                        <p:attrNameLst>
                                          <p:attrName>ppt_w</p:attrName>
                                        </p:attrNameLst>
                                      </p:cBhvr>
                                      <p:tavLst>
                                        <p:tav tm="0">
                                          <p:val>
                                            <p:fltVal val="0"/>
                                          </p:val>
                                        </p:tav>
                                        <p:tav tm="100000">
                                          <p:val>
                                            <p:strVal val="#ppt_w"/>
                                          </p:val>
                                        </p:tav>
                                      </p:tavLst>
                                    </p:anim>
                                    <p:anim calcmode="lin" valueType="num">
                                      <p:cBhvr>
                                        <p:cTn id="36" dur="2000" fill="hold"/>
                                        <p:tgtEl>
                                          <p:spTgt spid="13"/>
                                        </p:tgtEl>
                                        <p:attrNameLst>
                                          <p:attrName>ppt_h</p:attrName>
                                        </p:attrNameLst>
                                      </p:cBhvr>
                                      <p:tavLst>
                                        <p:tav tm="0">
                                          <p:val>
                                            <p:fltVal val="0"/>
                                          </p:val>
                                        </p:tav>
                                        <p:tav tm="100000">
                                          <p:val>
                                            <p:strVal val="#ppt_h"/>
                                          </p:val>
                                        </p:tav>
                                      </p:tavLst>
                                    </p:anim>
                                    <p:anim calcmode="lin" valueType="num">
                                      <p:cBhvr>
                                        <p:cTn id="37" dur="2000" fill="hold"/>
                                        <p:tgtEl>
                                          <p:spTgt spid="13"/>
                                        </p:tgtEl>
                                        <p:attrNameLst>
                                          <p:attrName>style.rotation</p:attrName>
                                        </p:attrNameLst>
                                      </p:cBhvr>
                                      <p:tavLst>
                                        <p:tav tm="0">
                                          <p:val>
                                            <p:fltVal val="90"/>
                                          </p:val>
                                        </p:tav>
                                        <p:tav tm="100000">
                                          <p:val>
                                            <p:fltVal val="0"/>
                                          </p:val>
                                        </p:tav>
                                      </p:tavLst>
                                    </p:anim>
                                    <p:animEffect transition="in" filter="fade">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2000" fill="hold"/>
                                        <p:tgtEl>
                                          <p:spTgt spid="11"/>
                                        </p:tgtEl>
                                        <p:attrNameLst>
                                          <p:attrName>ppt_w</p:attrName>
                                        </p:attrNameLst>
                                      </p:cBhvr>
                                      <p:tavLst>
                                        <p:tav tm="0">
                                          <p:val>
                                            <p:fltVal val="0"/>
                                          </p:val>
                                        </p:tav>
                                        <p:tav tm="100000">
                                          <p:val>
                                            <p:strVal val="#ppt_w"/>
                                          </p:val>
                                        </p:tav>
                                      </p:tavLst>
                                    </p:anim>
                                    <p:anim calcmode="lin" valueType="num">
                                      <p:cBhvr>
                                        <p:cTn id="44" dur="2000" fill="hold"/>
                                        <p:tgtEl>
                                          <p:spTgt spid="11"/>
                                        </p:tgtEl>
                                        <p:attrNameLst>
                                          <p:attrName>ppt_h</p:attrName>
                                        </p:attrNameLst>
                                      </p:cBhvr>
                                      <p:tavLst>
                                        <p:tav tm="0">
                                          <p:val>
                                            <p:fltVal val="0"/>
                                          </p:val>
                                        </p:tav>
                                        <p:tav tm="100000">
                                          <p:val>
                                            <p:strVal val="#ppt_h"/>
                                          </p:val>
                                        </p:tav>
                                      </p:tavLst>
                                    </p:anim>
                                    <p:anim calcmode="lin" valueType="num">
                                      <p:cBhvr>
                                        <p:cTn id="45" dur="2000" fill="hold"/>
                                        <p:tgtEl>
                                          <p:spTgt spid="11"/>
                                        </p:tgtEl>
                                        <p:attrNameLst>
                                          <p:attrName>style.rotation</p:attrName>
                                        </p:attrNameLst>
                                      </p:cBhvr>
                                      <p:tavLst>
                                        <p:tav tm="0">
                                          <p:val>
                                            <p:fltVal val="90"/>
                                          </p:val>
                                        </p:tav>
                                        <p:tav tm="100000">
                                          <p:val>
                                            <p:fltVal val="0"/>
                                          </p:val>
                                        </p:tav>
                                      </p:tavLst>
                                    </p:anim>
                                    <p:animEffect transition="in" filter="fade">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2000" fill="hold"/>
                                        <p:tgtEl>
                                          <p:spTgt spid="14"/>
                                        </p:tgtEl>
                                        <p:attrNameLst>
                                          <p:attrName>ppt_w</p:attrName>
                                        </p:attrNameLst>
                                      </p:cBhvr>
                                      <p:tavLst>
                                        <p:tav tm="0">
                                          <p:val>
                                            <p:fltVal val="0"/>
                                          </p:val>
                                        </p:tav>
                                        <p:tav tm="100000">
                                          <p:val>
                                            <p:strVal val="#ppt_w"/>
                                          </p:val>
                                        </p:tav>
                                      </p:tavLst>
                                    </p:anim>
                                    <p:anim calcmode="lin" valueType="num">
                                      <p:cBhvr>
                                        <p:cTn id="52" dur="2000" fill="hold"/>
                                        <p:tgtEl>
                                          <p:spTgt spid="14"/>
                                        </p:tgtEl>
                                        <p:attrNameLst>
                                          <p:attrName>ppt_h</p:attrName>
                                        </p:attrNameLst>
                                      </p:cBhvr>
                                      <p:tavLst>
                                        <p:tav tm="0">
                                          <p:val>
                                            <p:fltVal val="0"/>
                                          </p:val>
                                        </p:tav>
                                        <p:tav tm="100000">
                                          <p:val>
                                            <p:strVal val="#ppt_h"/>
                                          </p:val>
                                        </p:tav>
                                      </p:tavLst>
                                    </p:anim>
                                    <p:anim calcmode="lin" valueType="num">
                                      <p:cBhvr>
                                        <p:cTn id="53" dur="2000" fill="hold"/>
                                        <p:tgtEl>
                                          <p:spTgt spid="14"/>
                                        </p:tgtEl>
                                        <p:attrNameLst>
                                          <p:attrName>style.rotation</p:attrName>
                                        </p:attrNameLst>
                                      </p:cBhvr>
                                      <p:tavLst>
                                        <p:tav tm="0">
                                          <p:val>
                                            <p:fltVal val="90"/>
                                          </p:val>
                                        </p:tav>
                                        <p:tav tm="100000">
                                          <p:val>
                                            <p:fltVal val="0"/>
                                          </p:val>
                                        </p:tav>
                                      </p:tavLst>
                                    </p:anim>
                                    <p:animEffect transition="in" filter="fade">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21" grpId="0"/>
      <p:bldP spid="13" grpId="0"/>
      <p:bldP spid="14"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387" y="177225"/>
            <a:ext cx="8531225" cy="584775"/>
          </a:xfrm>
          <a:prstGeom prst="rect">
            <a:avLst/>
          </a:prstGeom>
          <a:noFill/>
        </p:spPr>
        <p:txBody>
          <a:bodyPr wrap="square" rtlCol="0">
            <a:spAutoFit/>
          </a:bodyPr>
          <a:lstStyle/>
          <a:p>
            <a:pPr algn="ctr"/>
            <a:r>
              <a:rPr lang="en-US" sz="3200" b="1" dirty="0" smtClean="0"/>
              <a:t>COUNTY COMMITTEE </a:t>
            </a:r>
            <a:r>
              <a:rPr lang="en-US" sz="3200" b="1" dirty="0"/>
              <a:t>OF </a:t>
            </a:r>
            <a:r>
              <a:rPr lang="en-US" sz="3200" b="1" dirty="0" smtClean="0"/>
              <a:t>SAFETY</a:t>
            </a:r>
            <a:endParaRPr lang="en-US" sz="3200" b="1" cap="small"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393302" y="666690"/>
            <a:ext cx="4388498" cy="400110"/>
          </a:xfrm>
          <a:prstGeom prst="rect">
            <a:avLst/>
          </a:prstGeom>
          <a:noFill/>
        </p:spPr>
        <p:txBody>
          <a:bodyPr wrap="square" rtlCol="0">
            <a:spAutoFit/>
          </a:bodyPr>
          <a:lstStyle/>
          <a:p>
            <a:r>
              <a:rPr lang="en-US" sz="2000" b="1" dirty="0" smtClean="0">
                <a:solidFill>
                  <a:srgbClr val="FF0000"/>
                </a:solidFill>
              </a:rPr>
              <a:t>IS “GOVERNMENT BY CONSENT</a:t>
            </a:r>
            <a:endParaRPr lang="en-US" sz="2000" b="1" dirty="0">
              <a:solidFill>
                <a:srgbClr val="FF0000"/>
              </a:solidFill>
            </a:endParaRPr>
          </a:p>
        </p:txBody>
      </p:sp>
      <p:sp>
        <p:nvSpPr>
          <p:cNvPr id="12" name="TextBox 11"/>
          <p:cNvSpPr txBox="1"/>
          <p:nvPr/>
        </p:nvSpPr>
        <p:spPr>
          <a:xfrm>
            <a:off x="306387" y="1153180"/>
            <a:ext cx="8361364" cy="461665"/>
          </a:xfrm>
          <a:prstGeom prst="rect">
            <a:avLst/>
          </a:prstGeom>
          <a:noFill/>
        </p:spPr>
        <p:txBody>
          <a:bodyPr wrap="square" rtlCol="0">
            <a:spAutoFit/>
          </a:bodyPr>
          <a:lstStyle/>
          <a:p>
            <a:pPr algn="ctr"/>
            <a:r>
              <a:rPr lang="en-US" sz="2400" b="1" dirty="0" smtClean="0">
                <a:sym typeface="Wingdings 2"/>
              </a:rPr>
              <a:t>EDUCATION COMMITTEE</a:t>
            </a:r>
            <a:endParaRPr lang="en-US" sz="2400" b="1" dirty="0"/>
          </a:p>
        </p:txBody>
      </p:sp>
      <p:sp>
        <p:nvSpPr>
          <p:cNvPr id="21" name="TextBox 20"/>
          <p:cNvSpPr txBox="1"/>
          <p:nvPr/>
        </p:nvSpPr>
        <p:spPr>
          <a:xfrm>
            <a:off x="306387" y="2252246"/>
            <a:ext cx="8531225" cy="338554"/>
          </a:xfrm>
          <a:prstGeom prst="rect">
            <a:avLst/>
          </a:prstGeom>
          <a:noFill/>
        </p:spPr>
        <p:txBody>
          <a:bodyPr wrap="square" rtlCol="0">
            <a:spAutoFit/>
          </a:bodyPr>
          <a:lstStyle/>
          <a:p>
            <a:r>
              <a:rPr lang="en-US" sz="1600" dirty="0" smtClean="0"/>
              <a:t>This sub-committee is responsible for encouraging and assisting members in their education.  </a:t>
            </a:r>
            <a:endParaRPr lang="en-US" sz="1600" dirty="0"/>
          </a:p>
        </p:txBody>
      </p:sp>
      <p:sp>
        <p:nvSpPr>
          <p:cNvPr id="13" name="TextBox 12"/>
          <p:cNvSpPr txBox="1"/>
          <p:nvPr/>
        </p:nvSpPr>
        <p:spPr>
          <a:xfrm>
            <a:off x="304800" y="2961382"/>
            <a:ext cx="8531225" cy="1077218"/>
          </a:xfrm>
          <a:prstGeom prst="rect">
            <a:avLst/>
          </a:prstGeom>
          <a:noFill/>
        </p:spPr>
        <p:txBody>
          <a:bodyPr wrap="square" rtlCol="0">
            <a:spAutoFit/>
          </a:bodyPr>
          <a:lstStyle/>
          <a:p>
            <a:pPr algn="just"/>
            <a:r>
              <a:rPr lang="en-US" sz="1600" dirty="0" smtClean="0"/>
              <a:t>This sub-committee is responsible for visiting grammar schools, high schools and colleges to move them to teach our children civics and the Constitution. NLA will soon be working on a suitable curriculum in Civics, American History, Common Law and our Founding Documents. </a:t>
            </a:r>
            <a:endParaRPr lang="en-US" sz="1600" dirty="0"/>
          </a:p>
        </p:txBody>
      </p:sp>
      <p:sp>
        <p:nvSpPr>
          <p:cNvPr id="14" name="TextBox 13"/>
          <p:cNvSpPr txBox="1"/>
          <p:nvPr/>
        </p:nvSpPr>
        <p:spPr>
          <a:xfrm>
            <a:off x="304800" y="4332982"/>
            <a:ext cx="8531225" cy="1077218"/>
          </a:xfrm>
          <a:prstGeom prst="rect">
            <a:avLst/>
          </a:prstGeom>
          <a:noFill/>
        </p:spPr>
        <p:txBody>
          <a:bodyPr wrap="square" rtlCol="0">
            <a:spAutoFit/>
          </a:bodyPr>
          <a:lstStyle/>
          <a:p>
            <a:pPr algn="just"/>
            <a:r>
              <a:rPr lang="en-US" sz="1600" dirty="0" smtClean="0"/>
              <a:t>Federal </a:t>
            </a:r>
            <a:r>
              <a:rPr lang="en-US" sz="1600" dirty="0"/>
              <a:t>law passed in 2004 requires that all schools that receive federal funding provide a course to all students on the </a:t>
            </a:r>
            <a:r>
              <a:rPr lang="en-US" sz="1600" dirty="0" smtClean="0"/>
              <a:t>Constitution. </a:t>
            </a:r>
            <a:r>
              <a:rPr lang="en-US" sz="1600" dirty="0"/>
              <a:t>The law is known as</a:t>
            </a:r>
            <a:r>
              <a:rPr lang="en-US" sz="1600" b="1" dirty="0"/>
              <a:t> H.R. 4818</a:t>
            </a:r>
            <a:r>
              <a:rPr lang="en-US" sz="1600" dirty="0"/>
              <a:t>, and the text is found at section 111 (b</a:t>
            </a:r>
            <a:r>
              <a:rPr lang="en-US" sz="1600" dirty="0" smtClean="0"/>
              <a:t>): This legislation is weak but We the People can demand more from our children’s schools.</a:t>
            </a:r>
            <a:endParaRPr lang="en-US" sz="1600" dirty="0"/>
          </a:p>
        </p:txBody>
      </p:sp>
      <p:sp>
        <p:nvSpPr>
          <p:cNvPr id="9" name="TextBox 8"/>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Tree>
    <p:custDataLst>
      <p:tags r:id="rId1"/>
    </p:custDataLst>
    <p:extLst>
      <p:ext uri="{BB962C8B-B14F-4D97-AF65-F5344CB8AC3E}">
        <p14:creationId xmlns:p14="http://schemas.microsoft.com/office/powerpoint/2010/main" val="2070486249"/>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style.rotation</p:attrName>
                                        </p:attrNameLst>
                                      </p:cBhvr>
                                      <p:tavLst>
                                        <p:tav tm="0">
                                          <p:val>
                                            <p:fltVal val="90"/>
                                          </p:val>
                                        </p:tav>
                                        <p:tav tm="100000">
                                          <p:val>
                                            <p:fltVal val="0"/>
                                          </p:val>
                                        </p:tav>
                                      </p:tavLst>
                                    </p:anim>
                                    <p:animEffect transition="in" filter="fade">
                                      <p:cBhvr>
                                        <p:cTn id="17" dur="2000"/>
                                        <p:tgtEl>
                                          <p:spTgt spid="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2000" fill="hold"/>
                                        <p:tgtEl>
                                          <p:spTgt spid="12"/>
                                        </p:tgtEl>
                                        <p:attrNameLst>
                                          <p:attrName>ppt_w</p:attrName>
                                        </p:attrNameLst>
                                      </p:cBhvr>
                                      <p:tavLst>
                                        <p:tav tm="0">
                                          <p:val>
                                            <p:fltVal val="0"/>
                                          </p:val>
                                        </p:tav>
                                        <p:tav tm="100000">
                                          <p:val>
                                            <p:strVal val="#ppt_w"/>
                                          </p:val>
                                        </p:tav>
                                      </p:tavLst>
                                    </p:anim>
                                    <p:anim calcmode="lin" valueType="num">
                                      <p:cBhvr>
                                        <p:cTn id="21" dur="2000" fill="hold"/>
                                        <p:tgtEl>
                                          <p:spTgt spid="12"/>
                                        </p:tgtEl>
                                        <p:attrNameLst>
                                          <p:attrName>ppt_h</p:attrName>
                                        </p:attrNameLst>
                                      </p:cBhvr>
                                      <p:tavLst>
                                        <p:tav tm="0">
                                          <p:val>
                                            <p:fltVal val="0"/>
                                          </p:val>
                                        </p:tav>
                                        <p:tav tm="100000">
                                          <p:val>
                                            <p:strVal val="#ppt_h"/>
                                          </p:val>
                                        </p:tav>
                                      </p:tavLst>
                                    </p:anim>
                                    <p:anim calcmode="lin" valueType="num">
                                      <p:cBhvr>
                                        <p:cTn id="22" dur="2000" fill="hold"/>
                                        <p:tgtEl>
                                          <p:spTgt spid="12"/>
                                        </p:tgtEl>
                                        <p:attrNameLst>
                                          <p:attrName>style.rotation</p:attrName>
                                        </p:attrNameLst>
                                      </p:cBhvr>
                                      <p:tavLst>
                                        <p:tav tm="0">
                                          <p:val>
                                            <p:fltVal val="90"/>
                                          </p:val>
                                        </p:tav>
                                        <p:tav tm="100000">
                                          <p:val>
                                            <p:fltVal val="0"/>
                                          </p:val>
                                        </p:tav>
                                      </p:tavLst>
                                    </p:anim>
                                    <p:animEffect transition="in" filter="fade">
                                      <p:cBhvr>
                                        <p:cTn id="23" dur="2000"/>
                                        <p:tgtEl>
                                          <p:spTgt spid="12"/>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2000" fill="hold"/>
                                        <p:tgtEl>
                                          <p:spTgt spid="21"/>
                                        </p:tgtEl>
                                        <p:attrNameLst>
                                          <p:attrName>ppt_w</p:attrName>
                                        </p:attrNameLst>
                                      </p:cBhvr>
                                      <p:tavLst>
                                        <p:tav tm="0">
                                          <p:val>
                                            <p:fltVal val="0"/>
                                          </p:val>
                                        </p:tav>
                                        <p:tav tm="100000">
                                          <p:val>
                                            <p:strVal val="#ppt_w"/>
                                          </p:val>
                                        </p:tav>
                                      </p:tavLst>
                                    </p:anim>
                                    <p:anim calcmode="lin" valueType="num">
                                      <p:cBhvr>
                                        <p:cTn id="28" dur="2000" fill="hold"/>
                                        <p:tgtEl>
                                          <p:spTgt spid="21"/>
                                        </p:tgtEl>
                                        <p:attrNameLst>
                                          <p:attrName>ppt_h</p:attrName>
                                        </p:attrNameLst>
                                      </p:cBhvr>
                                      <p:tavLst>
                                        <p:tav tm="0">
                                          <p:val>
                                            <p:fltVal val="0"/>
                                          </p:val>
                                        </p:tav>
                                        <p:tav tm="100000">
                                          <p:val>
                                            <p:strVal val="#ppt_h"/>
                                          </p:val>
                                        </p:tav>
                                      </p:tavLst>
                                    </p:anim>
                                    <p:anim calcmode="lin" valueType="num">
                                      <p:cBhvr>
                                        <p:cTn id="29" dur="2000" fill="hold"/>
                                        <p:tgtEl>
                                          <p:spTgt spid="21"/>
                                        </p:tgtEl>
                                        <p:attrNameLst>
                                          <p:attrName>style.rotation</p:attrName>
                                        </p:attrNameLst>
                                      </p:cBhvr>
                                      <p:tavLst>
                                        <p:tav tm="0">
                                          <p:val>
                                            <p:fltVal val="90"/>
                                          </p:val>
                                        </p:tav>
                                        <p:tav tm="100000">
                                          <p:val>
                                            <p:fltVal val="0"/>
                                          </p:val>
                                        </p:tav>
                                      </p:tavLst>
                                    </p:anim>
                                    <p:animEffect transition="in" filter="fade">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000" fill="hold"/>
                                        <p:tgtEl>
                                          <p:spTgt spid="13"/>
                                        </p:tgtEl>
                                        <p:attrNameLst>
                                          <p:attrName>ppt_w</p:attrName>
                                        </p:attrNameLst>
                                      </p:cBhvr>
                                      <p:tavLst>
                                        <p:tav tm="0">
                                          <p:val>
                                            <p:fltVal val="0"/>
                                          </p:val>
                                        </p:tav>
                                        <p:tav tm="100000">
                                          <p:val>
                                            <p:strVal val="#ppt_w"/>
                                          </p:val>
                                        </p:tav>
                                      </p:tavLst>
                                    </p:anim>
                                    <p:anim calcmode="lin" valueType="num">
                                      <p:cBhvr>
                                        <p:cTn id="36" dur="2000" fill="hold"/>
                                        <p:tgtEl>
                                          <p:spTgt spid="13"/>
                                        </p:tgtEl>
                                        <p:attrNameLst>
                                          <p:attrName>ppt_h</p:attrName>
                                        </p:attrNameLst>
                                      </p:cBhvr>
                                      <p:tavLst>
                                        <p:tav tm="0">
                                          <p:val>
                                            <p:fltVal val="0"/>
                                          </p:val>
                                        </p:tav>
                                        <p:tav tm="100000">
                                          <p:val>
                                            <p:strVal val="#ppt_h"/>
                                          </p:val>
                                        </p:tav>
                                      </p:tavLst>
                                    </p:anim>
                                    <p:anim calcmode="lin" valueType="num">
                                      <p:cBhvr>
                                        <p:cTn id="37" dur="2000" fill="hold"/>
                                        <p:tgtEl>
                                          <p:spTgt spid="13"/>
                                        </p:tgtEl>
                                        <p:attrNameLst>
                                          <p:attrName>style.rotation</p:attrName>
                                        </p:attrNameLst>
                                      </p:cBhvr>
                                      <p:tavLst>
                                        <p:tav tm="0">
                                          <p:val>
                                            <p:fltVal val="90"/>
                                          </p:val>
                                        </p:tav>
                                        <p:tav tm="100000">
                                          <p:val>
                                            <p:fltVal val="0"/>
                                          </p:val>
                                        </p:tav>
                                      </p:tavLst>
                                    </p:anim>
                                    <p:animEffect transition="in" filter="fade">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2000" fill="hold"/>
                                        <p:tgtEl>
                                          <p:spTgt spid="14"/>
                                        </p:tgtEl>
                                        <p:attrNameLst>
                                          <p:attrName>ppt_w</p:attrName>
                                        </p:attrNameLst>
                                      </p:cBhvr>
                                      <p:tavLst>
                                        <p:tav tm="0">
                                          <p:val>
                                            <p:fltVal val="0"/>
                                          </p:val>
                                        </p:tav>
                                        <p:tav tm="100000">
                                          <p:val>
                                            <p:strVal val="#ppt_w"/>
                                          </p:val>
                                        </p:tav>
                                      </p:tavLst>
                                    </p:anim>
                                    <p:anim calcmode="lin" valueType="num">
                                      <p:cBhvr>
                                        <p:cTn id="44" dur="2000" fill="hold"/>
                                        <p:tgtEl>
                                          <p:spTgt spid="14"/>
                                        </p:tgtEl>
                                        <p:attrNameLst>
                                          <p:attrName>ppt_h</p:attrName>
                                        </p:attrNameLst>
                                      </p:cBhvr>
                                      <p:tavLst>
                                        <p:tav tm="0">
                                          <p:val>
                                            <p:fltVal val="0"/>
                                          </p:val>
                                        </p:tav>
                                        <p:tav tm="100000">
                                          <p:val>
                                            <p:strVal val="#ppt_h"/>
                                          </p:val>
                                        </p:tav>
                                      </p:tavLst>
                                    </p:anim>
                                    <p:anim calcmode="lin" valueType="num">
                                      <p:cBhvr>
                                        <p:cTn id="45" dur="2000" fill="hold"/>
                                        <p:tgtEl>
                                          <p:spTgt spid="14"/>
                                        </p:tgtEl>
                                        <p:attrNameLst>
                                          <p:attrName>style.rotation</p:attrName>
                                        </p:attrNameLst>
                                      </p:cBhvr>
                                      <p:tavLst>
                                        <p:tav tm="0">
                                          <p:val>
                                            <p:fltVal val="90"/>
                                          </p:val>
                                        </p:tav>
                                        <p:tav tm="100000">
                                          <p:val>
                                            <p:fltVal val="0"/>
                                          </p:val>
                                        </p:tav>
                                      </p:tavLst>
                                    </p:anim>
                                    <p:animEffect transition="in" filter="fade">
                                      <p:cBhvr>
                                        <p:cTn id="4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21"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387" y="177225"/>
            <a:ext cx="8531225" cy="584775"/>
          </a:xfrm>
          <a:prstGeom prst="rect">
            <a:avLst/>
          </a:prstGeom>
          <a:noFill/>
        </p:spPr>
        <p:txBody>
          <a:bodyPr wrap="square" rtlCol="0">
            <a:spAutoFit/>
          </a:bodyPr>
          <a:lstStyle/>
          <a:p>
            <a:pPr algn="ctr"/>
            <a:r>
              <a:rPr lang="en-US" sz="3200" b="1" dirty="0" smtClean="0"/>
              <a:t>COUNTY COMMITTEE </a:t>
            </a:r>
            <a:r>
              <a:rPr lang="en-US" sz="3200" b="1" dirty="0"/>
              <a:t>OF </a:t>
            </a:r>
            <a:r>
              <a:rPr lang="en-US" sz="3200" b="1" dirty="0" smtClean="0"/>
              <a:t>SAFETY</a:t>
            </a:r>
            <a:endParaRPr lang="en-US" sz="3200" b="1" cap="small"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393302" y="666690"/>
            <a:ext cx="4388498" cy="400110"/>
          </a:xfrm>
          <a:prstGeom prst="rect">
            <a:avLst/>
          </a:prstGeom>
          <a:noFill/>
        </p:spPr>
        <p:txBody>
          <a:bodyPr wrap="square" rtlCol="0">
            <a:spAutoFit/>
          </a:bodyPr>
          <a:lstStyle/>
          <a:p>
            <a:r>
              <a:rPr lang="en-US" sz="2000" b="1" dirty="0" smtClean="0">
                <a:solidFill>
                  <a:srgbClr val="FF0000"/>
                </a:solidFill>
              </a:rPr>
              <a:t>IS “GOVERNMENT BY CONSENT</a:t>
            </a:r>
            <a:endParaRPr lang="en-US" sz="2000" b="1" dirty="0">
              <a:solidFill>
                <a:srgbClr val="FF0000"/>
              </a:solidFill>
            </a:endParaRPr>
          </a:p>
        </p:txBody>
      </p:sp>
      <p:sp>
        <p:nvSpPr>
          <p:cNvPr id="12" name="TextBox 11"/>
          <p:cNvSpPr txBox="1"/>
          <p:nvPr/>
        </p:nvSpPr>
        <p:spPr>
          <a:xfrm>
            <a:off x="306387" y="1153180"/>
            <a:ext cx="8361364" cy="461665"/>
          </a:xfrm>
          <a:prstGeom prst="rect">
            <a:avLst/>
          </a:prstGeom>
          <a:noFill/>
        </p:spPr>
        <p:txBody>
          <a:bodyPr wrap="square" rtlCol="0">
            <a:spAutoFit/>
          </a:bodyPr>
          <a:lstStyle/>
          <a:p>
            <a:pPr algn="ctr"/>
            <a:r>
              <a:rPr lang="en-US" sz="2400" b="1" u="sng" dirty="0" smtClean="0">
                <a:sym typeface="Wingdings 2"/>
              </a:rPr>
              <a:t>MILITIA COMMITTEE</a:t>
            </a:r>
            <a:endParaRPr lang="en-US" sz="2400" b="1" u="sng" dirty="0"/>
          </a:p>
        </p:txBody>
      </p:sp>
      <p:sp>
        <p:nvSpPr>
          <p:cNvPr id="21" name="TextBox 20"/>
          <p:cNvSpPr txBox="1"/>
          <p:nvPr/>
        </p:nvSpPr>
        <p:spPr>
          <a:xfrm>
            <a:off x="306387" y="2504182"/>
            <a:ext cx="8531225" cy="1077218"/>
          </a:xfrm>
          <a:prstGeom prst="rect">
            <a:avLst/>
          </a:prstGeom>
          <a:noFill/>
        </p:spPr>
        <p:txBody>
          <a:bodyPr wrap="square" rtlCol="0">
            <a:spAutoFit/>
          </a:bodyPr>
          <a:lstStyle/>
          <a:p>
            <a:pPr algn="just"/>
            <a:r>
              <a:rPr lang="en-US" sz="1600" dirty="0"/>
              <a:t>This sub-committee is responsible for restoring the organized and unorganized militia within their respective </a:t>
            </a:r>
            <a:r>
              <a:rPr lang="en-US" sz="1600" dirty="0" smtClean="0"/>
              <a:t>county, </a:t>
            </a:r>
            <a:r>
              <a:rPr lang="en-US" sz="1600" dirty="0"/>
              <a:t>it is the duty of every COS member to participate. </a:t>
            </a:r>
            <a:r>
              <a:rPr lang="en-US" sz="1600" dirty="0" smtClean="0"/>
              <a:t>If </a:t>
            </a:r>
            <a:r>
              <a:rPr lang="en-US" sz="1600" dirty="0"/>
              <a:t>an existing </a:t>
            </a:r>
            <a:r>
              <a:rPr lang="en-US" sz="1600" dirty="0" smtClean="0"/>
              <a:t>militia exists </a:t>
            </a:r>
            <a:r>
              <a:rPr lang="en-US" sz="1600" dirty="0"/>
              <a:t>within your county </a:t>
            </a:r>
            <a:r>
              <a:rPr lang="en-US" sz="1600" dirty="0" smtClean="0"/>
              <a:t>invite </a:t>
            </a:r>
            <a:r>
              <a:rPr lang="en-US" sz="1600" dirty="0"/>
              <a:t>them to </a:t>
            </a:r>
            <a:r>
              <a:rPr lang="en-US" sz="1600" dirty="0" smtClean="0"/>
              <a:t>work with and </a:t>
            </a:r>
            <a:r>
              <a:rPr lang="en-US" sz="1600" dirty="0"/>
              <a:t>help the COS in this endeavor. </a:t>
            </a:r>
          </a:p>
        </p:txBody>
      </p:sp>
      <p:sp>
        <p:nvSpPr>
          <p:cNvPr id="13" name="TextBox 12"/>
          <p:cNvSpPr txBox="1"/>
          <p:nvPr/>
        </p:nvSpPr>
        <p:spPr>
          <a:xfrm>
            <a:off x="304800" y="4010561"/>
            <a:ext cx="8531225" cy="1569660"/>
          </a:xfrm>
          <a:prstGeom prst="rect">
            <a:avLst/>
          </a:prstGeom>
          <a:noFill/>
        </p:spPr>
        <p:txBody>
          <a:bodyPr wrap="square" rtlCol="0">
            <a:spAutoFit/>
          </a:bodyPr>
          <a:lstStyle/>
          <a:p>
            <a:pPr algn="just"/>
            <a:r>
              <a:rPr lang="en-US" sz="1600" dirty="0" smtClean="0"/>
              <a:t>We are to </a:t>
            </a:r>
            <a:r>
              <a:rPr lang="en-US" sz="1600" dirty="0"/>
              <a:t>look to </a:t>
            </a:r>
            <a:r>
              <a:rPr lang="en-US" sz="1600" dirty="0" smtClean="0"/>
              <a:t>former military </a:t>
            </a:r>
            <a:r>
              <a:rPr lang="en-US" sz="1600" dirty="0"/>
              <a:t>and law enforcement for assistance in organizing and training. </a:t>
            </a:r>
            <a:r>
              <a:rPr lang="en-US" sz="1600" u="sng" dirty="0"/>
              <a:t>See Militia Handbook</a:t>
            </a:r>
            <a:r>
              <a:rPr lang="en-US" sz="1600" dirty="0"/>
              <a:t> </a:t>
            </a:r>
            <a:r>
              <a:rPr lang="en-US" sz="1600" dirty="0" smtClean="0"/>
              <a:t>at </a:t>
            </a:r>
            <a:r>
              <a:rPr lang="en-US" sz="1600" b="1" dirty="0" smtClean="0">
                <a:hlinkClick r:id="rId4"/>
              </a:rPr>
              <a:t>www.NationalLibertyAlliance.org</a:t>
            </a:r>
            <a:r>
              <a:rPr lang="en-US" sz="1600" dirty="0" smtClean="0"/>
              <a:t> for </a:t>
            </a:r>
            <a:r>
              <a:rPr lang="en-US" sz="1600" dirty="0"/>
              <a:t>detailed information and instructions and contact NLA’s Militia Director who will assist with solving problems, legal challenges, </a:t>
            </a:r>
            <a:r>
              <a:rPr lang="en-US" sz="1600" dirty="0" smtClean="0"/>
              <a:t>etc</a:t>
            </a:r>
            <a:r>
              <a:rPr lang="en-US" sz="1600" dirty="0"/>
              <a:t>. It is extremely important for county militias to be corresponding with other county militia committees and plan a coordinated yearly state wide event. </a:t>
            </a:r>
          </a:p>
        </p:txBody>
      </p:sp>
      <p:sp>
        <p:nvSpPr>
          <p:cNvPr id="9" name="TextBox 8"/>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Tree>
    <p:custDataLst>
      <p:tags r:id="rId1"/>
    </p:custDataLst>
    <p:extLst>
      <p:ext uri="{BB962C8B-B14F-4D97-AF65-F5344CB8AC3E}">
        <p14:creationId xmlns:p14="http://schemas.microsoft.com/office/powerpoint/2010/main" val="9620820"/>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style.rotation</p:attrName>
                                        </p:attrNameLst>
                                      </p:cBhvr>
                                      <p:tavLst>
                                        <p:tav tm="0">
                                          <p:val>
                                            <p:fltVal val="90"/>
                                          </p:val>
                                        </p:tav>
                                        <p:tav tm="100000">
                                          <p:val>
                                            <p:fltVal val="0"/>
                                          </p:val>
                                        </p:tav>
                                      </p:tavLst>
                                    </p:anim>
                                    <p:animEffect transition="in" filter="fade">
                                      <p:cBhvr>
                                        <p:cTn id="17" dur="2000"/>
                                        <p:tgtEl>
                                          <p:spTgt spid="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2000" fill="hold"/>
                                        <p:tgtEl>
                                          <p:spTgt spid="12"/>
                                        </p:tgtEl>
                                        <p:attrNameLst>
                                          <p:attrName>ppt_w</p:attrName>
                                        </p:attrNameLst>
                                      </p:cBhvr>
                                      <p:tavLst>
                                        <p:tav tm="0">
                                          <p:val>
                                            <p:fltVal val="0"/>
                                          </p:val>
                                        </p:tav>
                                        <p:tav tm="100000">
                                          <p:val>
                                            <p:strVal val="#ppt_w"/>
                                          </p:val>
                                        </p:tav>
                                      </p:tavLst>
                                    </p:anim>
                                    <p:anim calcmode="lin" valueType="num">
                                      <p:cBhvr>
                                        <p:cTn id="21" dur="2000" fill="hold"/>
                                        <p:tgtEl>
                                          <p:spTgt spid="12"/>
                                        </p:tgtEl>
                                        <p:attrNameLst>
                                          <p:attrName>ppt_h</p:attrName>
                                        </p:attrNameLst>
                                      </p:cBhvr>
                                      <p:tavLst>
                                        <p:tav tm="0">
                                          <p:val>
                                            <p:fltVal val="0"/>
                                          </p:val>
                                        </p:tav>
                                        <p:tav tm="100000">
                                          <p:val>
                                            <p:strVal val="#ppt_h"/>
                                          </p:val>
                                        </p:tav>
                                      </p:tavLst>
                                    </p:anim>
                                    <p:anim calcmode="lin" valueType="num">
                                      <p:cBhvr>
                                        <p:cTn id="22" dur="2000" fill="hold"/>
                                        <p:tgtEl>
                                          <p:spTgt spid="12"/>
                                        </p:tgtEl>
                                        <p:attrNameLst>
                                          <p:attrName>style.rotation</p:attrName>
                                        </p:attrNameLst>
                                      </p:cBhvr>
                                      <p:tavLst>
                                        <p:tav tm="0">
                                          <p:val>
                                            <p:fltVal val="90"/>
                                          </p:val>
                                        </p:tav>
                                        <p:tav tm="100000">
                                          <p:val>
                                            <p:fltVal val="0"/>
                                          </p:val>
                                        </p:tav>
                                      </p:tavLst>
                                    </p:anim>
                                    <p:animEffect transition="in" filter="fade">
                                      <p:cBhvr>
                                        <p:cTn id="23" dur="2000"/>
                                        <p:tgtEl>
                                          <p:spTgt spid="12"/>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2000" fill="hold"/>
                                        <p:tgtEl>
                                          <p:spTgt spid="21"/>
                                        </p:tgtEl>
                                        <p:attrNameLst>
                                          <p:attrName>ppt_w</p:attrName>
                                        </p:attrNameLst>
                                      </p:cBhvr>
                                      <p:tavLst>
                                        <p:tav tm="0">
                                          <p:val>
                                            <p:fltVal val="0"/>
                                          </p:val>
                                        </p:tav>
                                        <p:tav tm="100000">
                                          <p:val>
                                            <p:strVal val="#ppt_w"/>
                                          </p:val>
                                        </p:tav>
                                      </p:tavLst>
                                    </p:anim>
                                    <p:anim calcmode="lin" valueType="num">
                                      <p:cBhvr>
                                        <p:cTn id="28" dur="2000" fill="hold"/>
                                        <p:tgtEl>
                                          <p:spTgt spid="21"/>
                                        </p:tgtEl>
                                        <p:attrNameLst>
                                          <p:attrName>ppt_h</p:attrName>
                                        </p:attrNameLst>
                                      </p:cBhvr>
                                      <p:tavLst>
                                        <p:tav tm="0">
                                          <p:val>
                                            <p:fltVal val="0"/>
                                          </p:val>
                                        </p:tav>
                                        <p:tav tm="100000">
                                          <p:val>
                                            <p:strVal val="#ppt_h"/>
                                          </p:val>
                                        </p:tav>
                                      </p:tavLst>
                                    </p:anim>
                                    <p:anim calcmode="lin" valueType="num">
                                      <p:cBhvr>
                                        <p:cTn id="29" dur="2000" fill="hold"/>
                                        <p:tgtEl>
                                          <p:spTgt spid="21"/>
                                        </p:tgtEl>
                                        <p:attrNameLst>
                                          <p:attrName>style.rotation</p:attrName>
                                        </p:attrNameLst>
                                      </p:cBhvr>
                                      <p:tavLst>
                                        <p:tav tm="0">
                                          <p:val>
                                            <p:fltVal val="90"/>
                                          </p:val>
                                        </p:tav>
                                        <p:tav tm="100000">
                                          <p:val>
                                            <p:fltVal val="0"/>
                                          </p:val>
                                        </p:tav>
                                      </p:tavLst>
                                    </p:anim>
                                    <p:animEffect transition="in" filter="fade">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000" fill="hold"/>
                                        <p:tgtEl>
                                          <p:spTgt spid="13"/>
                                        </p:tgtEl>
                                        <p:attrNameLst>
                                          <p:attrName>ppt_w</p:attrName>
                                        </p:attrNameLst>
                                      </p:cBhvr>
                                      <p:tavLst>
                                        <p:tav tm="0">
                                          <p:val>
                                            <p:fltVal val="0"/>
                                          </p:val>
                                        </p:tav>
                                        <p:tav tm="100000">
                                          <p:val>
                                            <p:strVal val="#ppt_w"/>
                                          </p:val>
                                        </p:tav>
                                      </p:tavLst>
                                    </p:anim>
                                    <p:anim calcmode="lin" valueType="num">
                                      <p:cBhvr>
                                        <p:cTn id="36" dur="2000" fill="hold"/>
                                        <p:tgtEl>
                                          <p:spTgt spid="13"/>
                                        </p:tgtEl>
                                        <p:attrNameLst>
                                          <p:attrName>ppt_h</p:attrName>
                                        </p:attrNameLst>
                                      </p:cBhvr>
                                      <p:tavLst>
                                        <p:tav tm="0">
                                          <p:val>
                                            <p:fltVal val="0"/>
                                          </p:val>
                                        </p:tav>
                                        <p:tav tm="100000">
                                          <p:val>
                                            <p:strVal val="#ppt_h"/>
                                          </p:val>
                                        </p:tav>
                                      </p:tavLst>
                                    </p:anim>
                                    <p:anim calcmode="lin" valueType="num">
                                      <p:cBhvr>
                                        <p:cTn id="37" dur="2000" fill="hold"/>
                                        <p:tgtEl>
                                          <p:spTgt spid="13"/>
                                        </p:tgtEl>
                                        <p:attrNameLst>
                                          <p:attrName>style.rotation</p:attrName>
                                        </p:attrNameLst>
                                      </p:cBhvr>
                                      <p:tavLst>
                                        <p:tav tm="0">
                                          <p:val>
                                            <p:fltVal val="90"/>
                                          </p:val>
                                        </p:tav>
                                        <p:tav tm="100000">
                                          <p:val>
                                            <p:fltVal val="0"/>
                                          </p:val>
                                        </p:tav>
                                      </p:tavLst>
                                    </p:anim>
                                    <p:animEffect transition="in" filter="fade">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2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799" y="0"/>
            <a:ext cx="8531225" cy="461665"/>
          </a:xfrm>
          <a:prstGeom prst="rect">
            <a:avLst/>
          </a:prstGeom>
          <a:noFill/>
        </p:spPr>
        <p:txBody>
          <a:bodyPr wrap="square" rtlCol="0">
            <a:spAutoFit/>
          </a:bodyPr>
          <a:lstStyle/>
          <a:p>
            <a:pPr algn="ctr"/>
            <a:r>
              <a:rPr lang="en-US" sz="2400" b="1" dirty="0" smtClean="0">
                <a:sym typeface="Wingdings 2"/>
              </a:rPr>
              <a:t>WE MUST END POLITICAL PARTIES</a:t>
            </a:r>
            <a:endParaRPr lang="en-US" sz="2400" b="1" dirty="0"/>
          </a:p>
        </p:txBody>
      </p:sp>
      <p:sp>
        <p:nvSpPr>
          <p:cNvPr id="21" name="TextBox 20"/>
          <p:cNvSpPr txBox="1"/>
          <p:nvPr/>
        </p:nvSpPr>
        <p:spPr>
          <a:xfrm>
            <a:off x="1670535" y="487740"/>
            <a:ext cx="7244865" cy="1569660"/>
          </a:xfrm>
          <a:prstGeom prst="rect">
            <a:avLst/>
          </a:prstGeom>
          <a:noFill/>
        </p:spPr>
        <p:txBody>
          <a:bodyPr wrap="square" rtlCol="0">
            <a:spAutoFit/>
          </a:bodyPr>
          <a:lstStyle/>
          <a:p>
            <a:pPr algn="just"/>
            <a:r>
              <a:rPr lang="en-US" sz="1600" b="1" cap="small" dirty="0"/>
              <a:t>In 1796, George Washington in his Farewell Address</a:t>
            </a:r>
            <a:r>
              <a:rPr lang="en-US" sz="1600" dirty="0"/>
              <a:t> warned us that, “</a:t>
            </a:r>
            <a:r>
              <a:rPr lang="en-US" sz="1600" i="1" dirty="0"/>
              <a:t>through the course of time cunning, ambitious, and unprincipled men would subvert the power of the people and seize for themselves the </a:t>
            </a:r>
            <a:r>
              <a:rPr lang="en-US" sz="1600" i="1" u="sng" dirty="0"/>
              <a:t>reins of government</a:t>
            </a:r>
            <a:r>
              <a:rPr lang="en-US" sz="1600" i="1" dirty="0"/>
              <a:t> (the </a:t>
            </a:r>
            <a:r>
              <a:rPr lang="en-US" sz="1600" i="1" dirty="0" smtClean="0"/>
              <a:t>COS Committeeman</a:t>
            </a:r>
            <a:r>
              <a:rPr lang="en-US" sz="1600" i="1" dirty="0"/>
              <a:t>) through private Associations. He went on to tell us that once they seized the </a:t>
            </a:r>
            <a:r>
              <a:rPr lang="en-US" sz="1600" i="1" u="sng" dirty="0"/>
              <a:t>reins of power</a:t>
            </a:r>
            <a:r>
              <a:rPr lang="en-US" sz="1600" i="1" dirty="0"/>
              <a:t> </a:t>
            </a:r>
            <a:r>
              <a:rPr lang="en-US" sz="1600" i="1" dirty="0" smtClean="0"/>
              <a:t>[using the statutory </a:t>
            </a:r>
            <a:r>
              <a:rPr lang="en-US" sz="1600" i="1" u="sng" dirty="0" smtClean="0"/>
              <a:t>committeeman</a:t>
            </a:r>
            <a:r>
              <a:rPr lang="en-US" sz="1600" i="1" dirty="0" smtClean="0"/>
              <a:t> controlled by party bosses and not the People] the parties (private associations) </a:t>
            </a:r>
            <a:r>
              <a:rPr lang="en-US" sz="1600" i="1" dirty="0"/>
              <a:t>that would arise would; </a:t>
            </a:r>
            <a:endParaRPr lang="en-US" sz="1600" dirty="0"/>
          </a:p>
        </p:txBody>
      </p:sp>
      <p:sp>
        <p:nvSpPr>
          <p:cNvPr id="5" name="TextBox 4"/>
          <p:cNvSpPr txBox="1"/>
          <p:nvPr/>
        </p:nvSpPr>
        <p:spPr>
          <a:xfrm>
            <a:off x="765175" y="2057400"/>
            <a:ext cx="7845425" cy="338554"/>
          </a:xfrm>
          <a:prstGeom prst="rect">
            <a:avLst/>
          </a:prstGeom>
          <a:noFill/>
        </p:spPr>
        <p:txBody>
          <a:bodyPr wrap="square" rtlCol="0">
            <a:spAutoFit/>
          </a:bodyPr>
          <a:lstStyle/>
          <a:p>
            <a:pPr algn="just"/>
            <a:r>
              <a:rPr lang="en-US" sz="1600" dirty="0"/>
              <a:t>(1)</a:t>
            </a:r>
            <a:r>
              <a:rPr lang="en-US" sz="1600" i="1" dirty="0"/>
              <a:t> destroy the very </a:t>
            </a:r>
            <a:r>
              <a:rPr lang="en-US" sz="1600" i="1" u="sng" dirty="0"/>
              <a:t>engines</a:t>
            </a:r>
            <a:r>
              <a:rPr lang="en-US" sz="1600" i="1" dirty="0"/>
              <a:t> (the political process) which have lifted them to unjust dominion,</a:t>
            </a:r>
            <a:endParaRPr lang="en-US" sz="1600" dirty="0"/>
          </a:p>
        </p:txBody>
      </p:sp>
      <p:sp>
        <p:nvSpPr>
          <p:cNvPr id="8" name="TextBox 7"/>
          <p:cNvSpPr txBox="1"/>
          <p:nvPr/>
        </p:nvSpPr>
        <p:spPr>
          <a:xfrm>
            <a:off x="762000" y="2362200"/>
            <a:ext cx="8074024" cy="338554"/>
          </a:xfrm>
          <a:prstGeom prst="rect">
            <a:avLst/>
          </a:prstGeom>
          <a:noFill/>
        </p:spPr>
        <p:txBody>
          <a:bodyPr wrap="square" rtlCol="0">
            <a:spAutoFit/>
          </a:bodyPr>
          <a:lstStyle/>
          <a:p>
            <a:pPr algn="just"/>
            <a:r>
              <a:rPr lang="en-US" sz="1600" dirty="0"/>
              <a:t>(2)</a:t>
            </a:r>
            <a:r>
              <a:rPr lang="en-US" sz="1600" i="1" dirty="0"/>
              <a:t> destroy the regular deliberation and action of the constituted authorities,</a:t>
            </a:r>
            <a:endParaRPr lang="en-US" sz="1600" dirty="0"/>
          </a:p>
        </p:txBody>
      </p:sp>
      <p:sp>
        <p:nvSpPr>
          <p:cNvPr id="10" name="TextBox 9"/>
          <p:cNvSpPr txBox="1"/>
          <p:nvPr/>
        </p:nvSpPr>
        <p:spPr>
          <a:xfrm>
            <a:off x="762000" y="2691825"/>
            <a:ext cx="8074025" cy="584775"/>
          </a:xfrm>
          <a:prstGeom prst="rect">
            <a:avLst/>
          </a:prstGeom>
          <a:noFill/>
        </p:spPr>
        <p:txBody>
          <a:bodyPr wrap="square" rtlCol="0">
            <a:spAutoFit/>
          </a:bodyPr>
          <a:lstStyle/>
          <a:p>
            <a:pPr algn="just"/>
            <a:r>
              <a:rPr lang="en-US" sz="1600" dirty="0"/>
              <a:t>(3)</a:t>
            </a:r>
            <a:r>
              <a:rPr lang="en-US" sz="1600" i="1" dirty="0"/>
              <a:t> open the door to foreign influence and corruption, thus the policy and the will of one country will be subjected to the policy and will of another, </a:t>
            </a:r>
            <a:endParaRPr lang="en-US" sz="1600" dirty="0"/>
          </a:p>
        </p:txBody>
      </p:sp>
      <p:sp>
        <p:nvSpPr>
          <p:cNvPr id="13" name="TextBox 12"/>
          <p:cNvSpPr txBox="1"/>
          <p:nvPr/>
        </p:nvSpPr>
        <p:spPr>
          <a:xfrm>
            <a:off x="762000" y="3200400"/>
            <a:ext cx="3810000" cy="338554"/>
          </a:xfrm>
          <a:prstGeom prst="rect">
            <a:avLst/>
          </a:prstGeom>
          <a:noFill/>
        </p:spPr>
        <p:txBody>
          <a:bodyPr wrap="square" rtlCol="0">
            <a:spAutoFit/>
          </a:bodyPr>
          <a:lstStyle/>
          <a:p>
            <a:pPr algn="just"/>
            <a:r>
              <a:rPr lang="en-US" sz="1600" dirty="0"/>
              <a:t>(4)</a:t>
            </a:r>
            <a:r>
              <a:rPr lang="en-US" sz="1600" i="1" dirty="0"/>
              <a:t> serve to organize division,</a:t>
            </a:r>
            <a:endParaRPr lang="en-US" sz="1600" dirty="0"/>
          </a:p>
        </p:txBody>
      </p:sp>
      <p:sp>
        <p:nvSpPr>
          <p:cNvPr id="14" name="TextBox 13"/>
          <p:cNvSpPr txBox="1"/>
          <p:nvPr/>
        </p:nvSpPr>
        <p:spPr>
          <a:xfrm>
            <a:off x="762000" y="3810000"/>
            <a:ext cx="3810000" cy="338554"/>
          </a:xfrm>
          <a:prstGeom prst="rect">
            <a:avLst/>
          </a:prstGeom>
          <a:noFill/>
        </p:spPr>
        <p:txBody>
          <a:bodyPr wrap="square" rtlCol="0">
            <a:spAutoFit/>
          </a:bodyPr>
          <a:lstStyle/>
          <a:p>
            <a:pPr algn="just"/>
            <a:r>
              <a:rPr lang="en-US" sz="1600" dirty="0"/>
              <a:t>(6)</a:t>
            </a:r>
            <a:r>
              <a:rPr lang="en-US" sz="1600" i="1" dirty="0"/>
              <a:t> stifle, control and repress, </a:t>
            </a:r>
            <a:endParaRPr lang="en-US" sz="1600" dirty="0"/>
          </a:p>
        </p:txBody>
      </p:sp>
      <p:sp>
        <p:nvSpPr>
          <p:cNvPr id="15" name="TextBox 14"/>
          <p:cNvSpPr txBox="1"/>
          <p:nvPr/>
        </p:nvSpPr>
        <p:spPr>
          <a:xfrm>
            <a:off x="762000" y="4114800"/>
            <a:ext cx="3810001" cy="338554"/>
          </a:xfrm>
          <a:prstGeom prst="rect">
            <a:avLst/>
          </a:prstGeom>
          <a:noFill/>
        </p:spPr>
        <p:txBody>
          <a:bodyPr wrap="square" rtlCol="0">
            <a:spAutoFit/>
          </a:bodyPr>
          <a:lstStyle/>
          <a:p>
            <a:pPr algn="just"/>
            <a:r>
              <a:rPr lang="en-US" sz="1600" dirty="0"/>
              <a:t>(7)</a:t>
            </a:r>
            <a:r>
              <a:rPr lang="en-US" sz="1600" i="1" dirty="0"/>
              <a:t> foment occasional riots &amp; insurrection, </a:t>
            </a:r>
            <a:endParaRPr lang="en-US" sz="1600" dirty="0"/>
          </a:p>
        </p:txBody>
      </p:sp>
      <p:sp>
        <p:nvSpPr>
          <p:cNvPr id="16" name="TextBox 15"/>
          <p:cNvSpPr txBox="1"/>
          <p:nvPr/>
        </p:nvSpPr>
        <p:spPr>
          <a:xfrm>
            <a:off x="762000" y="3505200"/>
            <a:ext cx="3810000" cy="338554"/>
          </a:xfrm>
          <a:prstGeom prst="rect">
            <a:avLst/>
          </a:prstGeom>
          <a:noFill/>
        </p:spPr>
        <p:txBody>
          <a:bodyPr wrap="square" rtlCol="0">
            <a:spAutoFit/>
          </a:bodyPr>
          <a:lstStyle/>
          <a:p>
            <a:r>
              <a:rPr lang="en-US" sz="1600" dirty="0"/>
              <a:t>(5)</a:t>
            </a:r>
            <a:r>
              <a:rPr lang="en-US" sz="1600" i="1" dirty="0"/>
              <a:t> ruin public liberty, </a:t>
            </a:r>
            <a:endParaRPr lang="en-US" sz="1600" dirty="0"/>
          </a:p>
        </p:txBody>
      </p:sp>
      <p:sp>
        <p:nvSpPr>
          <p:cNvPr id="17" name="TextBox 16"/>
          <p:cNvSpPr txBox="1"/>
          <p:nvPr/>
        </p:nvSpPr>
        <p:spPr>
          <a:xfrm>
            <a:off x="765176" y="4419600"/>
            <a:ext cx="8070849" cy="338554"/>
          </a:xfrm>
          <a:prstGeom prst="rect">
            <a:avLst/>
          </a:prstGeom>
          <a:noFill/>
        </p:spPr>
        <p:txBody>
          <a:bodyPr wrap="square" rtlCol="0">
            <a:spAutoFit/>
          </a:bodyPr>
          <a:lstStyle/>
          <a:p>
            <a:pPr algn="just"/>
            <a:r>
              <a:rPr lang="en-US" sz="1600" dirty="0"/>
              <a:t>(8)</a:t>
            </a:r>
            <a:r>
              <a:rPr lang="en-US" sz="1600" i="1" dirty="0"/>
              <a:t> kindle animosity of one part against another,</a:t>
            </a:r>
            <a:endParaRPr lang="en-US" sz="1600" dirty="0"/>
          </a:p>
        </p:txBody>
      </p:sp>
      <p:sp>
        <p:nvSpPr>
          <p:cNvPr id="18" name="TextBox 17"/>
          <p:cNvSpPr txBox="1"/>
          <p:nvPr/>
        </p:nvSpPr>
        <p:spPr>
          <a:xfrm>
            <a:off x="765176" y="4724400"/>
            <a:ext cx="8070849" cy="338554"/>
          </a:xfrm>
          <a:prstGeom prst="rect">
            <a:avLst/>
          </a:prstGeom>
          <a:noFill/>
        </p:spPr>
        <p:txBody>
          <a:bodyPr wrap="square" rtlCol="0">
            <a:spAutoFit/>
          </a:bodyPr>
          <a:lstStyle/>
          <a:p>
            <a:pPr algn="just"/>
            <a:r>
              <a:rPr lang="en-US" sz="1600" dirty="0"/>
              <a:t>(9)</a:t>
            </a:r>
            <a:r>
              <a:rPr lang="en-US" sz="1600" i="1" dirty="0"/>
              <a:t> put in the place of the delegated will of the nation, the will of the party elite, </a:t>
            </a:r>
            <a:endParaRPr lang="en-US" sz="1600" dirty="0"/>
          </a:p>
        </p:txBody>
      </p:sp>
      <p:sp>
        <p:nvSpPr>
          <p:cNvPr id="19" name="TextBox 18"/>
          <p:cNvSpPr txBox="1"/>
          <p:nvPr/>
        </p:nvSpPr>
        <p:spPr>
          <a:xfrm>
            <a:off x="765176" y="5029200"/>
            <a:ext cx="8070849" cy="338554"/>
          </a:xfrm>
          <a:prstGeom prst="rect">
            <a:avLst/>
          </a:prstGeom>
          <a:noFill/>
        </p:spPr>
        <p:txBody>
          <a:bodyPr wrap="square" rtlCol="0">
            <a:spAutoFit/>
          </a:bodyPr>
          <a:lstStyle/>
          <a:p>
            <a:pPr algn="just"/>
            <a:r>
              <a:rPr lang="en-US" sz="1600" dirty="0"/>
              <a:t>(10)</a:t>
            </a:r>
            <a:r>
              <a:rPr lang="en-US" sz="1600" i="1" dirty="0"/>
              <a:t> agitate the community with ill founded jealousies &amp; false alarms, </a:t>
            </a:r>
            <a:endParaRPr lang="en-US" sz="1600" dirty="0"/>
          </a:p>
        </p:txBody>
      </p:sp>
      <p:sp>
        <p:nvSpPr>
          <p:cNvPr id="20" name="TextBox 19"/>
          <p:cNvSpPr txBox="1"/>
          <p:nvPr/>
        </p:nvSpPr>
        <p:spPr>
          <a:xfrm>
            <a:off x="762000" y="5334000"/>
            <a:ext cx="8074025" cy="338554"/>
          </a:xfrm>
          <a:prstGeom prst="rect">
            <a:avLst/>
          </a:prstGeom>
          <a:noFill/>
        </p:spPr>
        <p:txBody>
          <a:bodyPr wrap="square" rtlCol="0">
            <a:spAutoFit/>
          </a:bodyPr>
          <a:lstStyle/>
          <a:p>
            <a:pPr algn="just"/>
            <a:r>
              <a:rPr lang="en-US" sz="1600" dirty="0"/>
              <a:t>(11)</a:t>
            </a:r>
            <a:r>
              <a:rPr lang="en-US" sz="1600" i="1" dirty="0"/>
              <a:t> undermine the Constitution which could not be directly overthrown,</a:t>
            </a:r>
            <a:endParaRPr lang="en-US" sz="1600" dirty="0"/>
          </a:p>
        </p:txBody>
      </p:sp>
      <p:sp>
        <p:nvSpPr>
          <p:cNvPr id="22" name="TextBox 21"/>
          <p:cNvSpPr txBox="1"/>
          <p:nvPr/>
        </p:nvSpPr>
        <p:spPr>
          <a:xfrm>
            <a:off x="765176" y="5638800"/>
            <a:ext cx="8070849" cy="338554"/>
          </a:xfrm>
          <a:prstGeom prst="rect">
            <a:avLst/>
          </a:prstGeom>
          <a:noFill/>
        </p:spPr>
        <p:txBody>
          <a:bodyPr wrap="square" rtlCol="0">
            <a:spAutoFit/>
          </a:bodyPr>
          <a:lstStyle/>
          <a:p>
            <a:pPr algn="just"/>
            <a:r>
              <a:rPr lang="en-US" sz="1600" dirty="0"/>
              <a:t>(12)</a:t>
            </a:r>
            <a:r>
              <a:rPr lang="en-US" sz="1600" i="1" dirty="0"/>
              <a:t> distract the public councils and enfeeble the public administration,</a:t>
            </a:r>
            <a:endParaRPr lang="en-US" sz="1600" dirty="0"/>
          </a:p>
        </p:txBody>
      </p:sp>
      <p:sp>
        <p:nvSpPr>
          <p:cNvPr id="23" name="TextBox 22"/>
          <p:cNvSpPr txBox="1"/>
          <p:nvPr/>
        </p:nvSpPr>
        <p:spPr>
          <a:xfrm>
            <a:off x="762000" y="5909846"/>
            <a:ext cx="8074024" cy="338554"/>
          </a:xfrm>
          <a:prstGeom prst="rect">
            <a:avLst/>
          </a:prstGeom>
          <a:noFill/>
        </p:spPr>
        <p:txBody>
          <a:bodyPr wrap="square" rtlCol="0">
            <a:spAutoFit/>
          </a:bodyPr>
          <a:lstStyle/>
          <a:p>
            <a:pPr algn="just"/>
            <a:r>
              <a:rPr lang="en-US" sz="1600" dirty="0"/>
              <a:t>(13)</a:t>
            </a:r>
            <a:r>
              <a:rPr lang="en-US" sz="1600" i="1" dirty="0"/>
              <a:t> drive the spirit of revenge,</a:t>
            </a:r>
            <a:endParaRPr lang="en-US" sz="1600" dirty="0"/>
          </a:p>
        </p:txBody>
      </p:sp>
      <p:sp>
        <p:nvSpPr>
          <p:cNvPr id="24" name="TextBox 23"/>
          <p:cNvSpPr txBox="1"/>
          <p:nvPr/>
        </p:nvSpPr>
        <p:spPr>
          <a:xfrm>
            <a:off x="765176" y="6172200"/>
            <a:ext cx="8070849" cy="338554"/>
          </a:xfrm>
          <a:prstGeom prst="rect">
            <a:avLst/>
          </a:prstGeom>
          <a:noFill/>
        </p:spPr>
        <p:txBody>
          <a:bodyPr wrap="square" rtlCol="0">
            <a:spAutoFit/>
          </a:bodyPr>
          <a:lstStyle/>
          <a:p>
            <a:pPr algn="just"/>
            <a:r>
              <a:rPr lang="en-US" sz="1600" dirty="0"/>
              <a:t>(14)</a:t>
            </a:r>
            <a:r>
              <a:rPr lang="en-US" sz="1600" i="1" dirty="0"/>
              <a:t> leads to despotism</a:t>
            </a:r>
            <a:r>
              <a:rPr lang="en-US" sz="1600" dirty="0"/>
              <a:t>”. Washington concluded, “…</a:t>
            </a:r>
            <a:r>
              <a:rPr lang="en-US" sz="1600" i="1" u="sng" dirty="0"/>
              <a:t>parties are truly your worst enemy</a:t>
            </a:r>
            <a:r>
              <a:rPr lang="en-US" sz="1600" dirty="0"/>
              <a:t>”.</a:t>
            </a:r>
          </a:p>
        </p:txBody>
      </p:sp>
      <p:pic>
        <p:nvPicPr>
          <p:cNvPr id="25"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 y="762000"/>
            <a:ext cx="1485900" cy="9906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048000" y="6412468"/>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Tree>
    <p:custDataLst>
      <p:tags r:id="rId1"/>
    </p:custDataLst>
    <p:extLst>
      <p:ext uri="{BB962C8B-B14F-4D97-AF65-F5344CB8AC3E}">
        <p14:creationId xmlns:p14="http://schemas.microsoft.com/office/powerpoint/2010/main" val="1264248470"/>
      </p:ext>
    </p:extLst>
  </p:cSld>
  <p:clrMapOvr>
    <a:masterClrMapping/>
  </p:clrMapOvr>
  <mc:AlternateContent xmlns:mc="http://schemas.openxmlformats.org/markup-compatibility/2006" xmlns:p14="http://schemas.microsoft.com/office/powerpoint/2010/main">
    <mc:Choice Requires="p14">
      <p:transition spd="slow" p14:dur="2000" advTm="34115">
        <p14:prism isContent="1"/>
        <p:sndAc>
          <p:stSnd>
            <p:snd r:embed="rId3" name="breeze.wav"/>
          </p:stSnd>
        </p:sndAc>
      </p:transition>
    </mc:Choice>
    <mc:Fallback xmlns="">
      <p:transition spd="slow" advClick="0" advTm="4000">
        <p:fade/>
        <p:sndAc>
          <p:stSnd>
            <p:snd r:embed="rId5"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 calcmode="lin" valueType="num">
                                      <p:cBhvr>
                                        <p:cTn id="9" dur="2000" fill="hold"/>
                                        <p:tgtEl>
                                          <p:spTgt spid="12"/>
                                        </p:tgtEl>
                                        <p:attrNameLst>
                                          <p:attrName>style.rotation</p:attrName>
                                        </p:attrNameLst>
                                      </p:cBhvr>
                                      <p:tavLst>
                                        <p:tav tm="0">
                                          <p:val>
                                            <p:fltVal val="90"/>
                                          </p:val>
                                        </p:tav>
                                        <p:tav tm="100000">
                                          <p:val>
                                            <p:fltVal val="0"/>
                                          </p:val>
                                        </p:tav>
                                      </p:tavLst>
                                    </p:anim>
                                    <p:animEffect transition="in" filter="fade">
                                      <p:cBhvr>
                                        <p:cTn id="10" dur="2000"/>
                                        <p:tgtEl>
                                          <p:spTgt spid="12"/>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2000" fill="hold"/>
                                        <p:tgtEl>
                                          <p:spTgt spid="21"/>
                                        </p:tgtEl>
                                        <p:attrNameLst>
                                          <p:attrName>ppt_w</p:attrName>
                                        </p:attrNameLst>
                                      </p:cBhvr>
                                      <p:tavLst>
                                        <p:tav tm="0">
                                          <p:val>
                                            <p:fltVal val="0"/>
                                          </p:val>
                                        </p:tav>
                                        <p:tav tm="100000">
                                          <p:val>
                                            <p:strVal val="#ppt_w"/>
                                          </p:val>
                                        </p:tav>
                                      </p:tavLst>
                                    </p:anim>
                                    <p:anim calcmode="lin" valueType="num">
                                      <p:cBhvr>
                                        <p:cTn id="15" dur="2000" fill="hold"/>
                                        <p:tgtEl>
                                          <p:spTgt spid="21"/>
                                        </p:tgtEl>
                                        <p:attrNameLst>
                                          <p:attrName>ppt_h</p:attrName>
                                        </p:attrNameLst>
                                      </p:cBhvr>
                                      <p:tavLst>
                                        <p:tav tm="0">
                                          <p:val>
                                            <p:fltVal val="0"/>
                                          </p:val>
                                        </p:tav>
                                        <p:tav tm="100000">
                                          <p:val>
                                            <p:strVal val="#ppt_h"/>
                                          </p:val>
                                        </p:tav>
                                      </p:tavLst>
                                    </p:anim>
                                    <p:anim calcmode="lin" valueType="num">
                                      <p:cBhvr>
                                        <p:cTn id="16" dur="2000" fill="hold"/>
                                        <p:tgtEl>
                                          <p:spTgt spid="21"/>
                                        </p:tgtEl>
                                        <p:attrNameLst>
                                          <p:attrName>style.rotation</p:attrName>
                                        </p:attrNameLst>
                                      </p:cBhvr>
                                      <p:tavLst>
                                        <p:tav tm="0">
                                          <p:val>
                                            <p:fltVal val="90"/>
                                          </p:val>
                                        </p:tav>
                                        <p:tav tm="100000">
                                          <p:val>
                                            <p:fltVal val="0"/>
                                          </p:val>
                                        </p:tav>
                                      </p:tavLst>
                                    </p:anim>
                                    <p:animEffect transition="in" filter="fade">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circle(in)">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style.rotation</p:attrName>
                                        </p:attrNameLst>
                                      </p:cBhvr>
                                      <p:tavLst>
                                        <p:tav tm="0">
                                          <p:val>
                                            <p:fltVal val="90"/>
                                          </p:val>
                                        </p:tav>
                                        <p:tav tm="100000">
                                          <p:val>
                                            <p:fltVal val="0"/>
                                          </p:val>
                                        </p:tav>
                                      </p:tavLst>
                                    </p:anim>
                                    <p:animEffect transition="in" filter="fade">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2000" fill="hold"/>
                                        <p:tgtEl>
                                          <p:spTgt spid="8"/>
                                        </p:tgtEl>
                                        <p:attrNameLst>
                                          <p:attrName>ppt_w</p:attrName>
                                        </p:attrNameLst>
                                      </p:cBhvr>
                                      <p:tavLst>
                                        <p:tav tm="0">
                                          <p:val>
                                            <p:fltVal val="0"/>
                                          </p:val>
                                        </p:tav>
                                        <p:tav tm="100000">
                                          <p:val>
                                            <p:strVal val="#ppt_w"/>
                                          </p:val>
                                        </p:tav>
                                      </p:tavLst>
                                    </p:anim>
                                    <p:anim calcmode="lin" valueType="num">
                                      <p:cBhvr>
                                        <p:cTn id="34" dur="2000" fill="hold"/>
                                        <p:tgtEl>
                                          <p:spTgt spid="8"/>
                                        </p:tgtEl>
                                        <p:attrNameLst>
                                          <p:attrName>ppt_h</p:attrName>
                                        </p:attrNameLst>
                                      </p:cBhvr>
                                      <p:tavLst>
                                        <p:tav tm="0">
                                          <p:val>
                                            <p:fltVal val="0"/>
                                          </p:val>
                                        </p:tav>
                                        <p:tav tm="100000">
                                          <p:val>
                                            <p:strVal val="#ppt_h"/>
                                          </p:val>
                                        </p:tav>
                                      </p:tavLst>
                                    </p:anim>
                                    <p:anim calcmode="lin" valueType="num">
                                      <p:cBhvr>
                                        <p:cTn id="35" dur="2000" fill="hold"/>
                                        <p:tgtEl>
                                          <p:spTgt spid="8"/>
                                        </p:tgtEl>
                                        <p:attrNameLst>
                                          <p:attrName>style.rotation</p:attrName>
                                        </p:attrNameLst>
                                      </p:cBhvr>
                                      <p:tavLst>
                                        <p:tav tm="0">
                                          <p:val>
                                            <p:fltVal val="90"/>
                                          </p:val>
                                        </p:tav>
                                        <p:tav tm="100000">
                                          <p:val>
                                            <p:fltVal val="0"/>
                                          </p:val>
                                        </p:tav>
                                      </p:tavLst>
                                    </p:anim>
                                    <p:animEffect transition="in" filter="fade">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000" fill="hold"/>
                                        <p:tgtEl>
                                          <p:spTgt spid="10"/>
                                        </p:tgtEl>
                                        <p:attrNameLst>
                                          <p:attrName>ppt_w</p:attrName>
                                        </p:attrNameLst>
                                      </p:cBhvr>
                                      <p:tavLst>
                                        <p:tav tm="0">
                                          <p:val>
                                            <p:fltVal val="0"/>
                                          </p:val>
                                        </p:tav>
                                        <p:tav tm="100000">
                                          <p:val>
                                            <p:strVal val="#ppt_w"/>
                                          </p:val>
                                        </p:tav>
                                      </p:tavLst>
                                    </p:anim>
                                    <p:anim calcmode="lin" valueType="num">
                                      <p:cBhvr>
                                        <p:cTn id="42" dur="2000" fill="hold"/>
                                        <p:tgtEl>
                                          <p:spTgt spid="10"/>
                                        </p:tgtEl>
                                        <p:attrNameLst>
                                          <p:attrName>ppt_h</p:attrName>
                                        </p:attrNameLst>
                                      </p:cBhvr>
                                      <p:tavLst>
                                        <p:tav tm="0">
                                          <p:val>
                                            <p:fltVal val="0"/>
                                          </p:val>
                                        </p:tav>
                                        <p:tav tm="100000">
                                          <p:val>
                                            <p:strVal val="#ppt_h"/>
                                          </p:val>
                                        </p:tav>
                                      </p:tavLst>
                                    </p:anim>
                                    <p:anim calcmode="lin" valueType="num">
                                      <p:cBhvr>
                                        <p:cTn id="43" dur="2000" fill="hold"/>
                                        <p:tgtEl>
                                          <p:spTgt spid="10"/>
                                        </p:tgtEl>
                                        <p:attrNameLst>
                                          <p:attrName>style.rotation</p:attrName>
                                        </p:attrNameLst>
                                      </p:cBhvr>
                                      <p:tavLst>
                                        <p:tav tm="0">
                                          <p:val>
                                            <p:fltVal val="90"/>
                                          </p:val>
                                        </p:tav>
                                        <p:tav tm="100000">
                                          <p:val>
                                            <p:fltVal val="0"/>
                                          </p:val>
                                        </p:tav>
                                      </p:tavLst>
                                    </p:anim>
                                    <p:animEffect transition="in" filter="fade">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000" fill="hold"/>
                                        <p:tgtEl>
                                          <p:spTgt spid="13"/>
                                        </p:tgtEl>
                                        <p:attrNameLst>
                                          <p:attrName>ppt_w</p:attrName>
                                        </p:attrNameLst>
                                      </p:cBhvr>
                                      <p:tavLst>
                                        <p:tav tm="0">
                                          <p:val>
                                            <p:fltVal val="0"/>
                                          </p:val>
                                        </p:tav>
                                        <p:tav tm="100000">
                                          <p:val>
                                            <p:strVal val="#ppt_w"/>
                                          </p:val>
                                        </p:tav>
                                      </p:tavLst>
                                    </p:anim>
                                    <p:anim calcmode="lin" valueType="num">
                                      <p:cBhvr>
                                        <p:cTn id="50" dur="2000" fill="hold"/>
                                        <p:tgtEl>
                                          <p:spTgt spid="13"/>
                                        </p:tgtEl>
                                        <p:attrNameLst>
                                          <p:attrName>ppt_h</p:attrName>
                                        </p:attrNameLst>
                                      </p:cBhvr>
                                      <p:tavLst>
                                        <p:tav tm="0">
                                          <p:val>
                                            <p:fltVal val="0"/>
                                          </p:val>
                                        </p:tav>
                                        <p:tav tm="100000">
                                          <p:val>
                                            <p:strVal val="#ppt_h"/>
                                          </p:val>
                                        </p:tav>
                                      </p:tavLst>
                                    </p:anim>
                                    <p:anim calcmode="lin" valueType="num">
                                      <p:cBhvr>
                                        <p:cTn id="51" dur="2000" fill="hold"/>
                                        <p:tgtEl>
                                          <p:spTgt spid="13"/>
                                        </p:tgtEl>
                                        <p:attrNameLst>
                                          <p:attrName>style.rotation</p:attrName>
                                        </p:attrNameLst>
                                      </p:cBhvr>
                                      <p:tavLst>
                                        <p:tav tm="0">
                                          <p:val>
                                            <p:fltVal val="90"/>
                                          </p:val>
                                        </p:tav>
                                        <p:tav tm="100000">
                                          <p:val>
                                            <p:fltVal val="0"/>
                                          </p:val>
                                        </p:tav>
                                      </p:tavLst>
                                    </p:anim>
                                    <p:animEffect transition="in" filter="fad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2000" fill="hold"/>
                                        <p:tgtEl>
                                          <p:spTgt spid="16"/>
                                        </p:tgtEl>
                                        <p:attrNameLst>
                                          <p:attrName>ppt_w</p:attrName>
                                        </p:attrNameLst>
                                      </p:cBhvr>
                                      <p:tavLst>
                                        <p:tav tm="0">
                                          <p:val>
                                            <p:fltVal val="0"/>
                                          </p:val>
                                        </p:tav>
                                        <p:tav tm="100000">
                                          <p:val>
                                            <p:strVal val="#ppt_w"/>
                                          </p:val>
                                        </p:tav>
                                      </p:tavLst>
                                    </p:anim>
                                    <p:anim calcmode="lin" valueType="num">
                                      <p:cBhvr>
                                        <p:cTn id="58" dur="2000" fill="hold"/>
                                        <p:tgtEl>
                                          <p:spTgt spid="16"/>
                                        </p:tgtEl>
                                        <p:attrNameLst>
                                          <p:attrName>ppt_h</p:attrName>
                                        </p:attrNameLst>
                                      </p:cBhvr>
                                      <p:tavLst>
                                        <p:tav tm="0">
                                          <p:val>
                                            <p:fltVal val="0"/>
                                          </p:val>
                                        </p:tav>
                                        <p:tav tm="100000">
                                          <p:val>
                                            <p:strVal val="#ppt_h"/>
                                          </p:val>
                                        </p:tav>
                                      </p:tavLst>
                                    </p:anim>
                                    <p:anim calcmode="lin" valueType="num">
                                      <p:cBhvr>
                                        <p:cTn id="59" dur="2000" fill="hold"/>
                                        <p:tgtEl>
                                          <p:spTgt spid="16"/>
                                        </p:tgtEl>
                                        <p:attrNameLst>
                                          <p:attrName>style.rotation</p:attrName>
                                        </p:attrNameLst>
                                      </p:cBhvr>
                                      <p:tavLst>
                                        <p:tav tm="0">
                                          <p:val>
                                            <p:fltVal val="90"/>
                                          </p:val>
                                        </p:tav>
                                        <p:tav tm="100000">
                                          <p:val>
                                            <p:fltVal val="0"/>
                                          </p:val>
                                        </p:tav>
                                      </p:tavLst>
                                    </p:anim>
                                    <p:animEffect transition="in" filter="fade">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2000" fill="hold"/>
                                        <p:tgtEl>
                                          <p:spTgt spid="14"/>
                                        </p:tgtEl>
                                        <p:attrNameLst>
                                          <p:attrName>ppt_w</p:attrName>
                                        </p:attrNameLst>
                                      </p:cBhvr>
                                      <p:tavLst>
                                        <p:tav tm="0">
                                          <p:val>
                                            <p:fltVal val="0"/>
                                          </p:val>
                                        </p:tav>
                                        <p:tav tm="100000">
                                          <p:val>
                                            <p:strVal val="#ppt_w"/>
                                          </p:val>
                                        </p:tav>
                                      </p:tavLst>
                                    </p:anim>
                                    <p:anim calcmode="lin" valueType="num">
                                      <p:cBhvr>
                                        <p:cTn id="66" dur="2000" fill="hold"/>
                                        <p:tgtEl>
                                          <p:spTgt spid="14"/>
                                        </p:tgtEl>
                                        <p:attrNameLst>
                                          <p:attrName>ppt_h</p:attrName>
                                        </p:attrNameLst>
                                      </p:cBhvr>
                                      <p:tavLst>
                                        <p:tav tm="0">
                                          <p:val>
                                            <p:fltVal val="0"/>
                                          </p:val>
                                        </p:tav>
                                        <p:tav tm="100000">
                                          <p:val>
                                            <p:strVal val="#ppt_h"/>
                                          </p:val>
                                        </p:tav>
                                      </p:tavLst>
                                    </p:anim>
                                    <p:anim calcmode="lin" valueType="num">
                                      <p:cBhvr>
                                        <p:cTn id="67" dur="2000" fill="hold"/>
                                        <p:tgtEl>
                                          <p:spTgt spid="14"/>
                                        </p:tgtEl>
                                        <p:attrNameLst>
                                          <p:attrName>style.rotation</p:attrName>
                                        </p:attrNameLst>
                                      </p:cBhvr>
                                      <p:tavLst>
                                        <p:tav tm="0">
                                          <p:val>
                                            <p:fltVal val="90"/>
                                          </p:val>
                                        </p:tav>
                                        <p:tav tm="100000">
                                          <p:val>
                                            <p:fltVal val="0"/>
                                          </p:val>
                                        </p:tav>
                                      </p:tavLst>
                                    </p:anim>
                                    <p:animEffect transition="in" filter="fade">
                                      <p:cBhvr>
                                        <p:cTn id="68" dur="20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2000" fill="hold"/>
                                        <p:tgtEl>
                                          <p:spTgt spid="15"/>
                                        </p:tgtEl>
                                        <p:attrNameLst>
                                          <p:attrName>ppt_w</p:attrName>
                                        </p:attrNameLst>
                                      </p:cBhvr>
                                      <p:tavLst>
                                        <p:tav tm="0">
                                          <p:val>
                                            <p:fltVal val="0"/>
                                          </p:val>
                                        </p:tav>
                                        <p:tav tm="100000">
                                          <p:val>
                                            <p:strVal val="#ppt_w"/>
                                          </p:val>
                                        </p:tav>
                                      </p:tavLst>
                                    </p:anim>
                                    <p:anim calcmode="lin" valueType="num">
                                      <p:cBhvr>
                                        <p:cTn id="74" dur="2000" fill="hold"/>
                                        <p:tgtEl>
                                          <p:spTgt spid="15"/>
                                        </p:tgtEl>
                                        <p:attrNameLst>
                                          <p:attrName>ppt_h</p:attrName>
                                        </p:attrNameLst>
                                      </p:cBhvr>
                                      <p:tavLst>
                                        <p:tav tm="0">
                                          <p:val>
                                            <p:fltVal val="0"/>
                                          </p:val>
                                        </p:tav>
                                        <p:tav tm="100000">
                                          <p:val>
                                            <p:strVal val="#ppt_h"/>
                                          </p:val>
                                        </p:tav>
                                      </p:tavLst>
                                    </p:anim>
                                    <p:anim calcmode="lin" valueType="num">
                                      <p:cBhvr>
                                        <p:cTn id="75" dur="2000" fill="hold"/>
                                        <p:tgtEl>
                                          <p:spTgt spid="15"/>
                                        </p:tgtEl>
                                        <p:attrNameLst>
                                          <p:attrName>style.rotation</p:attrName>
                                        </p:attrNameLst>
                                      </p:cBhvr>
                                      <p:tavLst>
                                        <p:tav tm="0">
                                          <p:val>
                                            <p:fltVal val="90"/>
                                          </p:val>
                                        </p:tav>
                                        <p:tav tm="100000">
                                          <p:val>
                                            <p:fltVal val="0"/>
                                          </p:val>
                                        </p:tav>
                                      </p:tavLst>
                                    </p:anim>
                                    <p:animEffect transition="in" filter="fade">
                                      <p:cBhvr>
                                        <p:cTn id="76" dur="20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2000" fill="hold"/>
                                        <p:tgtEl>
                                          <p:spTgt spid="17"/>
                                        </p:tgtEl>
                                        <p:attrNameLst>
                                          <p:attrName>ppt_w</p:attrName>
                                        </p:attrNameLst>
                                      </p:cBhvr>
                                      <p:tavLst>
                                        <p:tav tm="0">
                                          <p:val>
                                            <p:fltVal val="0"/>
                                          </p:val>
                                        </p:tav>
                                        <p:tav tm="100000">
                                          <p:val>
                                            <p:strVal val="#ppt_w"/>
                                          </p:val>
                                        </p:tav>
                                      </p:tavLst>
                                    </p:anim>
                                    <p:anim calcmode="lin" valueType="num">
                                      <p:cBhvr>
                                        <p:cTn id="82" dur="2000" fill="hold"/>
                                        <p:tgtEl>
                                          <p:spTgt spid="17"/>
                                        </p:tgtEl>
                                        <p:attrNameLst>
                                          <p:attrName>ppt_h</p:attrName>
                                        </p:attrNameLst>
                                      </p:cBhvr>
                                      <p:tavLst>
                                        <p:tav tm="0">
                                          <p:val>
                                            <p:fltVal val="0"/>
                                          </p:val>
                                        </p:tav>
                                        <p:tav tm="100000">
                                          <p:val>
                                            <p:strVal val="#ppt_h"/>
                                          </p:val>
                                        </p:tav>
                                      </p:tavLst>
                                    </p:anim>
                                    <p:anim calcmode="lin" valueType="num">
                                      <p:cBhvr>
                                        <p:cTn id="83" dur="2000" fill="hold"/>
                                        <p:tgtEl>
                                          <p:spTgt spid="17"/>
                                        </p:tgtEl>
                                        <p:attrNameLst>
                                          <p:attrName>style.rotation</p:attrName>
                                        </p:attrNameLst>
                                      </p:cBhvr>
                                      <p:tavLst>
                                        <p:tav tm="0">
                                          <p:val>
                                            <p:fltVal val="90"/>
                                          </p:val>
                                        </p:tav>
                                        <p:tav tm="100000">
                                          <p:val>
                                            <p:fltVal val="0"/>
                                          </p:val>
                                        </p:tav>
                                      </p:tavLst>
                                    </p:anim>
                                    <p:animEffect transition="in" filter="fade">
                                      <p:cBhvr>
                                        <p:cTn id="84" dur="20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2000" fill="hold"/>
                                        <p:tgtEl>
                                          <p:spTgt spid="18"/>
                                        </p:tgtEl>
                                        <p:attrNameLst>
                                          <p:attrName>ppt_w</p:attrName>
                                        </p:attrNameLst>
                                      </p:cBhvr>
                                      <p:tavLst>
                                        <p:tav tm="0">
                                          <p:val>
                                            <p:fltVal val="0"/>
                                          </p:val>
                                        </p:tav>
                                        <p:tav tm="100000">
                                          <p:val>
                                            <p:strVal val="#ppt_w"/>
                                          </p:val>
                                        </p:tav>
                                      </p:tavLst>
                                    </p:anim>
                                    <p:anim calcmode="lin" valueType="num">
                                      <p:cBhvr>
                                        <p:cTn id="90" dur="2000" fill="hold"/>
                                        <p:tgtEl>
                                          <p:spTgt spid="18"/>
                                        </p:tgtEl>
                                        <p:attrNameLst>
                                          <p:attrName>ppt_h</p:attrName>
                                        </p:attrNameLst>
                                      </p:cBhvr>
                                      <p:tavLst>
                                        <p:tav tm="0">
                                          <p:val>
                                            <p:fltVal val="0"/>
                                          </p:val>
                                        </p:tav>
                                        <p:tav tm="100000">
                                          <p:val>
                                            <p:strVal val="#ppt_h"/>
                                          </p:val>
                                        </p:tav>
                                      </p:tavLst>
                                    </p:anim>
                                    <p:anim calcmode="lin" valueType="num">
                                      <p:cBhvr>
                                        <p:cTn id="91" dur="2000" fill="hold"/>
                                        <p:tgtEl>
                                          <p:spTgt spid="18"/>
                                        </p:tgtEl>
                                        <p:attrNameLst>
                                          <p:attrName>style.rotation</p:attrName>
                                        </p:attrNameLst>
                                      </p:cBhvr>
                                      <p:tavLst>
                                        <p:tav tm="0">
                                          <p:val>
                                            <p:fltVal val="90"/>
                                          </p:val>
                                        </p:tav>
                                        <p:tav tm="100000">
                                          <p:val>
                                            <p:fltVal val="0"/>
                                          </p:val>
                                        </p:tav>
                                      </p:tavLst>
                                    </p:anim>
                                    <p:animEffect transition="in" filter="fade">
                                      <p:cBhvr>
                                        <p:cTn id="92" dur="20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2000" fill="hold"/>
                                        <p:tgtEl>
                                          <p:spTgt spid="19"/>
                                        </p:tgtEl>
                                        <p:attrNameLst>
                                          <p:attrName>ppt_w</p:attrName>
                                        </p:attrNameLst>
                                      </p:cBhvr>
                                      <p:tavLst>
                                        <p:tav tm="0">
                                          <p:val>
                                            <p:fltVal val="0"/>
                                          </p:val>
                                        </p:tav>
                                        <p:tav tm="100000">
                                          <p:val>
                                            <p:strVal val="#ppt_w"/>
                                          </p:val>
                                        </p:tav>
                                      </p:tavLst>
                                    </p:anim>
                                    <p:anim calcmode="lin" valueType="num">
                                      <p:cBhvr>
                                        <p:cTn id="98" dur="2000" fill="hold"/>
                                        <p:tgtEl>
                                          <p:spTgt spid="19"/>
                                        </p:tgtEl>
                                        <p:attrNameLst>
                                          <p:attrName>ppt_h</p:attrName>
                                        </p:attrNameLst>
                                      </p:cBhvr>
                                      <p:tavLst>
                                        <p:tav tm="0">
                                          <p:val>
                                            <p:fltVal val="0"/>
                                          </p:val>
                                        </p:tav>
                                        <p:tav tm="100000">
                                          <p:val>
                                            <p:strVal val="#ppt_h"/>
                                          </p:val>
                                        </p:tav>
                                      </p:tavLst>
                                    </p:anim>
                                    <p:anim calcmode="lin" valueType="num">
                                      <p:cBhvr>
                                        <p:cTn id="99" dur="2000" fill="hold"/>
                                        <p:tgtEl>
                                          <p:spTgt spid="19"/>
                                        </p:tgtEl>
                                        <p:attrNameLst>
                                          <p:attrName>style.rotation</p:attrName>
                                        </p:attrNameLst>
                                      </p:cBhvr>
                                      <p:tavLst>
                                        <p:tav tm="0">
                                          <p:val>
                                            <p:fltVal val="90"/>
                                          </p:val>
                                        </p:tav>
                                        <p:tav tm="100000">
                                          <p:val>
                                            <p:fltVal val="0"/>
                                          </p:val>
                                        </p:tav>
                                      </p:tavLst>
                                    </p:anim>
                                    <p:animEffect transition="in" filter="fade">
                                      <p:cBhvr>
                                        <p:cTn id="100" dur="2000"/>
                                        <p:tgtEl>
                                          <p:spTgt spid="19"/>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p:cTn id="105" dur="2000" fill="hold"/>
                                        <p:tgtEl>
                                          <p:spTgt spid="20"/>
                                        </p:tgtEl>
                                        <p:attrNameLst>
                                          <p:attrName>ppt_w</p:attrName>
                                        </p:attrNameLst>
                                      </p:cBhvr>
                                      <p:tavLst>
                                        <p:tav tm="0">
                                          <p:val>
                                            <p:fltVal val="0"/>
                                          </p:val>
                                        </p:tav>
                                        <p:tav tm="100000">
                                          <p:val>
                                            <p:strVal val="#ppt_w"/>
                                          </p:val>
                                        </p:tav>
                                      </p:tavLst>
                                    </p:anim>
                                    <p:anim calcmode="lin" valueType="num">
                                      <p:cBhvr>
                                        <p:cTn id="106" dur="2000" fill="hold"/>
                                        <p:tgtEl>
                                          <p:spTgt spid="20"/>
                                        </p:tgtEl>
                                        <p:attrNameLst>
                                          <p:attrName>ppt_h</p:attrName>
                                        </p:attrNameLst>
                                      </p:cBhvr>
                                      <p:tavLst>
                                        <p:tav tm="0">
                                          <p:val>
                                            <p:fltVal val="0"/>
                                          </p:val>
                                        </p:tav>
                                        <p:tav tm="100000">
                                          <p:val>
                                            <p:strVal val="#ppt_h"/>
                                          </p:val>
                                        </p:tav>
                                      </p:tavLst>
                                    </p:anim>
                                    <p:anim calcmode="lin" valueType="num">
                                      <p:cBhvr>
                                        <p:cTn id="107" dur="2000" fill="hold"/>
                                        <p:tgtEl>
                                          <p:spTgt spid="20"/>
                                        </p:tgtEl>
                                        <p:attrNameLst>
                                          <p:attrName>style.rotation</p:attrName>
                                        </p:attrNameLst>
                                      </p:cBhvr>
                                      <p:tavLst>
                                        <p:tav tm="0">
                                          <p:val>
                                            <p:fltVal val="90"/>
                                          </p:val>
                                        </p:tav>
                                        <p:tav tm="100000">
                                          <p:val>
                                            <p:fltVal val="0"/>
                                          </p:val>
                                        </p:tav>
                                      </p:tavLst>
                                    </p:anim>
                                    <p:animEffect transition="in" filter="fade">
                                      <p:cBhvr>
                                        <p:cTn id="108" dur="2000"/>
                                        <p:tgtEl>
                                          <p:spTgt spid="20"/>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2000" fill="hold"/>
                                        <p:tgtEl>
                                          <p:spTgt spid="22"/>
                                        </p:tgtEl>
                                        <p:attrNameLst>
                                          <p:attrName>ppt_w</p:attrName>
                                        </p:attrNameLst>
                                      </p:cBhvr>
                                      <p:tavLst>
                                        <p:tav tm="0">
                                          <p:val>
                                            <p:fltVal val="0"/>
                                          </p:val>
                                        </p:tav>
                                        <p:tav tm="100000">
                                          <p:val>
                                            <p:strVal val="#ppt_w"/>
                                          </p:val>
                                        </p:tav>
                                      </p:tavLst>
                                    </p:anim>
                                    <p:anim calcmode="lin" valueType="num">
                                      <p:cBhvr>
                                        <p:cTn id="114" dur="2000" fill="hold"/>
                                        <p:tgtEl>
                                          <p:spTgt spid="22"/>
                                        </p:tgtEl>
                                        <p:attrNameLst>
                                          <p:attrName>ppt_h</p:attrName>
                                        </p:attrNameLst>
                                      </p:cBhvr>
                                      <p:tavLst>
                                        <p:tav tm="0">
                                          <p:val>
                                            <p:fltVal val="0"/>
                                          </p:val>
                                        </p:tav>
                                        <p:tav tm="100000">
                                          <p:val>
                                            <p:strVal val="#ppt_h"/>
                                          </p:val>
                                        </p:tav>
                                      </p:tavLst>
                                    </p:anim>
                                    <p:anim calcmode="lin" valueType="num">
                                      <p:cBhvr>
                                        <p:cTn id="115" dur="2000" fill="hold"/>
                                        <p:tgtEl>
                                          <p:spTgt spid="22"/>
                                        </p:tgtEl>
                                        <p:attrNameLst>
                                          <p:attrName>style.rotation</p:attrName>
                                        </p:attrNameLst>
                                      </p:cBhvr>
                                      <p:tavLst>
                                        <p:tav tm="0">
                                          <p:val>
                                            <p:fltVal val="90"/>
                                          </p:val>
                                        </p:tav>
                                        <p:tav tm="100000">
                                          <p:val>
                                            <p:fltVal val="0"/>
                                          </p:val>
                                        </p:tav>
                                      </p:tavLst>
                                    </p:anim>
                                    <p:animEffect transition="in" filter="fade">
                                      <p:cBhvr>
                                        <p:cTn id="116" dur="200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2000" fill="hold"/>
                                        <p:tgtEl>
                                          <p:spTgt spid="23"/>
                                        </p:tgtEl>
                                        <p:attrNameLst>
                                          <p:attrName>ppt_w</p:attrName>
                                        </p:attrNameLst>
                                      </p:cBhvr>
                                      <p:tavLst>
                                        <p:tav tm="0">
                                          <p:val>
                                            <p:fltVal val="0"/>
                                          </p:val>
                                        </p:tav>
                                        <p:tav tm="100000">
                                          <p:val>
                                            <p:strVal val="#ppt_w"/>
                                          </p:val>
                                        </p:tav>
                                      </p:tavLst>
                                    </p:anim>
                                    <p:anim calcmode="lin" valueType="num">
                                      <p:cBhvr>
                                        <p:cTn id="122" dur="2000" fill="hold"/>
                                        <p:tgtEl>
                                          <p:spTgt spid="23"/>
                                        </p:tgtEl>
                                        <p:attrNameLst>
                                          <p:attrName>ppt_h</p:attrName>
                                        </p:attrNameLst>
                                      </p:cBhvr>
                                      <p:tavLst>
                                        <p:tav tm="0">
                                          <p:val>
                                            <p:fltVal val="0"/>
                                          </p:val>
                                        </p:tav>
                                        <p:tav tm="100000">
                                          <p:val>
                                            <p:strVal val="#ppt_h"/>
                                          </p:val>
                                        </p:tav>
                                      </p:tavLst>
                                    </p:anim>
                                    <p:anim calcmode="lin" valueType="num">
                                      <p:cBhvr>
                                        <p:cTn id="123" dur="2000" fill="hold"/>
                                        <p:tgtEl>
                                          <p:spTgt spid="23"/>
                                        </p:tgtEl>
                                        <p:attrNameLst>
                                          <p:attrName>style.rotation</p:attrName>
                                        </p:attrNameLst>
                                      </p:cBhvr>
                                      <p:tavLst>
                                        <p:tav tm="0">
                                          <p:val>
                                            <p:fltVal val="90"/>
                                          </p:val>
                                        </p:tav>
                                        <p:tav tm="100000">
                                          <p:val>
                                            <p:fltVal val="0"/>
                                          </p:val>
                                        </p:tav>
                                      </p:tavLst>
                                    </p:anim>
                                    <p:animEffect transition="in" filter="fade">
                                      <p:cBhvr>
                                        <p:cTn id="124" dur="2000"/>
                                        <p:tgtEl>
                                          <p:spTgt spid="23"/>
                                        </p:tgtEl>
                                      </p:cBhvr>
                                    </p:animEffect>
                                  </p:childTnLst>
                                </p:cTn>
                              </p:par>
                            </p:childTnLst>
                          </p:cTn>
                        </p:par>
                      </p:childTnLst>
                    </p:cTn>
                  </p:par>
                  <p:par>
                    <p:cTn id="125" fill="hold">
                      <p:stCondLst>
                        <p:cond delay="indefinite"/>
                      </p:stCondLst>
                      <p:childTnLst>
                        <p:par>
                          <p:cTn id="126" fill="hold">
                            <p:stCondLst>
                              <p:cond delay="0"/>
                            </p:stCondLst>
                            <p:childTnLst>
                              <p:par>
                                <p:cTn id="127" presetID="31" presetClass="entr" presetSubtype="0" fill="hold" grpId="0" nodeType="clickEffect">
                                  <p:stCondLst>
                                    <p:cond delay="0"/>
                                  </p:stCondLst>
                                  <p:childTnLst>
                                    <p:set>
                                      <p:cBhvr>
                                        <p:cTn id="128" dur="1" fill="hold">
                                          <p:stCondLst>
                                            <p:cond delay="0"/>
                                          </p:stCondLst>
                                        </p:cTn>
                                        <p:tgtEl>
                                          <p:spTgt spid="24"/>
                                        </p:tgtEl>
                                        <p:attrNameLst>
                                          <p:attrName>style.visibility</p:attrName>
                                        </p:attrNameLst>
                                      </p:cBhvr>
                                      <p:to>
                                        <p:strVal val="visible"/>
                                      </p:to>
                                    </p:set>
                                    <p:anim calcmode="lin" valueType="num">
                                      <p:cBhvr>
                                        <p:cTn id="129" dur="2000" fill="hold"/>
                                        <p:tgtEl>
                                          <p:spTgt spid="24"/>
                                        </p:tgtEl>
                                        <p:attrNameLst>
                                          <p:attrName>ppt_w</p:attrName>
                                        </p:attrNameLst>
                                      </p:cBhvr>
                                      <p:tavLst>
                                        <p:tav tm="0">
                                          <p:val>
                                            <p:fltVal val="0"/>
                                          </p:val>
                                        </p:tav>
                                        <p:tav tm="100000">
                                          <p:val>
                                            <p:strVal val="#ppt_w"/>
                                          </p:val>
                                        </p:tav>
                                      </p:tavLst>
                                    </p:anim>
                                    <p:anim calcmode="lin" valueType="num">
                                      <p:cBhvr>
                                        <p:cTn id="130" dur="2000" fill="hold"/>
                                        <p:tgtEl>
                                          <p:spTgt spid="24"/>
                                        </p:tgtEl>
                                        <p:attrNameLst>
                                          <p:attrName>ppt_h</p:attrName>
                                        </p:attrNameLst>
                                      </p:cBhvr>
                                      <p:tavLst>
                                        <p:tav tm="0">
                                          <p:val>
                                            <p:fltVal val="0"/>
                                          </p:val>
                                        </p:tav>
                                        <p:tav tm="100000">
                                          <p:val>
                                            <p:strVal val="#ppt_h"/>
                                          </p:val>
                                        </p:tav>
                                      </p:tavLst>
                                    </p:anim>
                                    <p:anim calcmode="lin" valueType="num">
                                      <p:cBhvr>
                                        <p:cTn id="131" dur="2000" fill="hold"/>
                                        <p:tgtEl>
                                          <p:spTgt spid="24"/>
                                        </p:tgtEl>
                                        <p:attrNameLst>
                                          <p:attrName>style.rotation</p:attrName>
                                        </p:attrNameLst>
                                      </p:cBhvr>
                                      <p:tavLst>
                                        <p:tav tm="0">
                                          <p:val>
                                            <p:fltVal val="90"/>
                                          </p:val>
                                        </p:tav>
                                        <p:tav tm="100000">
                                          <p:val>
                                            <p:fltVal val="0"/>
                                          </p:val>
                                        </p:tav>
                                      </p:tavLst>
                                    </p:anim>
                                    <p:animEffect transition="in" filter="fade">
                                      <p:cBhvr>
                                        <p:cTn id="13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5" grpId="0"/>
      <p:bldP spid="8" grpId="0"/>
      <p:bldP spid="10" grpId="0"/>
      <p:bldP spid="13" grpId="0"/>
      <p:bldP spid="14" grpId="0"/>
      <p:bldP spid="15" grpId="0"/>
      <p:bldP spid="16" grpId="0"/>
      <p:bldP spid="17" grpId="0"/>
      <p:bldP spid="18" grpId="0"/>
      <p:bldP spid="19" grpId="0"/>
      <p:bldP spid="20"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799" y="152400"/>
            <a:ext cx="8531225" cy="461665"/>
          </a:xfrm>
          <a:prstGeom prst="rect">
            <a:avLst/>
          </a:prstGeom>
          <a:noFill/>
        </p:spPr>
        <p:txBody>
          <a:bodyPr wrap="square" rtlCol="0">
            <a:spAutoFit/>
          </a:bodyPr>
          <a:lstStyle/>
          <a:p>
            <a:pPr algn="ctr"/>
            <a:r>
              <a:rPr lang="en-US" sz="2400" b="1" dirty="0" smtClean="0">
                <a:sym typeface="Wingdings 2"/>
              </a:rPr>
              <a:t>WE MUST END POLITICAL PARTIES</a:t>
            </a:r>
            <a:endParaRPr lang="en-US" sz="2400" b="1" dirty="0"/>
          </a:p>
        </p:txBody>
      </p:sp>
      <p:sp>
        <p:nvSpPr>
          <p:cNvPr id="21" name="TextBox 20"/>
          <p:cNvSpPr txBox="1"/>
          <p:nvPr/>
        </p:nvSpPr>
        <p:spPr>
          <a:xfrm>
            <a:off x="2667000" y="762000"/>
            <a:ext cx="6169025" cy="1323439"/>
          </a:xfrm>
          <a:prstGeom prst="rect">
            <a:avLst/>
          </a:prstGeom>
          <a:noFill/>
        </p:spPr>
        <p:txBody>
          <a:bodyPr wrap="square" rtlCol="0">
            <a:spAutoFit/>
          </a:bodyPr>
          <a:lstStyle/>
          <a:p>
            <a:pPr algn="just"/>
            <a:r>
              <a:rPr lang="en-US" sz="1600" dirty="0"/>
              <a:t>Our Founding Fathers were </a:t>
            </a:r>
            <a:r>
              <a:rPr lang="en-US" sz="1600" dirty="0" smtClean="0"/>
              <a:t>uneasy </a:t>
            </a:r>
            <a:r>
              <a:rPr lang="en-US" sz="1600" dirty="0"/>
              <a:t>about political parties. </a:t>
            </a:r>
            <a:r>
              <a:rPr lang="en-US" sz="1600" dirty="0" smtClean="0"/>
              <a:t>They </a:t>
            </a:r>
            <a:r>
              <a:rPr lang="en-US" sz="1600" dirty="0"/>
              <a:t>believed that parties had the potential to tear the new nation apart. To these men, political parties meant factionalism, which they believed, could be fatal to the development of the United States as a unified country. </a:t>
            </a:r>
          </a:p>
        </p:txBody>
      </p:sp>
      <p:sp>
        <p:nvSpPr>
          <p:cNvPr id="5" name="TextBox 4"/>
          <p:cNvSpPr txBox="1"/>
          <p:nvPr/>
        </p:nvSpPr>
        <p:spPr>
          <a:xfrm>
            <a:off x="304798" y="2275582"/>
            <a:ext cx="8531225" cy="1077218"/>
          </a:xfrm>
          <a:prstGeom prst="rect">
            <a:avLst/>
          </a:prstGeom>
          <a:noFill/>
        </p:spPr>
        <p:txBody>
          <a:bodyPr wrap="square" rtlCol="0">
            <a:spAutoFit/>
          </a:bodyPr>
          <a:lstStyle/>
          <a:p>
            <a:pPr algn="just"/>
            <a:r>
              <a:rPr lang="en-US" sz="1600" dirty="0"/>
              <a:t>John Adams in letter to Johnathan Jackson, 1780 said, “</a:t>
            </a:r>
            <a:r>
              <a:rPr lang="en-US" sz="1600" i="1" dirty="0"/>
              <a:t>There is nothing which I dread so much as a division of the republic into two great parties</a:t>
            </a:r>
            <a:r>
              <a:rPr lang="en-US" sz="1600" b="1" dirty="0"/>
              <a:t>,</a:t>
            </a:r>
            <a:r>
              <a:rPr lang="en-US" sz="1600" i="1" dirty="0"/>
              <a:t> each arranged under its leader, and concerting measures in opposition to each other. This, in my humble apprehension, is to be dreaded as the greatest political evil under our Constitution.”</a:t>
            </a:r>
            <a:endParaRPr lang="en-US" sz="1600" dirty="0"/>
          </a:p>
        </p:txBody>
      </p:sp>
      <p:sp>
        <p:nvSpPr>
          <p:cNvPr id="6" name="TextBox 5"/>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pic>
        <p:nvPicPr>
          <p:cNvPr id="1026"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762000"/>
            <a:ext cx="2057400"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0" y="3418582"/>
            <a:ext cx="8531225" cy="1077218"/>
          </a:xfrm>
          <a:prstGeom prst="rect">
            <a:avLst/>
          </a:prstGeom>
          <a:noFill/>
        </p:spPr>
        <p:txBody>
          <a:bodyPr wrap="square" rtlCol="0">
            <a:spAutoFit/>
          </a:bodyPr>
          <a:lstStyle/>
          <a:p>
            <a:pPr algn="just"/>
            <a:r>
              <a:rPr lang="en-US" sz="1600" dirty="0"/>
              <a:t>Thomas </a:t>
            </a:r>
            <a:r>
              <a:rPr lang="en-US" sz="1600" dirty="0" smtClean="0"/>
              <a:t>Jefferson in 1789 </a:t>
            </a:r>
            <a:r>
              <a:rPr lang="en-US" sz="1600" dirty="0"/>
              <a:t>said,</a:t>
            </a:r>
            <a:r>
              <a:rPr lang="en-US" sz="1600" i="1" dirty="0"/>
              <a:t> “I never submitted the whole system of my opinions to the creed of any party of men whatever in religion, in philosophy, in politics, or in anything else where I was capable of thinking for myself. Such an addiction is the last degradation of a free and moral agent</a:t>
            </a:r>
            <a:r>
              <a:rPr lang="en-US" sz="1600" b="1" i="1" dirty="0"/>
              <a:t>.  </a:t>
            </a:r>
            <a:r>
              <a:rPr lang="en-US" sz="1600" i="1" dirty="0"/>
              <a:t>If I could not go to heaven but with a political party, I would decline to go.”</a:t>
            </a:r>
            <a:r>
              <a:rPr lang="en-US" sz="1600" b="1" dirty="0"/>
              <a:t> </a:t>
            </a:r>
            <a:endParaRPr lang="en-US" sz="1600" dirty="0"/>
          </a:p>
        </p:txBody>
      </p:sp>
      <p:sp>
        <p:nvSpPr>
          <p:cNvPr id="10" name="TextBox 9"/>
          <p:cNvSpPr txBox="1"/>
          <p:nvPr/>
        </p:nvSpPr>
        <p:spPr>
          <a:xfrm>
            <a:off x="307975" y="4495800"/>
            <a:ext cx="8531225" cy="1815882"/>
          </a:xfrm>
          <a:prstGeom prst="rect">
            <a:avLst/>
          </a:prstGeom>
          <a:noFill/>
        </p:spPr>
        <p:txBody>
          <a:bodyPr wrap="square" rtlCol="0">
            <a:spAutoFit/>
          </a:bodyPr>
          <a:lstStyle/>
          <a:p>
            <a:pPr algn="just"/>
            <a:r>
              <a:rPr lang="en-US" sz="1600" dirty="0"/>
              <a:t>The generally hostile attitude toward political parties </a:t>
            </a:r>
            <a:r>
              <a:rPr lang="en-US" sz="1600" dirty="0" smtClean="0"/>
              <a:t>was </a:t>
            </a:r>
            <a:r>
              <a:rPr lang="en-US" sz="1600" dirty="0"/>
              <a:t>articulated most forcefully by James Madison in </a:t>
            </a:r>
            <a:r>
              <a:rPr lang="en-US" sz="1600" dirty="0" smtClean="0"/>
              <a:t>Federalist paper 10; there</a:t>
            </a:r>
            <a:r>
              <a:rPr lang="en-US" sz="1600" dirty="0"/>
              <a:t>, he argued that one of the most important functions of a “</a:t>
            </a:r>
            <a:r>
              <a:rPr lang="en-US" sz="1600" i="1" dirty="0"/>
              <a:t>well-constructed Union</a:t>
            </a:r>
            <a:r>
              <a:rPr lang="en-US" sz="1600" dirty="0"/>
              <a:t>” was to break and control the “</a:t>
            </a:r>
            <a:r>
              <a:rPr lang="en-US" sz="1600" i="1" dirty="0"/>
              <a:t>violence of </a:t>
            </a:r>
            <a:r>
              <a:rPr lang="en-US" sz="1600" i="1" dirty="0" smtClean="0"/>
              <a:t>factions </a:t>
            </a:r>
            <a:r>
              <a:rPr lang="en-US" sz="1600" dirty="0" smtClean="0"/>
              <a:t>[parties].” </a:t>
            </a:r>
            <a:r>
              <a:rPr lang="en-US" sz="1600" dirty="0"/>
              <a:t>Madison clearly understood the enormous dangers that could attach to the founding of political parties in America. And it is because of attitudes like Madison's, widely shared as they were among many of the delegates to the Philadelphia Convention, that political parties were excluded from the US Constitution</a:t>
            </a:r>
            <a:r>
              <a:rPr lang="en-US" sz="1600" dirty="0" smtClean="0"/>
              <a:t>. </a:t>
            </a:r>
            <a:endParaRPr lang="en-US" sz="1600" dirty="0"/>
          </a:p>
        </p:txBody>
      </p:sp>
    </p:spTree>
    <p:custDataLst>
      <p:tags r:id="rId1"/>
    </p:custDataLst>
    <p:extLst>
      <p:ext uri="{BB962C8B-B14F-4D97-AF65-F5344CB8AC3E}">
        <p14:creationId xmlns:p14="http://schemas.microsoft.com/office/powerpoint/2010/main" val="1897828872"/>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 calcmode="lin" valueType="num">
                                      <p:cBhvr>
                                        <p:cTn id="9" dur="2000" fill="hold"/>
                                        <p:tgtEl>
                                          <p:spTgt spid="12"/>
                                        </p:tgtEl>
                                        <p:attrNameLst>
                                          <p:attrName>style.rotation</p:attrName>
                                        </p:attrNameLst>
                                      </p:cBhvr>
                                      <p:tavLst>
                                        <p:tav tm="0">
                                          <p:val>
                                            <p:fltVal val="90"/>
                                          </p:val>
                                        </p:tav>
                                        <p:tav tm="100000">
                                          <p:val>
                                            <p:fltVal val="0"/>
                                          </p:val>
                                        </p:tav>
                                      </p:tavLst>
                                    </p:anim>
                                    <p:animEffect transition="in" filter="fade">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000" fill="hold"/>
                                        <p:tgtEl>
                                          <p:spTgt spid="21"/>
                                        </p:tgtEl>
                                        <p:attrNameLst>
                                          <p:attrName>ppt_w</p:attrName>
                                        </p:attrNameLst>
                                      </p:cBhvr>
                                      <p:tavLst>
                                        <p:tav tm="0">
                                          <p:val>
                                            <p:fltVal val="0"/>
                                          </p:val>
                                        </p:tav>
                                        <p:tav tm="100000">
                                          <p:val>
                                            <p:strVal val="#ppt_w"/>
                                          </p:val>
                                        </p:tav>
                                      </p:tavLst>
                                    </p:anim>
                                    <p:anim calcmode="lin" valueType="num">
                                      <p:cBhvr>
                                        <p:cTn id="17" dur="2000" fill="hold"/>
                                        <p:tgtEl>
                                          <p:spTgt spid="21"/>
                                        </p:tgtEl>
                                        <p:attrNameLst>
                                          <p:attrName>ppt_h</p:attrName>
                                        </p:attrNameLst>
                                      </p:cBhvr>
                                      <p:tavLst>
                                        <p:tav tm="0">
                                          <p:val>
                                            <p:fltVal val="0"/>
                                          </p:val>
                                        </p:tav>
                                        <p:tav tm="100000">
                                          <p:val>
                                            <p:strVal val="#ppt_h"/>
                                          </p:val>
                                        </p:tav>
                                      </p:tavLst>
                                    </p:anim>
                                    <p:anim calcmode="lin" valueType="num">
                                      <p:cBhvr>
                                        <p:cTn id="18" dur="2000" fill="hold"/>
                                        <p:tgtEl>
                                          <p:spTgt spid="21"/>
                                        </p:tgtEl>
                                        <p:attrNameLst>
                                          <p:attrName>style.rotation</p:attrName>
                                        </p:attrNameLst>
                                      </p:cBhvr>
                                      <p:tavLst>
                                        <p:tav tm="0">
                                          <p:val>
                                            <p:fltVal val="90"/>
                                          </p:val>
                                        </p:tav>
                                        <p:tav tm="100000">
                                          <p:val>
                                            <p:fltVal val="0"/>
                                          </p:val>
                                        </p:tav>
                                      </p:tavLst>
                                    </p:anim>
                                    <p:animEffect transition="in" filter="fade">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000" fill="hold"/>
                                        <p:tgtEl>
                                          <p:spTgt spid="5"/>
                                        </p:tgtEl>
                                        <p:attrNameLst>
                                          <p:attrName>ppt_w</p:attrName>
                                        </p:attrNameLst>
                                      </p:cBhvr>
                                      <p:tavLst>
                                        <p:tav tm="0">
                                          <p:val>
                                            <p:fltVal val="0"/>
                                          </p:val>
                                        </p:tav>
                                        <p:tav tm="100000">
                                          <p:val>
                                            <p:strVal val="#ppt_w"/>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 calcmode="lin" valueType="num">
                                      <p:cBhvr>
                                        <p:cTn id="26" dur="2000" fill="hold"/>
                                        <p:tgtEl>
                                          <p:spTgt spid="5"/>
                                        </p:tgtEl>
                                        <p:attrNameLst>
                                          <p:attrName>style.rotation</p:attrName>
                                        </p:attrNameLst>
                                      </p:cBhvr>
                                      <p:tavLst>
                                        <p:tav tm="0">
                                          <p:val>
                                            <p:fltVal val="90"/>
                                          </p:val>
                                        </p:tav>
                                        <p:tav tm="100000">
                                          <p:val>
                                            <p:fltVal val="0"/>
                                          </p:val>
                                        </p:tav>
                                      </p:tavLst>
                                    </p:anim>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2000" fill="hold"/>
                                        <p:tgtEl>
                                          <p:spTgt spid="8"/>
                                        </p:tgtEl>
                                        <p:attrNameLst>
                                          <p:attrName>ppt_w</p:attrName>
                                        </p:attrNameLst>
                                      </p:cBhvr>
                                      <p:tavLst>
                                        <p:tav tm="0">
                                          <p:val>
                                            <p:fltVal val="0"/>
                                          </p:val>
                                        </p:tav>
                                        <p:tav tm="100000">
                                          <p:val>
                                            <p:strVal val="#ppt_w"/>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 calcmode="lin" valueType="num">
                                      <p:cBhvr>
                                        <p:cTn id="34" dur="2000" fill="hold"/>
                                        <p:tgtEl>
                                          <p:spTgt spid="8"/>
                                        </p:tgtEl>
                                        <p:attrNameLst>
                                          <p:attrName>style.rotation</p:attrName>
                                        </p:attrNameLst>
                                      </p:cBhvr>
                                      <p:tavLst>
                                        <p:tav tm="0">
                                          <p:val>
                                            <p:fltVal val="90"/>
                                          </p:val>
                                        </p:tav>
                                        <p:tav tm="100000">
                                          <p:val>
                                            <p:fltVal val="0"/>
                                          </p:val>
                                        </p:tav>
                                      </p:tavLst>
                                    </p:anim>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000" fill="hold"/>
                                        <p:tgtEl>
                                          <p:spTgt spid="10"/>
                                        </p:tgtEl>
                                        <p:attrNameLst>
                                          <p:attrName>ppt_w</p:attrName>
                                        </p:attrNameLst>
                                      </p:cBhvr>
                                      <p:tavLst>
                                        <p:tav tm="0">
                                          <p:val>
                                            <p:fltVal val="0"/>
                                          </p:val>
                                        </p:tav>
                                        <p:tav tm="100000">
                                          <p:val>
                                            <p:strVal val="#ppt_w"/>
                                          </p:val>
                                        </p:tav>
                                      </p:tavLst>
                                    </p:anim>
                                    <p:anim calcmode="lin" valueType="num">
                                      <p:cBhvr>
                                        <p:cTn id="41" dur="2000" fill="hold"/>
                                        <p:tgtEl>
                                          <p:spTgt spid="10"/>
                                        </p:tgtEl>
                                        <p:attrNameLst>
                                          <p:attrName>ppt_h</p:attrName>
                                        </p:attrNameLst>
                                      </p:cBhvr>
                                      <p:tavLst>
                                        <p:tav tm="0">
                                          <p:val>
                                            <p:fltVal val="0"/>
                                          </p:val>
                                        </p:tav>
                                        <p:tav tm="100000">
                                          <p:val>
                                            <p:strVal val="#ppt_h"/>
                                          </p:val>
                                        </p:tav>
                                      </p:tavLst>
                                    </p:anim>
                                    <p:anim calcmode="lin" valueType="num">
                                      <p:cBhvr>
                                        <p:cTn id="42" dur="2000" fill="hold"/>
                                        <p:tgtEl>
                                          <p:spTgt spid="10"/>
                                        </p:tgtEl>
                                        <p:attrNameLst>
                                          <p:attrName>style.rotation</p:attrName>
                                        </p:attrNameLst>
                                      </p:cBhvr>
                                      <p:tavLst>
                                        <p:tav tm="0">
                                          <p:val>
                                            <p:fltVal val="90"/>
                                          </p:val>
                                        </p:tav>
                                        <p:tav tm="100000">
                                          <p:val>
                                            <p:fltVal val="0"/>
                                          </p:val>
                                        </p:tav>
                                      </p:tavLst>
                                    </p:anim>
                                    <p:animEffect transition="in" filter="fade">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5"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04800" y="4508718"/>
            <a:ext cx="6096000" cy="830997"/>
          </a:xfrm>
          <a:prstGeom prst="rect">
            <a:avLst/>
          </a:prstGeom>
          <a:noFill/>
        </p:spPr>
        <p:txBody>
          <a:bodyPr wrap="square" rtlCol="0">
            <a:spAutoFit/>
          </a:bodyPr>
          <a:lstStyle/>
          <a:p>
            <a:pPr algn="just"/>
            <a:r>
              <a:rPr lang="en-US" sz="1600" dirty="0"/>
              <a:t>In 1750, the British BAR was established in the colonies to abrogate the Common Law and suppress the beginning of the American rebellion instigated by Benjamin </a:t>
            </a:r>
            <a:r>
              <a:rPr lang="en-US" sz="1600" dirty="0" smtClean="0"/>
              <a:t>Franklin</a:t>
            </a:r>
            <a:r>
              <a:rPr lang="en-US" sz="1600" dirty="0"/>
              <a:t>.</a:t>
            </a:r>
          </a:p>
        </p:txBody>
      </p:sp>
      <p:pic>
        <p:nvPicPr>
          <p:cNvPr id="9" name="Picture 8" descr="E:\Copy of all fles\NLA\NLA logo.png"/>
          <p:cNvPicPr/>
          <p:nvPr/>
        </p:nvPicPr>
        <p:blipFill>
          <a:blip r:embed="rId4">
            <a:extLst>
              <a:ext uri="{28A0092B-C50C-407E-A947-70E740481C1C}">
                <a14:useLocalDpi xmlns:a14="http://schemas.microsoft.com/office/drawing/2010/main" val="0"/>
              </a:ext>
            </a:extLst>
          </a:blip>
          <a:srcRect/>
          <a:stretch>
            <a:fillRect/>
          </a:stretch>
        </p:blipFill>
        <p:spPr bwMode="auto">
          <a:xfrm>
            <a:off x="1412180" y="158750"/>
            <a:ext cx="6291580" cy="1441450"/>
          </a:xfrm>
          <a:prstGeom prst="rect">
            <a:avLst/>
          </a:prstGeom>
          <a:noFill/>
          <a:ln>
            <a:noFill/>
          </a:ln>
        </p:spPr>
      </p:pic>
      <p:sp>
        <p:nvSpPr>
          <p:cNvPr id="11" name="TextBox 10"/>
          <p:cNvSpPr txBox="1"/>
          <p:nvPr/>
        </p:nvSpPr>
        <p:spPr>
          <a:xfrm>
            <a:off x="304799" y="1748135"/>
            <a:ext cx="8531225" cy="461665"/>
          </a:xfrm>
          <a:prstGeom prst="rect">
            <a:avLst/>
          </a:prstGeom>
          <a:noFill/>
        </p:spPr>
        <p:txBody>
          <a:bodyPr wrap="square" rtlCol="0">
            <a:spAutoFit/>
          </a:bodyPr>
          <a:lstStyle/>
          <a:p>
            <a:pPr algn="ctr"/>
            <a:r>
              <a:rPr lang="en-US" sz="2400" b="1" dirty="0" smtClean="0">
                <a:sym typeface="Wingdings 2"/>
              </a:rPr>
              <a:t>WE MUST END THE AMERICAN BAR ASSOCIATION</a:t>
            </a:r>
            <a:endParaRPr lang="en-US" sz="2400" b="1" dirty="0"/>
          </a:p>
        </p:txBody>
      </p:sp>
      <p:pic>
        <p:nvPicPr>
          <p:cNvPr id="9218"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2133600"/>
            <a:ext cx="3962400" cy="22738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057399" y="2507159"/>
            <a:ext cx="1447801" cy="769441"/>
          </a:xfrm>
          <a:prstGeom prst="rect">
            <a:avLst/>
          </a:prstGeom>
          <a:noFill/>
        </p:spPr>
        <p:txBody>
          <a:bodyPr wrap="square" rtlCol="0">
            <a:spAutoFit/>
          </a:bodyPr>
          <a:lstStyle/>
          <a:p>
            <a:r>
              <a:rPr lang="en-US" sz="4400" b="1" dirty="0" smtClean="0">
                <a:sym typeface="Wingdings 2"/>
              </a:rPr>
              <a:t>THE</a:t>
            </a:r>
            <a:endParaRPr lang="en-US" sz="4400" b="1" dirty="0"/>
          </a:p>
        </p:txBody>
      </p:sp>
      <p:sp>
        <p:nvSpPr>
          <p:cNvPr id="8" name="TextBox 7"/>
          <p:cNvSpPr txBox="1"/>
          <p:nvPr/>
        </p:nvSpPr>
        <p:spPr>
          <a:xfrm>
            <a:off x="304800" y="5410200"/>
            <a:ext cx="6096000" cy="830997"/>
          </a:xfrm>
          <a:prstGeom prst="rect">
            <a:avLst/>
          </a:prstGeom>
          <a:noFill/>
        </p:spPr>
        <p:txBody>
          <a:bodyPr wrap="square" rtlCol="0">
            <a:spAutoFit/>
          </a:bodyPr>
          <a:lstStyle/>
          <a:p>
            <a:pPr algn="just"/>
            <a:r>
              <a:rPr lang="en-US" sz="1600" dirty="0"/>
              <a:t>In 1878, seventy-five lawyers hell-bent on the destruction of our Constitutional Republic established the American Bar Association which played a pivotal role in the abrogation of our common law.</a:t>
            </a:r>
          </a:p>
        </p:txBody>
      </p:sp>
      <p:pic>
        <p:nvPicPr>
          <p:cNvPr id="12" name="Picture 11" descr="E:\Copy of all fles\NLA\13 Seminar\JPEGs\tatered flag.png"/>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650740"/>
            <a:ext cx="2251710" cy="1521460"/>
          </a:xfrm>
          <a:prstGeom prst="rect">
            <a:avLst/>
          </a:prstGeom>
          <a:noFill/>
          <a:ln>
            <a:noFill/>
          </a:ln>
        </p:spPr>
      </p:pic>
    </p:spTree>
    <p:custDataLst>
      <p:tags r:id="rId1"/>
    </p:custDataLst>
    <p:extLst>
      <p:ext uri="{BB962C8B-B14F-4D97-AF65-F5344CB8AC3E}">
        <p14:creationId xmlns:p14="http://schemas.microsoft.com/office/powerpoint/2010/main" val="3327472063"/>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2000" fill="hold"/>
                                        <p:tgtEl>
                                          <p:spTgt spid="11"/>
                                        </p:tgtEl>
                                        <p:attrNameLst>
                                          <p:attrName>ppt_w</p:attrName>
                                        </p:attrNameLst>
                                      </p:cBhvr>
                                      <p:tavLst>
                                        <p:tav tm="0">
                                          <p:val>
                                            <p:fltVal val="0"/>
                                          </p:val>
                                        </p:tav>
                                        <p:tav tm="100000">
                                          <p:val>
                                            <p:strVal val="#ppt_w"/>
                                          </p:val>
                                        </p:tav>
                                      </p:tavLst>
                                    </p:anim>
                                    <p:anim calcmode="lin" valueType="num">
                                      <p:cBhvr>
                                        <p:cTn id="11" dur="2000" fill="hold"/>
                                        <p:tgtEl>
                                          <p:spTgt spid="11"/>
                                        </p:tgtEl>
                                        <p:attrNameLst>
                                          <p:attrName>ppt_h</p:attrName>
                                        </p:attrNameLst>
                                      </p:cBhvr>
                                      <p:tavLst>
                                        <p:tav tm="0">
                                          <p:val>
                                            <p:fltVal val="0"/>
                                          </p:val>
                                        </p:tav>
                                        <p:tav tm="100000">
                                          <p:val>
                                            <p:strVal val="#ppt_h"/>
                                          </p:val>
                                        </p:tav>
                                      </p:tavLst>
                                    </p:anim>
                                    <p:anim calcmode="lin" valueType="num">
                                      <p:cBhvr>
                                        <p:cTn id="12" dur="2000" fill="hold"/>
                                        <p:tgtEl>
                                          <p:spTgt spid="11"/>
                                        </p:tgtEl>
                                        <p:attrNameLst>
                                          <p:attrName>style.rotation</p:attrName>
                                        </p:attrNameLst>
                                      </p:cBhvr>
                                      <p:tavLst>
                                        <p:tav tm="0">
                                          <p:val>
                                            <p:fltVal val="90"/>
                                          </p:val>
                                        </p:tav>
                                        <p:tav tm="100000">
                                          <p:val>
                                            <p:fltVal val="0"/>
                                          </p:val>
                                        </p:tav>
                                      </p:tavLst>
                                    </p:anim>
                                    <p:animEffect transition="in" filter="fade">
                                      <p:cBhvr>
                                        <p:cTn id="13" dur="2000"/>
                                        <p:tgtEl>
                                          <p:spTgt spid="11"/>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2000" fill="hold"/>
                                        <p:tgtEl>
                                          <p:spTgt spid="13"/>
                                        </p:tgtEl>
                                        <p:attrNameLst>
                                          <p:attrName>ppt_w</p:attrName>
                                        </p:attrNameLst>
                                      </p:cBhvr>
                                      <p:tavLst>
                                        <p:tav tm="0">
                                          <p:val>
                                            <p:fltVal val="0"/>
                                          </p:val>
                                        </p:tav>
                                        <p:tav tm="100000">
                                          <p:val>
                                            <p:strVal val="#ppt_w"/>
                                          </p:val>
                                        </p:tav>
                                      </p:tavLst>
                                    </p:anim>
                                    <p:anim calcmode="lin" valueType="num">
                                      <p:cBhvr>
                                        <p:cTn id="17" dur="2000" fill="hold"/>
                                        <p:tgtEl>
                                          <p:spTgt spid="13"/>
                                        </p:tgtEl>
                                        <p:attrNameLst>
                                          <p:attrName>ppt_h</p:attrName>
                                        </p:attrNameLst>
                                      </p:cBhvr>
                                      <p:tavLst>
                                        <p:tav tm="0">
                                          <p:val>
                                            <p:fltVal val="0"/>
                                          </p:val>
                                        </p:tav>
                                        <p:tav tm="100000">
                                          <p:val>
                                            <p:strVal val="#ppt_h"/>
                                          </p:val>
                                        </p:tav>
                                      </p:tavLst>
                                    </p:anim>
                                    <p:anim calcmode="lin" valueType="num">
                                      <p:cBhvr>
                                        <p:cTn id="18" dur="2000" fill="hold"/>
                                        <p:tgtEl>
                                          <p:spTgt spid="13"/>
                                        </p:tgtEl>
                                        <p:attrNameLst>
                                          <p:attrName>style.rotation</p:attrName>
                                        </p:attrNameLst>
                                      </p:cBhvr>
                                      <p:tavLst>
                                        <p:tav tm="0">
                                          <p:val>
                                            <p:fltVal val="90"/>
                                          </p:val>
                                        </p:tav>
                                        <p:tav tm="100000">
                                          <p:val>
                                            <p:fltVal val="0"/>
                                          </p:val>
                                        </p:tav>
                                      </p:tavLst>
                                    </p:anim>
                                    <p:animEffect transition="in" filter="fade">
                                      <p:cBhvr>
                                        <p:cTn id="19" dur="20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9218"/>
                                        </p:tgtEl>
                                        <p:attrNameLst>
                                          <p:attrName>style.visibility</p:attrName>
                                        </p:attrNameLst>
                                      </p:cBhvr>
                                      <p:to>
                                        <p:strVal val="visible"/>
                                      </p:to>
                                    </p:set>
                                    <p:anim calcmode="lin" valueType="num">
                                      <p:cBhvr>
                                        <p:cTn id="22" dur="2000" fill="hold"/>
                                        <p:tgtEl>
                                          <p:spTgt spid="9218"/>
                                        </p:tgtEl>
                                        <p:attrNameLst>
                                          <p:attrName>ppt_w</p:attrName>
                                        </p:attrNameLst>
                                      </p:cBhvr>
                                      <p:tavLst>
                                        <p:tav tm="0">
                                          <p:val>
                                            <p:fltVal val="0"/>
                                          </p:val>
                                        </p:tav>
                                        <p:tav tm="100000">
                                          <p:val>
                                            <p:strVal val="#ppt_w"/>
                                          </p:val>
                                        </p:tav>
                                      </p:tavLst>
                                    </p:anim>
                                    <p:anim calcmode="lin" valueType="num">
                                      <p:cBhvr>
                                        <p:cTn id="23" dur="2000" fill="hold"/>
                                        <p:tgtEl>
                                          <p:spTgt spid="9218"/>
                                        </p:tgtEl>
                                        <p:attrNameLst>
                                          <p:attrName>ppt_h</p:attrName>
                                        </p:attrNameLst>
                                      </p:cBhvr>
                                      <p:tavLst>
                                        <p:tav tm="0">
                                          <p:val>
                                            <p:fltVal val="0"/>
                                          </p:val>
                                        </p:tav>
                                        <p:tav tm="100000">
                                          <p:val>
                                            <p:strVal val="#ppt_h"/>
                                          </p:val>
                                        </p:tav>
                                      </p:tavLst>
                                    </p:anim>
                                    <p:animEffect transition="in" filter="fade">
                                      <p:cBhvr>
                                        <p:cTn id="24" dur="2000"/>
                                        <p:tgtEl>
                                          <p:spTgt spid="921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2000" fill="hold"/>
                                        <p:tgtEl>
                                          <p:spTgt spid="21"/>
                                        </p:tgtEl>
                                        <p:attrNameLst>
                                          <p:attrName>ppt_w</p:attrName>
                                        </p:attrNameLst>
                                      </p:cBhvr>
                                      <p:tavLst>
                                        <p:tav tm="0">
                                          <p:val>
                                            <p:fltVal val="0"/>
                                          </p:val>
                                        </p:tav>
                                        <p:tav tm="100000">
                                          <p:val>
                                            <p:strVal val="#ppt_w"/>
                                          </p:val>
                                        </p:tav>
                                      </p:tavLst>
                                    </p:anim>
                                    <p:anim calcmode="lin" valueType="num">
                                      <p:cBhvr>
                                        <p:cTn id="30" dur="2000" fill="hold"/>
                                        <p:tgtEl>
                                          <p:spTgt spid="21"/>
                                        </p:tgtEl>
                                        <p:attrNameLst>
                                          <p:attrName>ppt_h</p:attrName>
                                        </p:attrNameLst>
                                      </p:cBhvr>
                                      <p:tavLst>
                                        <p:tav tm="0">
                                          <p:val>
                                            <p:fltVal val="0"/>
                                          </p:val>
                                        </p:tav>
                                        <p:tav tm="100000">
                                          <p:val>
                                            <p:strVal val="#ppt_h"/>
                                          </p:val>
                                        </p:tav>
                                      </p:tavLst>
                                    </p:anim>
                                    <p:anim calcmode="lin" valueType="num">
                                      <p:cBhvr>
                                        <p:cTn id="31" dur="2000" fill="hold"/>
                                        <p:tgtEl>
                                          <p:spTgt spid="21"/>
                                        </p:tgtEl>
                                        <p:attrNameLst>
                                          <p:attrName>style.rotation</p:attrName>
                                        </p:attrNameLst>
                                      </p:cBhvr>
                                      <p:tavLst>
                                        <p:tav tm="0">
                                          <p:val>
                                            <p:fltVal val="90"/>
                                          </p:val>
                                        </p:tav>
                                        <p:tav tm="100000">
                                          <p:val>
                                            <p:fltVal val="0"/>
                                          </p:val>
                                        </p:tav>
                                      </p:tavLst>
                                    </p:anim>
                                    <p:animEffect transition="in" filter="fade">
                                      <p:cBhvr>
                                        <p:cTn id="32" dur="2000"/>
                                        <p:tgtEl>
                                          <p:spTgt spid="21"/>
                                        </p:tgtEl>
                                      </p:cBhvr>
                                    </p:animEffect>
                                  </p:childTnLst>
                                </p:cTn>
                              </p:par>
                              <p:par>
                                <p:cTn id="33" presetID="6"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2000" fill="hold"/>
                                        <p:tgtEl>
                                          <p:spTgt spid="8"/>
                                        </p:tgtEl>
                                        <p:attrNameLst>
                                          <p:attrName>ppt_w</p:attrName>
                                        </p:attrNameLst>
                                      </p:cBhvr>
                                      <p:tavLst>
                                        <p:tav tm="0">
                                          <p:val>
                                            <p:fltVal val="0"/>
                                          </p:val>
                                        </p:tav>
                                        <p:tav tm="100000">
                                          <p:val>
                                            <p:strVal val="#ppt_w"/>
                                          </p:val>
                                        </p:tav>
                                      </p:tavLst>
                                    </p:anim>
                                    <p:anim calcmode="lin" valueType="num">
                                      <p:cBhvr>
                                        <p:cTn id="41" dur="2000" fill="hold"/>
                                        <p:tgtEl>
                                          <p:spTgt spid="8"/>
                                        </p:tgtEl>
                                        <p:attrNameLst>
                                          <p:attrName>ppt_h</p:attrName>
                                        </p:attrNameLst>
                                      </p:cBhvr>
                                      <p:tavLst>
                                        <p:tav tm="0">
                                          <p:val>
                                            <p:fltVal val="0"/>
                                          </p:val>
                                        </p:tav>
                                        <p:tav tm="100000">
                                          <p:val>
                                            <p:strVal val="#ppt_h"/>
                                          </p:val>
                                        </p:tav>
                                      </p:tavLst>
                                    </p:anim>
                                    <p:anim calcmode="lin" valueType="num">
                                      <p:cBhvr>
                                        <p:cTn id="42" dur="2000" fill="hold"/>
                                        <p:tgtEl>
                                          <p:spTgt spid="8"/>
                                        </p:tgtEl>
                                        <p:attrNameLst>
                                          <p:attrName>style.rotation</p:attrName>
                                        </p:attrNameLst>
                                      </p:cBhvr>
                                      <p:tavLst>
                                        <p:tav tm="0">
                                          <p:val>
                                            <p:fltVal val="90"/>
                                          </p:val>
                                        </p:tav>
                                        <p:tav tm="100000">
                                          <p:val>
                                            <p:fltVal val="0"/>
                                          </p:val>
                                        </p:tav>
                                      </p:tavLst>
                                    </p:anim>
                                    <p:animEffect transition="in" filter="fade">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1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0"/>
            <a:ext cx="2390186" cy="1371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224135"/>
            <a:ext cx="6858001" cy="477054"/>
          </a:xfrm>
          <a:prstGeom prst="rect">
            <a:avLst/>
          </a:prstGeom>
          <a:noFill/>
        </p:spPr>
        <p:txBody>
          <a:bodyPr wrap="square" rtlCol="0">
            <a:spAutoFit/>
          </a:bodyPr>
          <a:lstStyle/>
          <a:p>
            <a:r>
              <a:rPr lang="en-US" sz="2500" b="1" dirty="0" smtClean="0">
                <a:sym typeface="Wingdings 2"/>
              </a:rPr>
              <a:t>THE AMERICAN BAR ASSOCIATION THE </a:t>
            </a:r>
            <a:endParaRPr lang="en-US" sz="2500" b="1" dirty="0"/>
          </a:p>
        </p:txBody>
      </p:sp>
      <p:sp>
        <p:nvSpPr>
          <p:cNvPr id="7" name="TextBox 6"/>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
        <p:nvSpPr>
          <p:cNvPr id="8" name="TextBox 7"/>
          <p:cNvSpPr txBox="1"/>
          <p:nvPr/>
        </p:nvSpPr>
        <p:spPr>
          <a:xfrm>
            <a:off x="307974" y="1460718"/>
            <a:ext cx="8635412" cy="1077218"/>
          </a:xfrm>
          <a:prstGeom prst="rect">
            <a:avLst/>
          </a:prstGeom>
          <a:noFill/>
        </p:spPr>
        <p:txBody>
          <a:bodyPr wrap="square" rtlCol="0">
            <a:spAutoFit/>
          </a:bodyPr>
          <a:lstStyle/>
          <a:p>
            <a:pPr algn="just"/>
            <a:r>
              <a:rPr lang="en-US" sz="1600" dirty="0"/>
              <a:t>The ABA has seized control of our government at every level through the Deep State; whereas, no decision is made, no law is passed and no issue is resolved without the seditious BAR orchestrated legislation intended to regulate our Liberties and eventually abolish them; a necessity for their NWO.</a:t>
            </a:r>
          </a:p>
        </p:txBody>
      </p:sp>
      <p:sp>
        <p:nvSpPr>
          <p:cNvPr id="10" name="TextBox 9"/>
          <p:cNvSpPr txBox="1"/>
          <p:nvPr/>
        </p:nvSpPr>
        <p:spPr>
          <a:xfrm>
            <a:off x="304800" y="2590800"/>
            <a:ext cx="8635412" cy="830997"/>
          </a:xfrm>
          <a:prstGeom prst="rect">
            <a:avLst/>
          </a:prstGeom>
          <a:noFill/>
        </p:spPr>
        <p:txBody>
          <a:bodyPr wrap="square" rtlCol="0">
            <a:spAutoFit/>
          </a:bodyPr>
          <a:lstStyle/>
          <a:p>
            <a:pPr algn="just"/>
            <a:r>
              <a:rPr lang="en-US" sz="1600" dirty="0"/>
              <a:t>In 1819, the original ratified 13</a:t>
            </a:r>
            <a:r>
              <a:rPr lang="en-US" sz="1600" baseline="30000" dirty="0"/>
              <a:t>th</a:t>
            </a:r>
            <a:r>
              <a:rPr lang="en-US" sz="1600" dirty="0"/>
              <a:t> Amendment that prevented BAR members from holding an office of trust was removed by the ABA controlled Congress and </a:t>
            </a:r>
            <a:r>
              <a:rPr lang="en-US" sz="1600" dirty="0" smtClean="0"/>
              <a:t>replaced </a:t>
            </a:r>
            <a:r>
              <a:rPr lang="en-US" sz="1600" dirty="0"/>
              <a:t>with another in 1865. </a:t>
            </a:r>
          </a:p>
        </p:txBody>
      </p:sp>
      <p:sp>
        <p:nvSpPr>
          <p:cNvPr id="12" name="TextBox 11"/>
          <p:cNvSpPr txBox="1"/>
          <p:nvPr/>
        </p:nvSpPr>
        <p:spPr>
          <a:xfrm>
            <a:off x="304800" y="3436203"/>
            <a:ext cx="8635412" cy="830997"/>
          </a:xfrm>
          <a:prstGeom prst="rect">
            <a:avLst/>
          </a:prstGeom>
          <a:noFill/>
        </p:spPr>
        <p:txBody>
          <a:bodyPr wrap="square" rtlCol="0">
            <a:spAutoFit/>
          </a:bodyPr>
          <a:lstStyle/>
          <a:p>
            <a:pPr algn="just"/>
            <a:r>
              <a:rPr lang="en-US" sz="1600" dirty="0"/>
              <a:t>In 1868, the ABA controlled Congress through the 14</a:t>
            </a:r>
            <a:r>
              <a:rPr lang="en-US" sz="1600" baseline="30000" dirty="0"/>
              <a:t>th</a:t>
            </a:r>
            <a:r>
              <a:rPr lang="en-US" sz="1600" dirty="0"/>
              <a:t> Amendment set the stage to abrogate our unalienable rights changing them into civil rights calling them privileges and immunities, to place the people under civil </a:t>
            </a:r>
            <a:r>
              <a:rPr lang="en-US" sz="1600" dirty="0" smtClean="0"/>
              <a:t>law. </a:t>
            </a:r>
            <a:endParaRPr lang="en-US" sz="1600" dirty="0"/>
          </a:p>
        </p:txBody>
      </p:sp>
      <p:sp>
        <p:nvSpPr>
          <p:cNvPr id="14" name="TextBox 13"/>
          <p:cNvSpPr txBox="1"/>
          <p:nvPr/>
        </p:nvSpPr>
        <p:spPr>
          <a:xfrm>
            <a:off x="279988" y="4350603"/>
            <a:ext cx="8635412" cy="830997"/>
          </a:xfrm>
          <a:prstGeom prst="rect">
            <a:avLst/>
          </a:prstGeom>
          <a:noFill/>
        </p:spPr>
        <p:txBody>
          <a:bodyPr wrap="square" rtlCol="0">
            <a:spAutoFit/>
          </a:bodyPr>
          <a:lstStyle/>
          <a:p>
            <a:pPr algn="just"/>
            <a:r>
              <a:rPr lang="en-US" sz="1600" dirty="0"/>
              <a:t>In 1871, the ABA controlled Congress created a foreign state within a state within a city (</a:t>
            </a:r>
            <a:r>
              <a:rPr lang="en-US" sz="1600" i="1" dirty="0"/>
              <a:t>Washington DC</a:t>
            </a:r>
            <a:r>
              <a:rPr lang="en-US" sz="1600" dirty="0"/>
              <a:t>) through the Organic act of placing the United States under the control of foreigners via the deep state.</a:t>
            </a:r>
          </a:p>
        </p:txBody>
      </p:sp>
      <p:sp>
        <p:nvSpPr>
          <p:cNvPr id="15" name="TextBox 14"/>
          <p:cNvSpPr txBox="1"/>
          <p:nvPr/>
        </p:nvSpPr>
        <p:spPr>
          <a:xfrm>
            <a:off x="279988" y="5265003"/>
            <a:ext cx="8635412" cy="830997"/>
          </a:xfrm>
          <a:prstGeom prst="rect">
            <a:avLst/>
          </a:prstGeom>
          <a:noFill/>
        </p:spPr>
        <p:txBody>
          <a:bodyPr wrap="square" rtlCol="0">
            <a:spAutoFit/>
          </a:bodyPr>
          <a:lstStyle/>
          <a:p>
            <a:pPr algn="just"/>
            <a:r>
              <a:rPr lang="en-US" sz="1600" dirty="0"/>
              <a:t>In 1913 the ABA controlled Congress removed the states right of suffrage through the Senate thereby enslaving the states through the “unratified” and anti-constitutional 17</a:t>
            </a:r>
            <a:r>
              <a:rPr lang="en-US" sz="1600" baseline="30000" dirty="0"/>
              <a:t>th</a:t>
            </a:r>
            <a:r>
              <a:rPr lang="en-US" sz="1600" dirty="0"/>
              <a:t> Amendment.</a:t>
            </a:r>
          </a:p>
        </p:txBody>
      </p:sp>
    </p:spTree>
    <p:custDataLst>
      <p:tags r:id="rId1"/>
    </p:custDataLst>
    <p:extLst>
      <p:ext uri="{BB962C8B-B14F-4D97-AF65-F5344CB8AC3E}">
        <p14:creationId xmlns:p14="http://schemas.microsoft.com/office/powerpoint/2010/main" val="2393217773"/>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90"/>
                                          </p:val>
                                        </p:tav>
                                        <p:tav tm="100000">
                                          <p:val>
                                            <p:fltVal val="0"/>
                                          </p:val>
                                        </p:tav>
                                      </p:tavLst>
                                    </p:anim>
                                    <p:animEffect transition="in" filter="fade">
                                      <p:cBhvr>
                                        <p:cTn id="10" dur="2000"/>
                                        <p:tgtEl>
                                          <p:spTgt spid="11"/>
                                        </p:tgtEl>
                                      </p:cBhvr>
                                    </p:animEffect>
                                  </p:childTnLst>
                                </p:cTn>
                              </p:par>
                              <p:par>
                                <p:cTn id="11" presetID="53" presetClass="entr" presetSubtype="16"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2000" fill="hold"/>
                                        <p:tgtEl>
                                          <p:spTgt spid="9218"/>
                                        </p:tgtEl>
                                        <p:attrNameLst>
                                          <p:attrName>ppt_w</p:attrName>
                                        </p:attrNameLst>
                                      </p:cBhvr>
                                      <p:tavLst>
                                        <p:tav tm="0">
                                          <p:val>
                                            <p:fltVal val="0"/>
                                          </p:val>
                                        </p:tav>
                                        <p:tav tm="100000">
                                          <p:val>
                                            <p:strVal val="#ppt_w"/>
                                          </p:val>
                                        </p:tav>
                                      </p:tavLst>
                                    </p:anim>
                                    <p:anim calcmode="lin" valueType="num">
                                      <p:cBhvr>
                                        <p:cTn id="14" dur="2000" fill="hold"/>
                                        <p:tgtEl>
                                          <p:spTgt spid="9218"/>
                                        </p:tgtEl>
                                        <p:attrNameLst>
                                          <p:attrName>ppt_h</p:attrName>
                                        </p:attrNameLst>
                                      </p:cBhvr>
                                      <p:tavLst>
                                        <p:tav tm="0">
                                          <p:val>
                                            <p:fltVal val="0"/>
                                          </p:val>
                                        </p:tav>
                                        <p:tav tm="100000">
                                          <p:val>
                                            <p:strVal val="#ppt_h"/>
                                          </p:val>
                                        </p:tav>
                                      </p:tavLst>
                                    </p:anim>
                                    <p:animEffect transition="in" filter="fade">
                                      <p:cBhvr>
                                        <p:cTn id="15" dur="2000"/>
                                        <p:tgtEl>
                                          <p:spTgt spid="9218"/>
                                        </p:tgtEl>
                                      </p:cBhvr>
                                    </p:animEffect>
                                  </p:childTnLst>
                                </p:cTn>
                              </p:par>
                            </p:childTnLst>
                          </p:cTn>
                        </p:par>
                        <p:par>
                          <p:cTn id="16" fill="hold">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style.rotation</p:attrName>
                                        </p:attrNameLst>
                                      </p:cBhvr>
                                      <p:tavLst>
                                        <p:tav tm="0">
                                          <p:val>
                                            <p:fltVal val="90"/>
                                          </p:val>
                                        </p:tav>
                                        <p:tav tm="100000">
                                          <p:val>
                                            <p:fltVal val="0"/>
                                          </p:val>
                                        </p:tav>
                                      </p:tavLst>
                                    </p:anim>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2000" fill="hold"/>
                                        <p:tgtEl>
                                          <p:spTgt spid="10"/>
                                        </p:tgtEl>
                                        <p:attrNameLst>
                                          <p:attrName>ppt_w</p:attrName>
                                        </p:attrNameLst>
                                      </p:cBhvr>
                                      <p:tavLst>
                                        <p:tav tm="0">
                                          <p:val>
                                            <p:fltVal val="0"/>
                                          </p:val>
                                        </p:tav>
                                        <p:tav tm="100000">
                                          <p:val>
                                            <p:strVal val="#ppt_w"/>
                                          </p:val>
                                        </p:tav>
                                      </p:tavLst>
                                    </p:anim>
                                    <p:anim calcmode="lin" valueType="num">
                                      <p:cBhvr>
                                        <p:cTn id="28" dur="2000" fill="hold"/>
                                        <p:tgtEl>
                                          <p:spTgt spid="10"/>
                                        </p:tgtEl>
                                        <p:attrNameLst>
                                          <p:attrName>ppt_h</p:attrName>
                                        </p:attrNameLst>
                                      </p:cBhvr>
                                      <p:tavLst>
                                        <p:tav tm="0">
                                          <p:val>
                                            <p:fltVal val="0"/>
                                          </p:val>
                                        </p:tav>
                                        <p:tav tm="100000">
                                          <p:val>
                                            <p:strVal val="#ppt_h"/>
                                          </p:val>
                                        </p:tav>
                                      </p:tavLst>
                                    </p:anim>
                                    <p:anim calcmode="lin" valueType="num">
                                      <p:cBhvr>
                                        <p:cTn id="29" dur="2000" fill="hold"/>
                                        <p:tgtEl>
                                          <p:spTgt spid="10"/>
                                        </p:tgtEl>
                                        <p:attrNameLst>
                                          <p:attrName>style.rotation</p:attrName>
                                        </p:attrNameLst>
                                      </p:cBhvr>
                                      <p:tavLst>
                                        <p:tav tm="0">
                                          <p:val>
                                            <p:fltVal val="90"/>
                                          </p:val>
                                        </p:tav>
                                        <p:tav tm="100000">
                                          <p:val>
                                            <p:fltVal val="0"/>
                                          </p:val>
                                        </p:tav>
                                      </p:tavLst>
                                    </p:anim>
                                    <p:animEffect transition="in" filter="fad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2000" fill="hold"/>
                                        <p:tgtEl>
                                          <p:spTgt spid="12"/>
                                        </p:tgtEl>
                                        <p:attrNameLst>
                                          <p:attrName>ppt_w</p:attrName>
                                        </p:attrNameLst>
                                      </p:cBhvr>
                                      <p:tavLst>
                                        <p:tav tm="0">
                                          <p:val>
                                            <p:fltVal val="0"/>
                                          </p:val>
                                        </p:tav>
                                        <p:tav tm="100000">
                                          <p:val>
                                            <p:strVal val="#ppt_w"/>
                                          </p:val>
                                        </p:tav>
                                      </p:tavLst>
                                    </p:anim>
                                    <p:anim calcmode="lin" valueType="num">
                                      <p:cBhvr>
                                        <p:cTn id="36" dur="2000" fill="hold"/>
                                        <p:tgtEl>
                                          <p:spTgt spid="12"/>
                                        </p:tgtEl>
                                        <p:attrNameLst>
                                          <p:attrName>ppt_h</p:attrName>
                                        </p:attrNameLst>
                                      </p:cBhvr>
                                      <p:tavLst>
                                        <p:tav tm="0">
                                          <p:val>
                                            <p:fltVal val="0"/>
                                          </p:val>
                                        </p:tav>
                                        <p:tav tm="100000">
                                          <p:val>
                                            <p:strVal val="#ppt_h"/>
                                          </p:val>
                                        </p:tav>
                                      </p:tavLst>
                                    </p:anim>
                                    <p:anim calcmode="lin" valueType="num">
                                      <p:cBhvr>
                                        <p:cTn id="37" dur="2000" fill="hold"/>
                                        <p:tgtEl>
                                          <p:spTgt spid="12"/>
                                        </p:tgtEl>
                                        <p:attrNameLst>
                                          <p:attrName>style.rotation</p:attrName>
                                        </p:attrNameLst>
                                      </p:cBhvr>
                                      <p:tavLst>
                                        <p:tav tm="0">
                                          <p:val>
                                            <p:fltVal val="90"/>
                                          </p:val>
                                        </p:tav>
                                        <p:tav tm="100000">
                                          <p:val>
                                            <p:fltVal val="0"/>
                                          </p:val>
                                        </p:tav>
                                      </p:tavLst>
                                    </p:anim>
                                    <p:animEffect transition="in" filter="fade">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2000" fill="hold"/>
                                        <p:tgtEl>
                                          <p:spTgt spid="14"/>
                                        </p:tgtEl>
                                        <p:attrNameLst>
                                          <p:attrName>ppt_w</p:attrName>
                                        </p:attrNameLst>
                                      </p:cBhvr>
                                      <p:tavLst>
                                        <p:tav tm="0">
                                          <p:val>
                                            <p:fltVal val="0"/>
                                          </p:val>
                                        </p:tav>
                                        <p:tav tm="100000">
                                          <p:val>
                                            <p:strVal val="#ppt_w"/>
                                          </p:val>
                                        </p:tav>
                                      </p:tavLst>
                                    </p:anim>
                                    <p:anim calcmode="lin" valueType="num">
                                      <p:cBhvr>
                                        <p:cTn id="44" dur="2000" fill="hold"/>
                                        <p:tgtEl>
                                          <p:spTgt spid="14"/>
                                        </p:tgtEl>
                                        <p:attrNameLst>
                                          <p:attrName>ppt_h</p:attrName>
                                        </p:attrNameLst>
                                      </p:cBhvr>
                                      <p:tavLst>
                                        <p:tav tm="0">
                                          <p:val>
                                            <p:fltVal val="0"/>
                                          </p:val>
                                        </p:tav>
                                        <p:tav tm="100000">
                                          <p:val>
                                            <p:strVal val="#ppt_h"/>
                                          </p:val>
                                        </p:tav>
                                      </p:tavLst>
                                    </p:anim>
                                    <p:anim calcmode="lin" valueType="num">
                                      <p:cBhvr>
                                        <p:cTn id="45" dur="2000" fill="hold"/>
                                        <p:tgtEl>
                                          <p:spTgt spid="14"/>
                                        </p:tgtEl>
                                        <p:attrNameLst>
                                          <p:attrName>style.rotation</p:attrName>
                                        </p:attrNameLst>
                                      </p:cBhvr>
                                      <p:tavLst>
                                        <p:tav tm="0">
                                          <p:val>
                                            <p:fltVal val="90"/>
                                          </p:val>
                                        </p:tav>
                                        <p:tav tm="100000">
                                          <p:val>
                                            <p:fltVal val="0"/>
                                          </p:val>
                                        </p:tav>
                                      </p:tavLst>
                                    </p:anim>
                                    <p:animEffect transition="in" filter="fade">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2000" fill="hold"/>
                                        <p:tgtEl>
                                          <p:spTgt spid="15"/>
                                        </p:tgtEl>
                                        <p:attrNameLst>
                                          <p:attrName>ppt_w</p:attrName>
                                        </p:attrNameLst>
                                      </p:cBhvr>
                                      <p:tavLst>
                                        <p:tav tm="0">
                                          <p:val>
                                            <p:fltVal val="0"/>
                                          </p:val>
                                        </p:tav>
                                        <p:tav tm="100000">
                                          <p:val>
                                            <p:strVal val="#ppt_w"/>
                                          </p:val>
                                        </p:tav>
                                      </p:tavLst>
                                    </p:anim>
                                    <p:anim calcmode="lin" valueType="num">
                                      <p:cBhvr>
                                        <p:cTn id="52" dur="2000" fill="hold"/>
                                        <p:tgtEl>
                                          <p:spTgt spid="15"/>
                                        </p:tgtEl>
                                        <p:attrNameLst>
                                          <p:attrName>ppt_h</p:attrName>
                                        </p:attrNameLst>
                                      </p:cBhvr>
                                      <p:tavLst>
                                        <p:tav tm="0">
                                          <p:val>
                                            <p:fltVal val="0"/>
                                          </p:val>
                                        </p:tav>
                                        <p:tav tm="100000">
                                          <p:val>
                                            <p:strVal val="#ppt_h"/>
                                          </p:val>
                                        </p:tav>
                                      </p:tavLst>
                                    </p:anim>
                                    <p:anim calcmode="lin" valueType="num">
                                      <p:cBhvr>
                                        <p:cTn id="53" dur="2000" fill="hold"/>
                                        <p:tgtEl>
                                          <p:spTgt spid="15"/>
                                        </p:tgtEl>
                                        <p:attrNameLst>
                                          <p:attrName>style.rotation</p:attrName>
                                        </p:attrNameLst>
                                      </p:cBhvr>
                                      <p:tavLst>
                                        <p:tav tm="0">
                                          <p:val>
                                            <p:fltVal val="90"/>
                                          </p:val>
                                        </p:tav>
                                        <p:tav tm="100000">
                                          <p:val>
                                            <p:fltVal val="0"/>
                                          </p:val>
                                        </p:tav>
                                      </p:tavLst>
                                    </p:anim>
                                    <p:animEffect transition="in" filter="fade">
                                      <p:cBhvr>
                                        <p:cTn id="5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0" grpId="0"/>
      <p:bldP spid="12"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bwMode="auto">
          <a:xfrm>
            <a:off x="0" y="0"/>
            <a:ext cx="9144000" cy="87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ctr">
              <a:buClrTx/>
            </a:pPr>
            <a:r>
              <a:rPr lang="en-US" sz="5800" b="1" dirty="0">
                <a:effectLst>
                  <a:outerShdw blurRad="38100" dist="38100" dir="2700000" algn="tl">
                    <a:srgbClr val="000000">
                      <a:alpha val="43137"/>
                    </a:srgbClr>
                  </a:outerShdw>
                </a:effectLst>
                <a:latin typeface="Old English Text MT" panose="03040902040508030806" pitchFamily="66" charset="0"/>
              </a:rPr>
              <a:t>Committees Of </a:t>
            </a:r>
            <a:r>
              <a:rPr lang="en-US" sz="5800" b="1" dirty="0" smtClean="0">
                <a:effectLst>
                  <a:outerShdw blurRad="38100" dist="38100" dir="2700000" algn="tl">
                    <a:srgbClr val="000000">
                      <a:alpha val="43137"/>
                    </a:srgbClr>
                  </a:outerShdw>
                </a:effectLst>
                <a:latin typeface="Old English Text MT" panose="03040902040508030806" pitchFamily="66" charset="0"/>
              </a:rPr>
              <a:t>Safety</a:t>
            </a:r>
          </a:p>
        </p:txBody>
      </p:sp>
      <p:sp>
        <p:nvSpPr>
          <p:cNvPr id="3" name="TextBox 2"/>
          <p:cNvSpPr txBox="1"/>
          <p:nvPr/>
        </p:nvSpPr>
        <p:spPr>
          <a:xfrm>
            <a:off x="228600" y="2667000"/>
            <a:ext cx="8540885" cy="1477328"/>
          </a:xfrm>
          <a:prstGeom prst="rect">
            <a:avLst/>
          </a:prstGeom>
          <a:noFill/>
        </p:spPr>
        <p:txBody>
          <a:bodyPr wrap="square" rtlCol="0">
            <a:spAutoFit/>
          </a:bodyPr>
          <a:lstStyle/>
          <a:p>
            <a:pPr algn="just"/>
            <a:r>
              <a:rPr lang="en-US" i="1" dirty="0">
                <a:solidFill>
                  <a:srgbClr val="FF0000"/>
                </a:solidFill>
                <a:latin typeface="Times New Roman" panose="02020603050405020304" pitchFamily="18" charset="0"/>
                <a:cs typeface="Times New Roman" panose="02020603050405020304" pitchFamily="18" charset="0"/>
              </a:rPr>
              <a:t>Committees of Safety </a:t>
            </a:r>
            <a:r>
              <a:rPr lang="en-US" dirty="0">
                <a:latin typeface="Times New Roman" panose="02020603050405020304" pitchFamily="18" charset="0"/>
                <a:cs typeface="Times New Roman" panose="02020603050405020304" pitchFamily="18" charset="0"/>
              </a:rPr>
              <a:t>ARE the Solution to America’s problem of out of control governments. </a:t>
            </a: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are on the rise all across America. </a:t>
            </a:r>
            <a:r>
              <a:rPr lang="en-US" dirty="0" smtClean="0">
                <a:latin typeface="Times New Roman" panose="02020603050405020304" pitchFamily="18" charset="0"/>
                <a:cs typeface="Times New Roman" panose="02020603050405020304" pitchFamily="18" charset="0"/>
              </a:rPr>
              <a:t>National Liberty Alliance is </a:t>
            </a:r>
            <a:r>
              <a:rPr lang="en-US" dirty="0">
                <a:latin typeface="Times New Roman" panose="02020603050405020304" pitchFamily="18" charset="0"/>
                <a:cs typeface="Times New Roman" panose="02020603050405020304" pitchFamily="18" charset="0"/>
              </a:rPr>
              <a:t>already established in every state,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 forgone conclusion </a:t>
            </a:r>
            <a:r>
              <a:rPr lang="en-US" dirty="0" smtClean="0">
                <a:latin typeface="Times New Roman" panose="02020603050405020304" pitchFamily="18" charset="0"/>
                <a:cs typeface="Times New Roman" panose="02020603050405020304" pitchFamily="18" charset="0"/>
              </a:rPr>
              <a:t>our </a:t>
            </a:r>
            <a:r>
              <a:rPr lang="en-US" dirty="0">
                <a:latin typeface="Times New Roman" panose="02020603050405020304" pitchFamily="18" charset="0"/>
                <a:cs typeface="Times New Roman" panose="02020603050405020304" pitchFamily="18" charset="0"/>
              </a:rPr>
              <a:t>current campaign to alert and share </a:t>
            </a:r>
            <a:r>
              <a:rPr lang="en-US" dirty="0" smtClean="0">
                <a:latin typeface="Times New Roman" panose="02020603050405020304" pitchFamily="18" charset="0"/>
                <a:cs typeface="Times New Roman" panose="02020603050405020304" pitchFamily="18" charset="0"/>
              </a:rPr>
              <a:t>concepts </a:t>
            </a:r>
            <a:r>
              <a:rPr lang="en-US" dirty="0">
                <a:latin typeface="Times New Roman" panose="02020603050405020304" pitchFamily="18" charset="0"/>
                <a:cs typeface="Times New Roman" panose="02020603050405020304" pitchFamily="18" charset="0"/>
              </a:rPr>
              <a:t>with Liberty Minded </a:t>
            </a:r>
            <a:r>
              <a:rPr lang="en-US" dirty="0" smtClean="0">
                <a:latin typeface="Times New Roman" panose="02020603050405020304" pitchFamily="18" charset="0"/>
                <a:cs typeface="Times New Roman" panose="02020603050405020304" pitchFamily="18" charset="0"/>
              </a:rPr>
              <a:t>Groups, in order to unite </a:t>
            </a:r>
            <a:r>
              <a:rPr lang="en-US" dirty="0">
                <a:latin typeface="Times New Roman" panose="02020603050405020304" pitchFamily="18" charset="0"/>
                <a:cs typeface="Times New Roman" panose="02020603050405020304" pitchFamily="18" charset="0"/>
              </a:rPr>
              <a:t>and prepare America to weather any storm the New World Order can raise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00200" y="4362271"/>
            <a:ext cx="7169285" cy="1477328"/>
          </a:xfrm>
          <a:prstGeom prst="rect">
            <a:avLst/>
          </a:prstGeom>
          <a:noFill/>
        </p:spPr>
        <p:txBody>
          <a:bodyPr wrap="square" rtlCol="0">
            <a:spAutoFit/>
          </a:bodyPr>
          <a:lstStyle/>
          <a:p>
            <a:pPr algn="just">
              <a:buClrTx/>
            </a:pPr>
            <a:r>
              <a:rPr lang="en-US" b="1" kern="0" dirty="0" smtClean="0">
                <a:latin typeface="Times New Roman" panose="02020603050405020304" pitchFamily="18" charset="0"/>
                <a:cs typeface="Times New Roman" panose="02020603050405020304" pitchFamily="18" charset="0"/>
              </a:rPr>
              <a:t>Thomas Jefferson said, </a:t>
            </a:r>
            <a:r>
              <a:rPr lang="en-US" kern="0" dirty="0" smtClean="0">
                <a:latin typeface="Times New Roman" panose="02020603050405020304" pitchFamily="18" charset="0"/>
                <a:cs typeface="Times New Roman" panose="02020603050405020304" pitchFamily="18" charset="0"/>
              </a:rPr>
              <a:t>“</a:t>
            </a:r>
            <a:r>
              <a:rPr lang="en-US" i="1" kern="0" dirty="0" smtClean="0">
                <a:latin typeface="Times New Roman" panose="02020603050405020304" pitchFamily="18" charset="0"/>
                <a:cs typeface="Times New Roman" panose="02020603050405020304" pitchFamily="18" charset="0"/>
              </a:rPr>
              <a:t>An </a:t>
            </a:r>
            <a:r>
              <a:rPr lang="en-US" i="1" kern="0" dirty="0">
                <a:latin typeface="Times New Roman" panose="02020603050405020304" pitchFamily="18" charset="0"/>
                <a:cs typeface="Times New Roman" panose="02020603050405020304" pitchFamily="18" charset="0"/>
              </a:rPr>
              <a:t>enlightened citizenry is indispensable for the proper functioning of a republic. Self-government is not possible unless the citizens are educated sufficiently to enable them to exercise oversight. It is therefore imperative that the nation see to it that a suitable education be provided for all its citizens</a:t>
            </a:r>
            <a:r>
              <a:rPr lang="en-US" kern="0" dirty="0">
                <a:latin typeface="Times New Roman" panose="02020603050405020304" pitchFamily="18" charset="0"/>
                <a:cs typeface="Times New Roman" panose="02020603050405020304" pitchFamily="18" charset="0"/>
              </a:rPr>
              <a:t>.“ </a:t>
            </a:r>
            <a:r>
              <a:rPr lang="en-US" kern="0" dirty="0" smtClean="0">
                <a:latin typeface="Times New Roman" panose="02020603050405020304" pitchFamily="18" charset="0"/>
                <a:cs typeface="Times New Roman" panose="02020603050405020304" pitchFamily="18" charset="0"/>
              </a:rPr>
              <a:t>--</a:t>
            </a:r>
            <a:endParaRPr lang="en-US" b="1" kern="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8600" y="5906869"/>
            <a:ext cx="8540885" cy="646331"/>
          </a:xfrm>
          <a:prstGeom prst="rect">
            <a:avLst/>
          </a:prstGeom>
          <a:noFill/>
        </p:spPr>
        <p:txBody>
          <a:bodyPr wrap="square" rtlCol="0">
            <a:spAutoFit/>
          </a:bodyPr>
          <a:lstStyle/>
          <a:p>
            <a:pPr algn="just"/>
            <a:r>
              <a:rPr lang="en-US" kern="0" dirty="0">
                <a:latin typeface="Time Roman" pitchFamily="2" charset="0"/>
              </a:rPr>
              <a:t>Thus it is the </a:t>
            </a:r>
            <a:r>
              <a:rPr lang="en-US" i="1" kern="0" dirty="0" smtClean="0">
                <a:solidFill>
                  <a:srgbClr val="FF0000"/>
                </a:solidFill>
                <a:latin typeface="Time Roman" pitchFamily="2" charset="0"/>
              </a:rPr>
              <a:t>Committees of Safety</a:t>
            </a:r>
            <a:r>
              <a:rPr lang="en-US" i="1" kern="0" dirty="0" smtClean="0">
                <a:latin typeface="Time Roman" pitchFamily="2" charset="0"/>
              </a:rPr>
              <a:t> </a:t>
            </a:r>
            <a:r>
              <a:rPr lang="en-US" kern="0" dirty="0">
                <a:latin typeface="Time Roman" pitchFamily="2" charset="0"/>
              </a:rPr>
              <a:t>that must </a:t>
            </a:r>
            <a:r>
              <a:rPr lang="en-US" kern="0" dirty="0" smtClean="0">
                <a:latin typeface="Time Roman" pitchFamily="2" charset="0"/>
              </a:rPr>
              <a:t>Educate the People</a:t>
            </a:r>
            <a:r>
              <a:rPr lang="en-US" kern="0" dirty="0">
                <a:latin typeface="Time Roman" pitchFamily="2" charset="0"/>
              </a:rPr>
              <a:t>... Protect </a:t>
            </a:r>
            <a:r>
              <a:rPr lang="en-US" kern="0" dirty="0" smtClean="0">
                <a:latin typeface="Time Roman" pitchFamily="2" charset="0"/>
              </a:rPr>
              <a:t>People</a:t>
            </a:r>
            <a:r>
              <a:rPr lang="en-US" kern="0" dirty="0">
                <a:latin typeface="Time Roman" pitchFamily="2" charset="0"/>
              </a:rPr>
              <a:t>... Provide for the safety of </a:t>
            </a:r>
            <a:r>
              <a:rPr lang="en-US" kern="0" dirty="0" smtClean="0">
                <a:latin typeface="Time Roman" pitchFamily="2" charset="0"/>
              </a:rPr>
              <a:t>the People</a:t>
            </a:r>
            <a:r>
              <a:rPr lang="en-US" kern="0" dirty="0">
                <a:latin typeface="Time Roman" pitchFamily="2" charset="0"/>
              </a:rPr>
              <a:t>... that is what a </a:t>
            </a:r>
            <a:r>
              <a:rPr lang="en-US" i="1" kern="0" dirty="0">
                <a:solidFill>
                  <a:srgbClr val="FF0000"/>
                </a:solidFill>
                <a:latin typeface="Time Roman" pitchFamily="2" charset="0"/>
              </a:rPr>
              <a:t>Committee of Safety</a:t>
            </a:r>
            <a:r>
              <a:rPr lang="en-US" i="1" kern="0" dirty="0">
                <a:latin typeface="Time Roman" pitchFamily="2" charset="0"/>
              </a:rPr>
              <a:t> </a:t>
            </a:r>
            <a:r>
              <a:rPr lang="en-US" kern="0" dirty="0">
                <a:latin typeface="Time Roman" pitchFamily="2" charset="0"/>
              </a:rPr>
              <a:t>does.</a:t>
            </a:r>
            <a:endParaRPr lang="en-US"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398434"/>
            <a:ext cx="1066800" cy="139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599" y="1002268"/>
            <a:ext cx="8617085"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Old English Text MT" panose="03040902040508030806" pitchFamily="66" charset="0"/>
              </a:rPr>
              <a:t>Are </a:t>
            </a:r>
            <a:r>
              <a:rPr lang="en-US" sz="3200" b="1" dirty="0">
                <a:solidFill>
                  <a:srgbClr val="FF0000"/>
                </a:solidFill>
                <a:effectLst>
                  <a:outerShdw blurRad="38100" dist="38100" dir="2700000" algn="tl">
                    <a:srgbClr val="000000">
                      <a:alpha val="43137"/>
                    </a:srgbClr>
                  </a:outerShdw>
                </a:effectLst>
                <a:latin typeface="Old English Text MT" panose="03040902040508030806" pitchFamily="66" charset="0"/>
              </a:rPr>
              <a:t>the Only </a:t>
            </a:r>
            <a:r>
              <a:rPr lang="en-US" sz="3200" b="1" dirty="0" smtClean="0">
                <a:solidFill>
                  <a:srgbClr val="FF0000"/>
                </a:solidFill>
                <a:effectLst>
                  <a:outerShdw blurRad="38100" dist="38100" dir="2700000" algn="tl">
                    <a:srgbClr val="000000">
                      <a:alpha val="43137"/>
                    </a:srgbClr>
                  </a:outerShdw>
                </a:effectLst>
                <a:latin typeface="Old English Text MT" panose="03040902040508030806" pitchFamily="66" charset="0"/>
              </a:rPr>
              <a:t>Solution</a:t>
            </a:r>
            <a:endParaRPr lang="en-US" sz="3200" dirty="0"/>
          </a:p>
        </p:txBody>
      </p:sp>
      <p:sp>
        <p:nvSpPr>
          <p:cNvPr id="5" name="TextBox 4"/>
          <p:cNvSpPr txBox="1"/>
          <p:nvPr/>
        </p:nvSpPr>
        <p:spPr>
          <a:xfrm>
            <a:off x="990600" y="1639669"/>
            <a:ext cx="7086600" cy="646331"/>
          </a:xfrm>
          <a:prstGeom prst="rect">
            <a:avLst/>
          </a:prstGeom>
          <a:noFill/>
        </p:spPr>
        <p:txBody>
          <a:bodyPr wrap="square" rtlCol="0">
            <a:spAutoFit/>
          </a:bodyPr>
          <a:lstStyle/>
          <a:p>
            <a:pPr algn="just"/>
            <a:r>
              <a:rPr lang="en-US" kern="0" dirty="0" smtClean="0">
                <a:latin typeface="Times New Roman" panose="02020603050405020304" pitchFamily="18" charset="0"/>
                <a:cs typeface="Times New Roman" panose="02020603050405020304" pitchFamily="18" charset="0"/>
              </a:rPr>
              <a:t>National </a:t>
            </a:r>
            <a:r>
              <a:rPr lang="en-US" kern="0" dirty="0">
                <a:latin typeface="Times New Roman" panose="02020603050405020304" pitchFamily="18" charset="0"/>
                <a:cs typeface="Times New Roman" panose="02020603050405020304" pitchFamily="18" charset="0"/>
              </a:rPr>
              <a:t>Liberty Alliance would like to bring the concept of County Committees of Safety to the attention of all the People of the United States</a:t>
            </a:r>
            <a:r>
              <a:rPr lang="en-US" kern="0" dirty="0" smtClean="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985485389"/>
      </p:ext>
    </p:extLst>
  </p:cSld>
  <p:clrMapOvr>
    <a:masterClrMapping/>
  </p:clrMapOvr>
  <mc:AlternateContent xmlns:mc="http://schemas.openxmlformats.org/markup-compatibility/2006" xmlns:p14="http://schemas.microsoft.com/office/powerpoint/2010/main">
    <mc:Choice Requires="p14">
      <p:transition spd="slow" p14:dur="1250" advTm="45330">
        <p14:prism/>
      </p:transition>
    </mc:Choice>
    <mc:Fallback xmlns="">
      <p:transition spd="slow" advTm="453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6"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8" grpId="0"/>
      <p:bldP spid="9"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0"/>
            <a:ext cx="2390186" cy="1371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224135"/>
            <a:ext cx="6858001" cy="477054"/>
          </a:xfrm>
          <a:prstGeom prst="rect">
            <a:avLst/>
          </a:prstGeom>
          <a:noFill/>
        </p:spPr>
        <p:txBody>
          <a:bodyPr wrap="square" rtlCol="0">
            <a:spAutoFit/>
          </a:bodyPr>
          <a:lstStyle/>
          <a:p>
            <a:r>
              <a:rPr lang="en-US" sz="2500" b="1" dirty="0" smtClean="0">
                <a:sym typeface="Wingdings 2"/>
              </a:rPr>
              <a:t>THE AMERICAN BAR ASSOCIATION THE </a:t>
            </a:r>
            <a:endParaRPr lang="en-US" sz="2500" b="1" dirty="0"/>
          </a:p>
        </p:txBody>
      </p:sp>
      <p:sp>
        <p:nvSpPr>
          <p:cNvPr id="7" name="TextBox 6"/>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
        <p:nvSpPr>
          <p:cNvPr id="8" name="TextBox 7"/>
          <p:cNvSpPr txBox="1"/>
          <p:nvPr/>
        </p:nvSpPr>
        <p:spPr>
          <a:xfrm>
            <a:off x="307974" y="1460718"/>
            <a:ext cx="8635412" cy="830997"/>
          </a:xfrm>
          <a:prstGeom prst="rect">
            <a:avLst/>
          </a:prstGeom>
          <a:noFill/>
        </p:spPr>
        <p:txBody>
          <a:bodyPr wrap="square" rtlCol="0">
            <a:spAutoFit/>
          </a:bodyPr>
          <a:lstStyle/>
          <a:p>
            <a:pPr algn="just"/>
            <a:r>
              <a:rPr lang="en-US" sz="1600" dirty="0"/>
              <a:t>In 1913, the ABA controlled Congress enslaved the People under the Federal Reserve Act which gave complete control of the dollar to foreign bankers subjecting the People to debtor’s prison. </a:t>
            </a:r>
          </a:p>
        </p:txBody>
      </p:sp>
      <p:sp>
        <p:nvSpPr>
          <p:cNvPr id="10" name="TextBox 9"/>
          <p:cNvSpPr txBox="1"/>
          <p:nvPr/>
        </p:nvSpPr>
        <p:spPr>
          <a:xfrm>
            <a:off x="304800" y="2362200"/>
            <a:ext cx="8635412" cy="584775"/>
          </a:xfrm>
          <a:prstGeom prst="rect">
            <a:avLst/>
          </a:prstGeom>
          <a:noFill/>
        </p:spPr>
        <p:txBody>
          <a:bodyPr wrap="square" rtlCol="0">
            <a:spAutoFit/>
          </a:bodyPr>
          <a:lstStyle/>
          <a:p>
            <a:pPr algn="just"/>
            <a:r>
              <a:rPr lang="en-US" sz="1600" dirty="0"/>
              <a:t>In 1922, the NY ABA announced that it planned a vigorous </a:t>
            </a:r>
            <a:r>
              <a:rPr lang="en-US" sz="1600" dirty="0" smtClean="0"/>
              <a:t>state-wide </a:t>
            </a:r>
            <a:r>
              <a:rPr lang="en-US" sz="1600" dirty="0"/>
              <a:t>campaign to abolish the Grand Jury institution. </a:t>
            </a:r>
          </a:p>
        </p:txBody>
      </p:sp>
      <p:sp>
        <p:nvSpPr>
          <p:cNvPr id="12" name="TextBox 11"/>
          <p:cNvSpPr txBox="1"/>
          <p:nvPr/>
        </p:nvSpPr>
        <p:spPr>
          <a:xfrm>
            <a:off x="304800" y="2971800"/>
            <a:ext cx="8635412" cy="1569660"/>
          </a:xfrm>
          <a:prstGeom prst="rect">
            <a:avLst/>
          </a:prstGeom>
          <a:noFill/>
        </p:spPr>
        <p:txBody>
          <a:bodyPr wrap="square" rtlCol="0">
            <a:spAutoFit/>
          </a:bodyPr>
          <a:lstStyle/>
          <a:p>
            <a:pPr algn="just"/>
            <a:r>
              <a:rPr lang="en-US" sz="1600" dirty="0"/>
              <a:t>In 1934 the ABA controlled Congress passed the “</a:t>
            </a:r>
            <a:r>
              <a:rPr lang="en-US" sz="1600" i="1" u="sng" dirty="0"/>
              <a:t>Rules Enabling Act</a:t>
            </a:r>
            <a:r>
              <a:rPr lang="en-US" sz="1600" dirty="0"/>
              <a:t>,” whereas according to the Federal Judicial Center, a government agency, on September 16, 1938, pursuant to its fictional authority under the repugnant “Rules Enabling Act” stated, “</a:t>
            </a:r>
            <a:r>
              <a:rPr lang="en-US" sz="1600" i="1" dirty="0"/>
              <a:t>the Supreme Court enacted uniform rules of procedure for the federal courts. Under the new rules, suits in equity and suits at common law were grouped together under the term “civil action,</a:t>
            </a:r>
            <a:r>
              <a:rPr lang="en-US" sz="1600" dirty="0"/>
              <a:t>” claiming that “</a:t>
            </a:r>
            <a:r>
              <a:rPr lang="en-US" sz="1600" i="1" dirty="0"/>
              <a:t>rigid application of common-law rules brought about injustice</a:t>
            </a:r>
            <a:r>
              <a:rPr lang="en-US" sz="1600" dirty="0"/>
              <a:t>.”</a:t>
            </a:r>
          </a:p>
        </p:txBody>
      </p:sp>
      <p:sp>
        <p:nvSpPr>
          <p:cNvPr id="14" name="TextBox 13"/>
          <p:cNvSpPr txBox="1"/>
          <p:nvPr/>
        </p:nvSpPr>
        <p:spPr>
          <a:xfrm>
            <a:off x="279988" y="4655403"/>
            <a:ext cx="8635412" cy="830997"/>
          </a:xfrm>
          <a:prstGeom prst="rect">
            <a:avLst/>
          </a:prstGeom>
          <a:noFill/>
        </p:spPr>
        <p:txBody>
          <a:bodyPr wrap="square" rtlCol="0">
            <a:spAutoFit/>
          </a:bodyPr>
          <a:lstStyle/>
          <a:p>
            <a:pPr algn="just"/>
            <a:r>
              <a:rPr lang="en-US" sz="1600" dirty="0"/>
              <a:t>In 1947, the ABA controlled Congress initiated the national police state surveillance grid. Today, the CIA is a private corporation which operates as a prostitute for global banking interests and does not represent the United States.</a:t>
            </a:r>
          </a:p>
        </p:txBody>
      </p:sp>
      <p:sp>
        <p:nvSpPr>
          <p:cNvPr id="15" name="TextBox 14"/>
          <p:cNvSpPr txBox="1"/>
          <p:nvPr/>
        </p:nvSpPr>
        <p:spPr>
          <a:xfrm>
            <a:off x="279988" y="5569803"/>
            <a:ext cx="8635412" cy="584775"/>
          </a:xfrm>
          <a:prstGeom prst="rect">
            <a:avLst/>
          </a:prstGeom>
          <a:noFill/>
        </p:spPr>
        <p:txBody>
          <a:bodyPr wrap="square" rtlCol="0">
            <a:spAutoFit/>
          </a:bodyPr>
          <a:lstStyle/>
          <a:p>
            <a:pPr algn="just"/>
            <a:r>
              <a:rPr lang="en-US" sz="1600" dirty="0"/>
              <a:t>In 1948, the ABA controlled Congress created the United Nations on American soil marking the beginning of the end of political sovereignty in the United States. </a:t>
            </a:r>
          </a:p>
        </p:txBody>
      </p:sp>
    </p:spTree>
    <p:custDataLst>
      <p:tags r:id="rId1"/>
    </p:custDataLst>
    <p:extLst>
      <p:ext uri="{BB962C8B-B14F-4D97-AF65-F5344CB8AC3E}">
        <p14:creationId xmlns:p14="http://schemas.microsoft.com/office/powerpoint/2010/main" val="1251623136"/>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90"/>
                                          </p:val>
                                        </p:tav>
                                        <p:tav tm="100000">
                                          <p:val>
                                            <p:fltVal val="0"/>
                                          </p:val>
                                        </p:tav>
                                      </p:tavLst>
                                    </p:anim>
                                    <p:animEffect transition="in" filter="fade">
                                      <p:cBhvr>
                                        <p:cTn id="10" dur="2000"/>
                                        <p:tgtEl>
                                          <p:spTgt spid="11"/>
                                        </p:tgtEl>
                                      </p:cBhvr>
                                    </p:animEffect>
                                  </p:childTnLst>
                                </p:cTn>
                              </p:par>
                              <p:par>
                                <p:cTn id="11" presetID="53" presetClass="entr" presetSubtype="16"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2000" fill="hold"/>
                                        <p:tgtEl>
                                          <p:spTgt spid="9218"/>
                                        </p:tgtEl>
                                        <p:attrNameLst>
                                          <p:attrName>ppt_w</p:attrName>
                                        </p:attrNameLst>
                                      </p:cBhvr>
                                      <p:tavLst>
                                        <p:tav tm="0">
                                          <p:val>
                                            <p:fltVal val="0"/>
                                          </p:val>
                                        </p:tav>
                                        <p:tav tm="100000">
                                          <p:val>
                                            <p:strVal val="#ppt_w"/>
                                          </p:val>
                                        </p:tav>
                                      </p:tavLst>
                                    </p:anim>
                                    <p:anim calcmode="lin" valueType="num">
                                      <p:cBhvr>
                                        <p:cTn id="14" dur="2000" fill="hold"/>
                                        <p:tgtEl>
                                          <p:spTgt spid="9218"/>
                                        </p:tgtEl>
                                        <p:attrNameLst>
                                          <p:attrName>ppt_h</p:attrName>
                                        </p:attrNameLst>
                                      </p:cBhvr>
                                      <p:tavLst>
                                        <p:tav tm="0">
                                          <p:val>
                                            <p:fltVal val="0"/>
                                          </p:val>
                                        </p:tav>
                                        <p:tav tm="100000">
                                          <p:val>
                                            <p:strVal val="#ppt_h"/>
                                          </p:val>
                                        </p:tav>
                                      </p:tavLst>
                                    </p:anim>
                                    <p:animEffect transition="in" filter="fade">
                                      <p:cBhvr>
                                        <p:cTn id="15" dur="2000"/>
                                        <p:tgtEl>
                                          <p:spTgt spid="921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 calcmode="lin" valueType="num">
                                      <p:cBhvr>
                                        <p:cTn id="20" dur="2000" fill="hold"/>
                                        <p:tgtEl>
                                          <p:spTgt spid="8"/>
                                        </p:tgtEl>
                                        <p:attrNameLst>
                                          <p:attrName>style.rotation</p:attrName>
                                        </p:attrNameLst>
                                      </p:cBhvr>
                                      <p:tavLst>
                                        <p:tav tm="0">
                                          <p:val>
                                            <p:fltVal val="90"/>
                                          </p:val>
                                        </p:tav>
                                        <p:tav tm="100000">
                                          <p:val>
                                            <p:fltVal val="0"/>
                                          </p:val>
                                        </p:tav>
                                      </p:tavLst>
                                    </p:anim>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2000" fill="hold"/>
                                        <p:tgtEl>
                                          <p:spTgt spid="10"/>
                                        </p:tgtEl>
                                        <p:attrNameLst>
                                          <p:attrName>ppt_w</p:attrName>
                                        </p:attrNameLst>
                                      </p:cBhvr>
                                      <p:tavLst>
                                        <p:tav tm="0">
                                          <p:val>
                                            <p:fltVal val="0"/>
                                          </p:val>
                                        </p:tav>
                                        <p:tav tm="100000">
                                          <p:val>
                                            <p:strVal val="#ppt_w"/>
                                          </p:val>
                                        </p:tav>
                                      </p:tavLst>
                                    </p:anim>
                                    <p:anim calcmode="lin" valueType="num">
                                      <p:cBhvr>
                                        <p:cTn id="27" dur="2000" fill="hold"/>
                                        <p:tgtEl>
                                          <p:spTgt spid="10"/>
                                        </p:tgtEl>
                                        <p:attrNameLst>
                                          <p:attrName>ppt_h</p:attrName>
                                        </p:attrNameLst>
                                      </p:cBhvr>
                                      <p:tavLst>
                                        <p:tav tm="0">
                                          <p:val>
                                            <p:fltVal val="0"/>
                                          </p:val>
                                        </p:tav>
                                        <p:tav tm="100000">
                                          <p:val>
                                            <p:strVal val="#ppt_h"/>
                                          </p:val>
                                        </p:tav>
                                      </p:tavLst>
                                    </p:anim>
                                    <p:anim calcmode="lin" valueType="num">
                                      <p:cBhvr>
                                        <p:cTn id="28" dur="2000" fill="hold"/>
                                        <p:tgtEl>
                                          <p:spTgt spid="10"/>
                                        </p:tgtEl>
                                        <p:attrNameLst>
                                          <p:attrName>style.rotation</p:attrName>
                                        </p:attrNameLst>
                                      </p:cBhvr>
                                      <p:tavLst>
                                        <p:tav tm="0">
                                          <p:val>
                                            <p:fltVal val="90"/>
                                          </p:val>
                                        </p:tav>
                                        <p:tav tm="100000">
                                          <p:val>
                                            <p:fltVal val="0"/>
                                          </p:val>
                                        </p:tav>
                                      </p:tavLst>
                                    </p:anim>
                                    <p:animEffect transition="in" filter="fade">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2000" fill="hold"/>
                                        <p:tgtEl>
                                          <p:spTgt spid="12"/>
                                        </p:tgtEl>
                                        <p:attrNameLst>
                                          <p:attrName>ppt_w</p:attrName>
                                        </p:attrNameLst>
                                      </p:cBhvr>
                                      <p:tavLst>
                                        <p:tav tm="0">
                                          <p:val>
                                            <p:fltVal val="0"/>
                                          </p:val>
                                        </p:tav>
                                        <p:tav tm="100000">
                                          <p:val>
                                            <p:strVal val="#ppt_w"/>
                                          </p:val>
                                        </p:tav>
                                      </p:tavLst>
                                    </p:anim>
                                    <p:anim calcmode="lin" valueType="num">
                                      <p:cBhvr>
                                        <p:cTn id="35" dur="2000" fill="hold"/>
                                        <p:tgtEl>
                                          <p:spTgt spid="12"/>
                                        </p:tgtEl>
                                        <p:attrNameLst>
                                          <p:attrName>ppt_h</p:attrName>
                                        </p:attrNameLst>
                                      </p:cBhvr>
                                      <p:tavLst>
                                        <p:tav tm="0">
                                          <p:val>
                                            <p:fltVal val="0"/>
                                          </p:val>
                                        </p:tav>
                                        <p:tav tm="100000">
                                          <p:val>
                                            <p:strVal val="#ppt_h"/>
                                          </p:val>
                                        </p:tav>
                                      </p:tavLst>
                                    </p:anim>
                                    <p:anim calcmode="lin" valueType="num">
                                      <p:cBhvr>
                                        <p:cTn id="36" dur="2000" fill="hold"/>
                                        <p:tgtEl>
                                          <p:spTgt spid="12"/>
                                        </p:tgtEl>
                                        <p:attrNameLst>
                                          <p:attrName>style.rotation</p:attrName>
                                        </p:attrNameLst>
                                      </p:cBhvr>
                                      <p:tavLst>
                                        <p:tav tm="0">
                                          <p:val>
                                            <p:fltVal val="90"/>
                                          </p:val>
                                        </p:tav>
                                        <p:tav tm="100000">
                                          <p:val>
                                            <p:fltVal val="0"/>
                                          </p:val>
                                        </p:tav>
                                      </p:tavLst>
                                    </p:anim>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000" fill="hold"/>
                                        <p:tgtEl>
                                          <p:spTgt spid="14"/>
                                        </p:tgtEl>
                                        <p:attrNameLst>
                                          <p:attrName>ppt_w</p:attrName>
                                        </p:attrNameLst>
                                      </p:cBhvr>
                                      <p:tavLst>
                                        <p:tav tm="0">
                                          <p:val>
                                            <p:fltVal val="0"/>
                                          </p:val>
                                        </p:tav>
                                        <p:tav tm="100000">
                                          <p:val>
                                            <p:strVal val="#ppt_w"/>
                                          </p:val>
                                        </p:tav>
                                      </p:tavLst>
                                    </p:anim>
                                    <p:anim calcmode="lin" valueType="num">
                                      <p:cBhvr>
                                        <p:cTn id="43" dur="2000" fill="hold"/>
                                        <p:tgtEl>
                                          <p:spTgt spid="14"/>
                                        </p:tgtEl>
                                        <p:attrNameLst>
                                          <p:attrName>ppt_h</p:attrName>
                                        </p:attrNameLst>
                                      </p:cBhvr>
                                      <p:tavLst>
                                        <p:tav tm="0">
                                          <p:val>
                                            <p:fltVal val="0"/>
                                          </p:val>
                                        </p:tav>
                                        <p:tav tm="100000">
                                          <p:val>
                                            <p:strVal val="#ppt_h"/>
                                          </p:val>
                                        </p:tav>
                                      </p:tavLst>
                                    </p:anim>
                                    <p:anim calcmode="lin" valueType="num">
                                      <p:cBhvr>
                                        <p:cTn id="44" dur="2000" fill="hold"/>
                                        <p:tgtEl>
                                          <p:spTgt spid="14"/>
                                        </p:tgtEl>
                                        <p:attrNameLst>
                                          <p:attrName>style.rotation</p:attrName>
                                        </p:attrNameLst>
                                      </p:cBhvr>
                                      <p:tavLst>
                                        <p:tav tm="0">
                                          <p:val>
                                            <p:fltVal val="90"/>
                                          </p:val>
                                        </p:tav>
                                        <p:tav tm="100000">
                                          <p:val>
                                            <p:fltVal val="0"/>
                                          </p:val>
                                        </p:tav>
                                      </p:tavLst>
                                    </p:anim>
                                    <p:animEffect transition="in" filter="fade">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2000" fill="hold"/>
                                        <p:tgtEl>
                                          <p:spTgt spid="15"/>
                                        </p:tgtEl>
                                        <p:attrNameLst>
                                          <p:attrName>ppt_w</p:attrName>
                                        </p:attrNameLst>
                                      </p:cBhvr>
                                      <p:tavLst>
                                        <p:tav tm="0">
                                          <p:val>
                                            <p:fltVal val="0"/>
                                          </p:val>
                                        </p:tav>
                                        <p:tav tm="100000">
                                          <p:val>
                                            <p:strVal val="#ppt_w"/>
                                          </p:val>
                                        </p:tav>
                                      </p:tavLst>
                                    </p:anim>
                                    <p:anim calcmode="lin" valueType="num">
                                      <p:cBhvr>
                                        <p:cTn id="51" dur="2000" fill="hold"/>
                                        <p:tgtEl>
                                          <p:spTgt spid="15"/>
                                        </p:tgtEl>
                                        <p:attrNameLst>
                                          <p:attrName>ppt_h</p:attrName>
                                        </p:attrNameLst>
                                      </p:cBhvr>
                                      <p:tavLst>
                                        <p:tav tm="0">
                                          <p:val>
                                            <p:fltVal val="0"/>
                                          </p:val>
                                        </p:tav>
                                        <p:tav tm="100000">
                                          <p:val>
                                            <p:strVal val="#ppt_h"/>
                                          </p:val>
                                        </p:tav>
                                      </p:tavLst>
                                    </p:anim>
                                    <p:anim calcmode="lin" valueType="num">
                                      <p:cBhvr>
                                        <p:cTn id="52" dur="2000" fill="hold"/>
                                        <p:tgtEl>
                                          <p:spTgt spid="15"/>
                                        </p:tgtEl>
                                        <p:attrNameLst>
                                          <p:attrName>style.rotation</p:attrName>
                                        </p:attrNameLst>
                                      </p:cBhvr>
                                      <p:tavLst>
                                        <p:tav tm="0">
                                          <p:val>
                                            <p:fltVal val="90"/>
                                          </p:val>
                                        </p:tav>
                                        <p:tav tm="100000">
                                          <p:val>
                                            <p:fltVal val="0"/>
                                          </p:val>
                                        </p:tav>
                                      </p:tavLst>
                                    </p:anim>
                                    <p:animEffect transition="in" filter="fade">
                                      <p:cBhvr>
                                        <p:cTn id="5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0" grpId="0"/>
      <p:bldP spid="12"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0"/>
            <a:ext cx="2390186" cy="1371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224135"/>
            <a:ext cx="6858001" cy="477054"/>
          </a:xfrm>
          <a:prstGeom prst="rect">
            <a:avLst/>
          </a:prstGeom>
          <a:noFill/>
        </p:spPr>
        <p:txBody>
          <a:bodyPr wrap="square" rtlCol="0">
            <a:spAutoFit/>
          </a:bodyPr>
          <a:lstStyle/>
          <a:p>
            <a:r>
              <a:rPr lang="en-US" sz="2500" b="1" dirty="0" smtClean="0">
                <a:sym typeface="Wingdings 2"/>
              </a:rPr>
              <a:t>THE AMERICAN BAR ASSOCIATION THE </a:t>
            </a:r>
            <a:endParaRPr lang="en-US" sz="2500" b="1" dirty="0"/>
          </a:p>
        </p:txBody>
      </p:sp>
      <p:sp>
        <p:nvSpPr>
          <p:cNvPr id="7" name="TextBox 6"/>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
        <p:nvSpPr>
          <p:cNvPr id="8" name="TextBox 7"/>
          <p:cNvSpPr txBox="1"/>
          <p:nvPr/>
        </p:nvSpPr>
        <p:spPr>
          <a:xfrm>
            <a:off x="307974" y="1460718"/>
            <a:ext cx="8635412" cy="1077218"/>
          </a:xfrm>
          <a:prstGeom prst="rect">
            <a:avLst/>
          </a:prstGeom>
          <a:noFill/>
        </p:spPr>
        <p:txBody>
          <a:bodyPr wrap="square" rtlCol="0">
            <a:spAutoFit/>
          </a:bodyPr>
          <a:lstStyle/>
          <a:p>
            <a:pPr algn="just"/>
            <a:r>
              <a:rPr lang="en-US" sz="1600" dirty="0"/>
              <a:t>In 1950, the 81</a:t>
            </a:r>
            <a:r>
              <a:rPr lang="en-US" sz="1600" baseline="30000" dirty="0"/>
              <a:t>st</a:t>
            </a:r>
            <a:r>
              <a:rPr lang="en-US" sz="1600" dirty="0"/>
              <a:t> Congress Investigated the Lawyers Guild and determined that the ABA organization was founded and run by communists. Thus any elected official that is a member of the ABA will only be loyal to the ABA and not the people. (See 81st Congress Report No. 3123).</a:t>
            </a:r>
          </a:p>
        </p:txBody>
      </p:sp>
      <p:sp>
        <p:nvSpPr>
          <p:cNvPr id="10" name="TextBox 9"/>
          <p:cNvSpPr txBox="1"/>
          <p:nvPr/>
        </p:nvSpPr>
        <p:spPr>
          <a:xfrm>
            <a:off x="304800" y="2615625"/>
            <a:ext cx="8635412" cy="584775"/>
          </a:xfrm>
          <a:prstGeom prst="rect">
            <a:avLst/>
          </a:prstGeom>
          <a:noFill/>
        </p:spPr>
        <p:txBody>
          <a:bodyPr wrap="square" rtlCol="0">
            <a:spAutoFit/>
          </a:bodyPr>
          <a:lstStyle/>
          <a:p>
            <a:pPr algn="just"/>
            <a:r>
              <a:rPr lang="en-US" sz="1600" dirty="0"/>
              <a:t>In 1962, the ABA controlled Congress outlawed prayer in the classroom, marking the beginning of moral decay in America.</a:t>
            </a:r>
          </a:p>
        </p:txBody>
      </p:sp>
      <p:sp>
        <p:nvSpPr>
          <p:cNvPr id="12" name="TextBox 11"/>
          <p:cNvSpPr txBox="1"/>
          <p:nvPr/>
        </p:nvSpPr>
        <p:spPr>
          <a:xfrm>
            <a:off x="304800" y="3230940"/>
            <a:ext cx="8635412" cy="584775"/>
          </a:xfrm>
          <a:prstGeom prst="rect">
            <a:avLst/>
          </a:prstGeom>
          <a:noFill/>
        </p:spPr>
        <p:txBody>
          <a:bodyPr wrap="square" rtlCol="0">
            <a:spAutoFit/>
          </a:bodyPr>
          <a:lstStyle/>
          <a:p>
            <a:pPr algn="just"/>
            <a:r>
              <a:rPr lang="en-US" sz="1600" dirty="0"/>
              <a:t>In 2001, the ABA controlled Congress passed the Patriot Act and now today virtually every communication that we engage in is monitored.</a:t>
            </a:r>
          </a:p>
        </p:txBody>
      </p:sp>
      <p:sp>
        <p:nvSpPr>
          <p:cNvPr id="14" name="TextBox 13"/>
          <p:cNvSpPr txBox="1"/>
          <p:nvPr/>
        </p:nvSpPr>
        <p:spPr>
          <a:xfrm>
            <a:off x="279988" y="3893403"/>
            <a:ext cx="8635412" cy="830997"/>
          </a:xfrm>
          <a:prstGeom prst="rect">
            <a:avLst/>
          </a:prstGeom>
          <a:noFill/>
        </p:spPr>
        <p:txBody>
          <a:bodyPr wrap="square" rtlCol="0">
            <a:spAutoFit/>
          </a:bodyPr>
          <a:lstStyle/>
          <a:p>
            <a:pPr algn="just"/>
            <a:r>
              <a:rPr lang="en-US" sz="1600" dirty="0"/>
              <a:t>In 2002, the ABA controlled Congress established the Department of Homeland Security, TSA and FEMA which during a national emergency controls every resource, every asset and even our freedom. </a:t>
            </a:r>
          </a:p>
        </p:txBody>
      </p:sp>
      <p:sp>
        <p:nvSpPr>
          <p:cNvPr id="15" name="TextBox 14"/>
          <p:cNvSpPr txBox="1"/>
          <p:nvPr/>
        </p:nvSpPr>
        <p:spPr>
          <a:xfrm>
            <a:off x="279988" y="4749225"/>
            <a:ext cx="8635412" cy="584775"/>
          </a:xfrm>
          <a:prstGeom prst="rect">
            <a:avLst/>
          </a:prstGeom>
          <a:noFill/>
        </p:spPr>
        <p:txBody>
          <a:bodyPr wrap="square" rtlCol="0">
            <a:spAutoFit/>
          </a:bodyPr>
          <a:lstStyle/>
          <a:p>
            <a:pPr algn="just"/>
            <a:r>
              <a:rPr lang="en-US" sz="1600" dirty="0"/>
              <a:t>In 2012 the ABA controlled Congress via Title 8 USC 1481, 1952 declared patriots willing to defend the Constitution to be terrorists.</a:t>
            </a:r>
          </a:p>
        </p:txBody>
      </p:sp>
      <p:sp>
        <p:nvSpPr>
          <p:cNvPr id="13" name="TextBox 12"/>
          <p:cNvSpPr txBox="1"/>
          <p:nvPr/>
        </p:nvSpPr>
        <p:spPr>
          <a:xfrm>
            <a:off x="279988" y="5410200"/>
            <a:ext cx="8635412" cy="830997"/>
          </a:xfrm>
          <a:prstGeom prst="rect">
            <a:avLst/>
          </a:prstGeom>
          <a:noFill/>
        </p:spPr>
        <p:txBody>
          <a:bodyPr wrap="square" rtlCol="0">
            <a:spAutoFit/>
          </a:bodyPr>
          <a:lstStyle/>
          <a:p>
            <a:pPr algn="just"/>
            <a:r>
              <a:rPr lang="en-US" sz="1600" dirty="0"/>
              <a:t>The ABA controlled Congress have flooded our courts with nearly 150 years of repugnant acts, statutes and rules</a:t>
            </a:r>
            <a:r>
              <a:rPr lang="en-US" sz="1600" dirty="0" smtClean="0"/>
              <a:t>. </a:t>
            </a:r>
            <a:r>
              <a:rPr lang="en-US" sz="1600" dirty="0"/>
              <a:t>All of the aforesaid destructive acts were possible because People </a:t>
            </a:r>
            <a:r>
              <a:rPr lang="en-US" sz="1600" dirty="0" smtClean="0"/>
              <a:t>being ignorant of their duties were </a:t>
            </a:r>
            <a:r>
              <a:rPr lang="en-US" sz="1600" dirty="0"/>
              <a:t>not paying attention to what their government was doing. </a:t>
            </a:r>
          </a:p>
        </p:txBody>
      </p:sp>
    </p:spTree>
    <p:custDataLst>
      <p:tags r:id="rId1"/>
    </p:custDataLst>
    <p:extLst>
      <p:ext uri="{BB962C8B-B14F-4D97-AF65-F5344CB8AC3E}">
        <p14:creationId xmlns:p14="http://schemas.microsoft.com/office/powerpoint/2010/main" val="3614856598"/>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90"/>
                                          </p:val>
                                        </p:tav>
                                        <p:tav tm="100000">
                                          <p:val>
                                            <p:fltVal val="0"/>
                                          </p:val>
                                        </p:tav>
                                      </p:tavLst>
                                    </p:anim>
                                    <p:animEffect transition="in" filter="fade">
                                      <p:cBhvr>
                                        <p:cTn id="10" dur="2000"/>
                                        <p:tgtEl>
                                          <p:spTgt spid="11"/>
                                        </p:tgtEl>
                                      </p:cBhvr>
                                    </p:animEffect>
                                  </p:childTnLst>
                                </p:cTn>
                              </p:par>
                              <p:par>
                                <p:cTn id="11" presetID="53" presetClass="entr" presetSubtype="16"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2000" fill="hold"/>
                                        <p:tgtEl>
                                          <p:spTgt spid="9218"/>
                                        </p:tgtEl>
                                        <p:attrNameLst>
                                          <p:attrName>ppt_w</p:attrName>
                                        </p:attrNameLst>
                                      </p:cBhvr>
                                      <p:tavLst>
                                        <p:tav tm="0">
                                          <p:val>
                                            <p:fltVal val="0"/>
                                          </p:val>
                                        </p:tav>
                                        <p:tav tm="100000">
                                          <p:val>
                                            <p:strVal val="#ppt_w"/>
                                          </p:val>
                                        </p:tav>
                                      </p:tavLst>
                                    </p:anim>
                                    <p:anim calcmode="lin" valueType="num">
                                      <p:cBhvr>
                                        <p:cTn id="14" dur="2000" fill="hold"/>
                                        <p:tgtEl>
                                          <p:spTgt spid="9218"/>
                                        </p:tgtEl>
                                        <p:attrNameLst>
                                          <p:attrName>ppt_h</p:attrName>
                                        </p:attrNameLst>
                                      </p:cBhvr>
                                      <p:tavLst>
                                        <p:tav tm="0">
                                          <p:val>
                                            <p:fltVal val="0"/>
                                          </p:val>
                                        </p:tav>
                                        <p:tav tm="100000">
                                          <p:val>
                                            <p:strVal val="#ppt_h"/>
                                          </p:val>
                                        </p:tav>
                                      </p:tavLst>
                                    </p:anim>
                                    <p:animEffect transition="in" filter="fade">
                                      <p:cBhvr>
                                        <p:cTn id="15" dur="2000"/>
                                        <p:tgtEl>
                                          <p:spTgt spid="921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 calcmode="lin" valueType="num">
                                      <p:cBhvr>
                                        <p:cTn id="20" dur="2000" fill="hold"/>
                                        <p:tgtEl>
                                          <p:spTgt spid="8"/>
                                        </p:tgtEl>
                                        <p:attrNameLst>
                                          <p:attrName>style.rotation</p:attrName>
                                        </p:attrNameLst>
                                      </p:cBhvr>
                                      <p:tavLst>
                                        <p:tav tm="0">
                                          <p:val>
                                            <p:fltVal val="90"/>
                                          </p:val>
                                        </p:tav>
                                        <p:tav tm="100000">
                                          <p:val>
                                            <p:fltVal val="0"/>
                                          </p:val>
                                        </p:tav>
                                      </p:tavLst>
                                    </p:anim>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2000" fill="hold"/>
                                        <p:tgtEl>
                                          <p:spTgt spid="10"/>
                                        </p:tgtEl>
                                        <p:attrNameLst>
                                          <p:attrName>ppt_w</p:attrName>
                                        </p:attrNameLst>
                                      </p:cBhvr>
                                      <p:tavLst>
                                        <p:tav tm="0">
                                          <p:val>
                                            <p:fltVal val="0"/>
                                          </p:val>
                                        </p:tav>
                                        <p:tav tm="100000">
                                          <p:val>
                                            <p:strVal val="#ppt_w"/>
                                          </p:val>
                                        </p:tav>
                                      </p:tavLst>
                                    </p:anim>
                                    <p:anim calcmode="lin" valueType="num">
                                      <p:cBhvr>
                                        <p:cTn id="27" dur="2000" fill="hold"/>
                                        <p:tgtEl>
                                          <p:spTgt spid="10"/>
                                        </p:tgtEl>
                                        <p:attrNameLst>
                                          <p:attrName>ppt_h</p:attrName>
                                        </p:attrNameLst>
                                      </p:cBhvr>
                                      <p:tavLst>
                                        <p:tav tm="0">
                                          <p:val>
                                            <p:fltVal val="0"/>
                                          </p:val>
                                        </p:tav>
                                        <p:tav tm="100000">
                                          <p:val>
                                            <p:strVal val="#ppt_h"/>
                                          </p:val>
                                        </p:tav>
                                      </p:tavLst>
                                    </p:anim>
                                    <p:anim calcmode="lin" valueType="num">
                                      <p:cBhvr>
                                        <p:cTn id="28" dur="2000" fill="hold"/>
                                        <p:tgtEl>
                                          <p:spTgt spid="10"/>
                                        </p:tgtEl>
                                        <p:attrNameLst>
                                          <p:attrName>style.rotation</p:attrName>
                                        </p:attrNameLst>
                                      </p:cBhvr>
                                      <p:tavLst>
                                        <p:tav tm="0">
                                          <p:val>
                                            <p:fltVal val="90"/>
                                          </p:val>
                                        </p:tav>
                                        <p:tav tm="100000">
                                          <p:val>
                                            <p:fltVal val="0"/>
                                          </p:val>
                                        </p:tav>
                                      </p:tavLst>
                                    </p:anim>
                                    <p:animEffect transition="in" filter="fade">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2000" fill="hold"/>
                                        <p:tgtEl>
                                          <p:spTgt spid="12"/>
                                        </p:tgtEl>
                                        <p:attrNameLst>
                                          <p:attrName>ppt_w</p:attrName>
                                        </p:attrNameLst>
                                      </p:cBhvr>
                                      <p:tavLst>
                                        <p:tav tm="0">
                                          <p:val>
                                            <p:fltVal val="0"/>
                                          </p:val>
                                        </p:tav>
                                        <p:tav tm="100000">
                                          <p:val>
                                            <p:strVal val="#ppt_w"/>
                                          </p:val>
                                        </p:tav>
                                      </p:tavLst>
                                    </p:anim>
                                    <p:anim calcmode="lin" valueType="num">
                                      <p:cBhvr>
                                        <p:cTn id="35" dur="2000" fill="hold"/>
                                        <p:tgtEl>
                                          <p:spTgt spid="12"/>
                                        </p:tgtEl>
                                        <p:attrNameLst>
                                          <p:attrName>ppt_h</p:attrName>
                                        </p:attrNameLst>
                                      </p:cBhvr>
                                      <p:tavLst>
                                        <p:tav tm="0">
                                          <p:val>
                                            <p:fltVal val="0"/>
                                          </p:val>
                                        </p:tav>
                                        <p:tav tm="100000">
                                          <p:val>
                                            <p:strVal val="#ppt_h"/>
                                          </p:val>
                                        </p:tav>
                                      </p:tavLst>
                                    </p:anim>
                                    <p:anim calcmode="lin" valueType="num">
                                      <p:cBhvr>
                                        <p:cTn id="36" dur="2000" fill="hold"/>
                                        <p:tgtEl>
                                          <p:spTgt spid="12"/>
                                        </p:tgtEl>
                                        <p:attrNameLst>
                                          <p:attrName>style.rotation</p:attrName>
                                        </p:attrNameLst>
                                      </p:cBhvr>
                                      <p:tavLst>
                                        <p:tav tm="0">
                                          <p:val>
                                            <p:fltVal val="90"/>
                                          </p:val>
                                        </p:tav>
                                        <p:tav tm="100000">
                                          <p:val>
                                            <p:fltVal val="0"/>
                                          </p:val>
                                        </p:tav>
                                      </p:tavLst>
                                    </p:anim>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000" fill="hold"/>
                                        <p:tgtEl>
                                          <p:spTgt spid="14"/>
                                        </p:tgtEl>
                                        <p:attrNameLst>
                                          <p:attrName>ppt_w</p:attrName>
                                        </p:attrNameLst>
                                      </p:cBhvr>
                                      <p:tavLst>
                                        <p:tav tm="0">
                                          <p:val>
                                            <p:fltVal val="0"/>
                                          </p:val>
                                        </p:tav>
                                        <p:tav tm="100000">
                                          <p:val>
                                            <p:strVal val="#ppt_w"/>
                                          </p:val>
                                        </p:tav>
                                      </p:tavLst>
                                    </p:anim>
                                    <p:anim calcmode="lin" valueType="num">
                                      <p:cBhvr>
                                        <p:cTn id="43" dur="2000" fill="hold"/>
                                        <p:tgtEl>
                                          <p:spTgt spid="14"/>
                                        </p:tgtEl>
                                        <p:attrNameLst>
                                          <p:attrName>ppt_h</p:attrName>
                                        </p:attrNameLst>
                                      </p:cBhvr>
                                      <p:tavLst>
                                        <p:tav tm="0">
                                          <p:val>
                                            <p:fltVal val="0"/>
                                          </p:val>
                                        </p:tav>
                                        <p:tav tm="100000">
                                          <p:val>
                                            <p:strVal val="#ppt_h"/>
                                          </p:val>
                                        </p:tav>
                                      </p:tavLst>
                                    </p:anim>
                                    <p:anim calcmode="lin" valueType="num">
                                      <p:cBhvr>
                                        <p:cTn id="44" dur="2000" fill="hold"/>
                                        <p:tgtEl>
                                          <p:spTgt spid="14"/>
                                        </p:tgtEl>
                                        <p:attrNameLst>
                                          <p:attrName>style.rotation</p:attrName>
                                        </p:attrNameLst>
                                      </p:cBhvr>
                                      <p:tavLst>
                                        <p:tav tm="0">
                                          <p:val>
                                            <p:fltVal val="90"/>
                                          </p:val>
                                        </p:tav>
                                        <p:tav tm="100000">
                                          <p:val>
                                            <p:fltVal val="0"/>
                                          </p:val>
                                        </p:tav>
                                      </p:tavLst>
                                    </p:anim>
                                    <p:animEffect transition="in" filter="fade">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2000" fill="hold"/>
                                        <p:tgtEl>
                                          <p:spTgt spid="15"/>
                                        </p:tgtEl>
                                        <p:attrNameLst>
                                          <p:attrName>ppt_w</p:attrName>
                                        </p:attrNameLst>
                                      </p:cBhvr>
                                      <p:tavLst>
                                        <p:tav tm="0">
                                          <p:val>
                                            <p:fltVal val="0"/>
                                          </p:val>
                                        </p:tav>
                                        <p:tav tm="100000">
                                          <p:val>
                                            <p:strVal val="#ppt_w"/>
                                          </p:val>
                                        </p:tav>
                                      </p:tavLst>
                                    </p:anim>
                                    <p:anim calcmode="lin" valueType="num">
                                      <p:cBhvr>
                                        <p:cTn id="51" dur="2000" fill="hold"/>
                                        <p:tgtEl>
                                          <p:spTgt spid="15"/>
                                        </p:tgtEl>
                                        <p:attrNameLst>
                                          <p:attrName>ppt_h</p:attrName>
                                        </p:attrNameLst>
                                      </p:cBhvr>
                                      <p:tavLst>
                                        <p:tav tm="0">
                                          <p:val>
                                            <p:fltVal val="0"/>
                                          </p:val>
                                        </p:tav>
                                        <p:tav tm="100000">
                                          <p:val>
                                            <p:strVal val="#ppt_h"/>
                                          </p:val>
                                        </p:tav>
                                      </p:tavLst>
                                    </p:anim>
                                    <p:anim calcmode="lin" valueType="num">
                                      <p:cBhvr>
                                        <p:cTn id="52" dur="2000" fill="hold"/>
                                        <p:tgtEl>
                                          <p:spTgt spid="15"/>
                                        </p:tgtEl>
                                        <p:attrNameLst>
                                          <p:attrName>style.rotation</p:attrName>
                                        </p:attrNameLst>
                                      </p:cBhvr>
                                      <p:tavLst>
                                        <p:tav tm="0">
                                          <p:val>
                                            <p:fltVal val="90"/>
                                          </p:val>
                                        </p:tav>
                                        <p:tav tm="100000">
                                          <p:val>
                                            <p:fltVal val="0"/>
                                          </p:val>
                                        </p:tav>
                                      </p:tavLst>
                                    </p:anim>
                                    <p:animEffect transition="in" filter="fade">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2000" fill="hold"/>
                                        <p:tgtEl>
                                          <p:spTgt spid="13"/>
                                        </p:tgtEl>
                                        <p:attrNameLst>
                                          <p:attrName>ppt_w</p:attrName>
                                        </p:attrNameLst>
                                      </p:cBhvr>
                                      <p:tavLst>
                                        <p:tav tm="0">
                                          <p:val>
                                            <p:fltVal val="0"/>
                                          </p:val>
                                        </p:tav>
                                        <p:tav tm="100000">
                                          <p:val>
                                            <p:strVal val="#ppt_w"/>
                                          </p:val>
                                        </p:tav>
                                      </p:tavLst>
                                    </p:anim>
                                    <p:anim calcmode="lin" valueType="num">
                                      <p:cBhvr>
                                        <p:cTn id="59" dur="2000" fill="hold"/>
                                        <p:tgtEl>
                                          <p:spTgt spid="13"/>
                                        </p:tgtEl>
                                        <p:attrNameLst>
                                          <p:attrName>ppt_h</p:attrName>
                                        </p:attrNameLst>
                                      </p:cBhvr>
                                      <p:tavLst>
                                        <p:tav tm="0">
                                          <p:val>
                                            <p:fltVal val="0"/>
                                          </p:val>
                                        </p:tav>
                                        <p:tav tm="100000">
                                          <p:val>
                                            <p:strVal val="#ppt_h"/>
                                          </p:val>
                                        </p:tav>
                                      </p:tavLst>
                                    </p:anim>
                                    <p:anim calcmode="lin" valueType="num">
                                      <p:cBhvr>
                                        <p:cTn id="60" dur="2000" fill="hold"/>
                                        <p:tgtEl>
                                          <p:spTgt spid="13"/>
                                        </p:tgtEl>
                                        <p:attrNameLst>
                                          <p:attrName>style.rotation</p:attrName>
                                        </p:attrNameLst>
                                      </p:cBhvr>
                                      <p:tavLst>
                                        <p:tav tm="0">
                                          <p:val>
                                            <p:fltVal val="90"/>
                                          </p:val>
                                        </p:tav>
                                        <p:tav tm="100000">
                                          <p:val>
                                            <p:fltVal val="0"/>
                                          </p:val>
                                        </p:tav>
                                      </p:tavLst>
                                    </p:anim>
                                    <p:animEffect transition="in" filter="fade">
                                      <p:cBhvr>
                                        <p:cTn id="6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0" grpId="0"/>
      <p:bldP spid="12" grpId="0"/>
      <p:bldP spid="14" grpId="0"/>
      <p:bldP spid="15"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0"/>
            <a:ext cx="2390186" cy="1371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224135"/>
            <a:ext cx="6858001" cy="477054"/>
          </a:xfrm>
          <a:prstGeom prst="rect">
            <a:avLst/>
          </a:prstGeom>
          <a:noFill/>
        </p:spPr>
        <p:txBody>
          <a:bodyPr wrap="square" rtlCol="0">
            <a:spAutoFit/>
          </a:bodyPr>
          <a:lstStyle/>
          <a:p>
            <a:r>
              <a:rPr lang="en-US" sz="2500" b="1" dirty="0" smtClean="0">
                <a:sym typeface="Wingdings 2"/>
              </a:rPr>
              <a:t>THE AMERICAN BAR ASSOCIATION THE </a:t>
            </a:r>
            <a:endParaRPr lang="en-US" sz="2500" b="1" dirty="0"/>
          </a:p>
        </p:txBody>
      </p:sp>
      <p:sp>
        <p:nvSpPr>
          <p:cNvPr id="7" name="TextBox 6"/>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
        <p:nvSpPr>
          <p:cNvPr id="8" name="TextBox 7"/>
          <p:cNvSpPr txBox="1"/>
          <p:nvPr/>
        </p:nvSpPr>
        <p:spPr>
          <a:xfrm>
            <a:off x="307974" y="1665982"/>
            <a:ext cx="8635412" cy="1077218"/>
          </a:xfrm>
          <a:prstGeom prst="rect">
            <a:avLst/>
          </a:prstGeom>
          <a:noFill/>
        </p:spPr>
        <p:txBody>
          <a:bodyPr wrap="square" rtlCol="0">
            <a:spAutoFit/>
          </a:bodyPr>
          <a:lstStyle/>
          <a:p>
            <a:pPr algn="just"/>
            <a:r>
              <a:rPr lang="en-US" sz="1600" dirty="0"/>
              <a:t>“The only remedy to lawlessness is the Law.” Therefore, We the People have the power to nullify all these unconstitutional repugnant acts simply through self-education and taking control of the judiciary through the Jury process and our political process through “</a:t>
            </a:r>
            <a:r>
              <a:rPr lang="en-US" sz="1600" i="1" u="sng" dirty="0"/>
              <a:t>Committees of Safety</a:t>
            </a:r>
            <a:r>
              <a:rPr lang="en-US" sz="1600" dirty="0"/>
              <a:t>.” </a:t>
            </a:r>
          </a:p>
        </p:txBody>
      </p:sp>
      <p:sp>
        <p:nvSpPr>
          <p:cNvPr id="10" name="TextBox 9"/>
          <p:cNvSpPr txBox="1"/>
          <p:nvPr/>
        </p:nvSpPr>
        <p:spPr>
          <a:xfrm>
            <a:off x="304800" y="2971800"/>
            <a:ext cx="8635412" cy="584775"/>
          </a:xfrm>
          <a:prstGeom prst="rect">
            <a:avLst/>
          </a:prstGeom>
          <a:noFill/>
        </p:spPr>
        <p:txBody>
          <a:bodyPr wrap="square" rtlCol="0">
            <a:spAutoFit/>
          </a:bodyPr>
          <a:lstStyle/>
          <a:p>
            <a:pPr algn="just"/>
            <a:r>
              <a:rPr lang="en-US" sz="1600" dirty="0"/>
              <a:t>Today the ABA is one of the world’s largest professional organizations, with nearly 400,000 members and more than 3,500 entities.</a:t>
            </a:r>
          </a:p>
        </p:txBody>
      </p:sp>
      <p:sp>
        <p:nvSpPr>
          <p:cNvPr id="12" name="TextBox 11"/>
          <p:cNvSpPr txBox="1"/>
          <p:nvPr/>
        </p:nvSpPr>
        <p:spPr>
          <a:xfrm>
            <a:off x="304800" y="3817203"/>
            <a:ext cx="8635412" cy="830997"/>
          </a:xfrm>
          <a:prstGeom prst="rect">
            <a:avLst/>
          </a:prstGeom>
          <a:noFill/>
        </p:spPr>
        <p:txBody>
          <a:bodyPr wrap="square" rtlCol="0">
            <a:spAutoFit/>
          </a:bodyPr>
          <a:lstStyle/>
          <a:p>
            <a:pPr algn="just"/>
            <a:r>
              <a:rPr lang="en-US" sz="1600" dirty="0"/>
              <a:t>Today the ABA holds a monopoly over the minds of the federal and states judiciaries and attorneys that practice law in our courts. There are 204 ABA accredited law schools </a:t>
            </a:r>
            <a:r>
              <a:rPr lang="en-US" sz="1600" dirty="0" smtClean="0"/>
              <a:t>nationally and </a:t>
            </a:r>
            <a:r>
              <a:rPr lang="en-US" sz="1600" dirty="0"/>
              <a:t>graduates of these schools may generally sit for the bar exam in any state. </a:t>
            </a:r>
          </a:p>
        </p:txBody>
      </p:sp>
      <p:sp>
        <p:nvSpPr>
          <p:cNvPr id="15" name="TextBox 14"/>
          <p:cNvSpPr txBox="1"/>
          <p:nvPr/>
        </p:nvSpPr>
        <p:spPr>
          <a:xfrm>
            <a:off x="279988" y="5018782"/>
            <a:ext cx="8635412" cy="1077218"/>
          </a:xfrm>
          <a:prstGeom prst="rect">
            <a:avLst/>
          </a:prstGeom>
          <a:noFill/>
        </p:spPr>
        <p:txBody>
          <a:bodyPr wrap="square" rtlCol="0">
            <a:spAutoFit/>
          </a:bodyPr>
          <a:lstStyle/>
          <a:p>
            <a:pPr algn="just"/>
            <a:r>
              <a:rPr lang="en-US" sz="1600" dirty="0"/>
              <a:t>There are 31 law schools that have not been approved by the American Bar Association. Some states permit graduates of these schools to take the bar examination or will admit to their bars a graduate of a non-ABA-approved law school who has been admitted to the bar of another state. Most states do not.</a:t>
            </a:r>
          </a:p>
        </p:txBody>
      </p:sp>
    </p:spTree>
    <p:custDataLst>
      <p:tags r:id="rId1"/>
    </p:custDataLst>
    <p:extLst>
      <p:ext uri="{BB962C8B-B14F-4D97-AF65-F5344CB8AC3E}">
        <p14:creationId xmlns:p14="http://schemas.microsoft.com/office/powerpoint/2010/main" val="1619016202"/>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90"/>
                                          </p:val>
                                        </p:tav>
                                        <p:tav tm="100000">
                                          <p:val>
                                            <p:fltVal val="0"/>
                                          </p:val>
                                        </p:tav>
                                      </p:tavLst>
                                    </p:anim>
                                    <p:animEffect transition="in" filter="fade">
                                      <p:cBhvr>
                                        <p:cTn id="10" dur="2000"/>
                                        <p:tgtEl>
                                          <p:spTgt spid="11"/>
                                        </p:tgtEl>
                                      </p:cBhvr>
                                    </p:animEffect>
                                  </p:childTnLst>
                                </p:cTn>
                              </p:par>
                              <p:par>
                                <p:cTn id="11" presetID="53" presetClass="entr" presetSubtype="16"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2000" fill="hold"/>
                                        <p:tgtEl>
                                          <p:spTgt spid="9218"/>
                                        </p:tgtEl>
                                        <p:attrNameLst>
                                          <p:attrName>ppt_w</p:attrName>
                                        </p:attrNameLst>
                                      </p:cBhvr>
                                      <p:tavLst>
                                        <p:tav tm="0">
                                          <p:val>
                                            <p:fltVal val="0"/>
                                          </p:val>
                                        </p:tav>
                                        <p:tav tm="100000">
                                          <p:val>
                                            <p:strVal val="#ppt_w"/>
                                          </p:val>
                                        </p:tav>
                                      </p:tavLst>
                                    </p:anim>
                                    <p:anim calcmode="lin" valueType="num">
                                      <p:cBhvr>
                                        <p:cTn id="14" dur="2000" fill="hold"/>
                                        <p:tgtEl>
                                          <p:spTgt spid="9218"/>
                                        </p:tgtEl>
                                        <p:attrNameLst>
                                          <p:attrName>ppt_h</p:attrName>
                                        </p:attrNameLst>
                                      </p:cBhvr>
                                      <p:tavLst>
                                        <p:tav tm="0">
                                          <p:val>
                                            <p:fltVal val="0"/>
                                          </p:val>
                                        </p:tav>
                                        <p:tav tm="100000">
                                          <p:val>
                                            <p:strVal val="#ppt_h"/>
                                          </p:val>
                                        </p:tav>
                                      </p:tavLst>
                                    </p:anim>
                                    <p:animEffect transition="in" filter="fade">
                                      <p:cBhvr>
                                        <p:cTn id="15" dur="2000"/>
                                        <p:tgtEl>
                                          <p:spTgt spid="921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 calcmode="lin" valueType="num">
                                      <p:cBhvr>
                                        <p:cTn id="20" dur="2000" fill="hold"/>
                                        <p:tgtEl>
                                          <p:spTgt spid="8"/>
                                        </p:tgtEl>
                                        <p:attrNameLst>
                                          <p:attrName>style.rotation</p:attrName>
                                        </p:attrNameLst>
                                      </p:cBhvr>
                                      <p:tavLst>
                                        <p:tav tm="0">
                                          <p:val>
                                            <p:fltVal val="90"/>
                                          </p:val>
                                        </p:tav>
                                        <p:tav tm="100000">
                                          <p:val>
                                            <p:fltVal val="0"/>
                                          </p:val>
                                        </p:tav>
                                      </p:tavLst>
                                    </p:anim>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2000" fill="hold"/>
                                        <p:tgtEl>
                                          <p:spTgt spid="10"/>
                                        </p:tgtEl>
                                        <p:attrNameLst>
                                          <p:attrName>ppt_w</p:attrName>
                                        </p:attrNameLst>
                                      </p:cBhvr>
                                      <p:tavLst>
                                        <p:tav tm="0">
                                          <p:val>
                                            <p:fltVal val="0"/>
                                          </p:val>
                                        </p:tav>
                                        <p:tav tm="100000">
                                          <p:val>
                                            <p:strVal val="#ppt_w"/>
                                          </p:val>
                                        </p:tav>
                                      </p:tavLst>
                                    </p:anim>
                                    <p:anim calcmode="lin" valueType="num">
                                      <p:cBhvr>
                                        <p:cTn id="27" dur="2000" fill="hold"/>
                                        <p:tgtEl>
                                          <p:spTgt spid="10"/>
                                        </p:tgtEl>
                                        <p:attrNameLst>
                                          <p:attrName>ppt_h</p:attrName>
                                        </p:attrNameLst>
                                      </p:cBhvr>
                                      <p:tavLst>
                                        <p:tav tm="0">
                                          <p:val>
                                            <p:fltVal val="0"/>
                                          </p:val>
                                        </p:tav>
                                        <p:tav tm="100000">
                                          <p:val>
                                            <p:strVal val="#ppt_h"/>
                                          </p:val>
                                        </p:tav>
                                      </p:tavLst>
                                    </p:anim>
                                    <p:anim calcmode="lin" valueType="num">
                                      <p:cBhvr>
                                        <p:cTn id="28" dur="2000" fill="hold"/>
                                        <p:tgtEl>
                                          <p:spTgt spid="10"/>
                                        </p:tgtEl>
                                        <p:attrNameLst>
                                          <p:attrName>style.rotation</p:attrName>
                                        </p:attrNameLst>
                                      </p:cBhvr>
                                      <p:tavLst>
                                        <p:tav tm="0">
                                          <p:val>
                                            <p:fltVal val="90"/>
                                          </p:val>
                                        </p:tav>
                                        <p:tav tm="100000">
                                          <p:val>
                                            <p:fltVal val="0"/>
                                          </p:val>
                                        </p:tav>
                                      </p:tavLst>
                                    </p:anim>
                                    <p:animEffect transition="in" filter="fade">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2000" fill="hold"/>
                                        <p:tgtEl>
                                          <p:spTgt spid="12"/>
                                        </p:tgtEl>
                                        <p:attrNameLst>
                                          <p:attrName>ppt_w</p:attrName>
                                        </p:attrNameLst>
                                      </p:cBhvr>
                                      <p:tavLst>
                                        <p:tav tm="0">
                                          <p:val>
                                            <p:fltVal val="0"/>
                                          </p:val>
                                        </p:tav>
                                        <p:tav tm="100000">
                                          <p:val>
                                            <p:strVal val="#ppt_w"/>
                                          </p:val>
                                        </p:tav>
                                      </p:tavLst>
                                    </p:anim>
                                    <p:anim calcmode="lin" valueType="num">
                                      <p:cBhvr>
                                        <p:cTn id="35" dur="2000" fill="hold"/>
                                        <p:tgtEl>
                                          <p:spTgt spid="12"/>
                                        </p:tgtEl>
                                        <p:attrNameLst>
                                          <p:attrName>ppt_h</p:attrName>
                                        </p:attrNameLst>
                                      </p:cBhvr>
                                      <p:tavLst>
                                        <p:tav tm="0">
                                          <p:val>
                                            <p:fltVal val="0"/>
                                          </p:val>
                                        </p:tav>
                                        <p:tav tm="100000">
                                          <p:val>
                                            <p:strVal val="#ppt_h"/>
                                          </p:val>
                                        </p:tav>
                                      </p:tavLst>
                                    </p:anim>
                                    <p:anim calcmode="lin" valueType="num">
                                      <p:cBhvr>
                                        <p:cTn id="36" dur="2000" fill="hold"/>
                                        <p:tgtEl>
                                          <p:spTgt spid="12"/>
                                        </p:tgtEl>
                                        <p:attrNameLst>
                                          <p:attrName>style.rotation</p:attrName>
                                        </p:attrNameLst>
                                      </p:cBhvr>
                                      <p:tavLst>
                                        <p:tav tm="0">
                                          <p:val>
                                            <p:fltVal val="90"/>
                                          </p:val>
                                        </p:tav>
                                        <p:tav tm="100000">
                                          <p:val>
                                            <p:fltVal val="0"/>
                                          </p:val>
                                        </p:tav>
                                      </p:tavLst>
                                    </p:anim>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2000" fill="hold"/>
                                        <p:tgtEl>
                                          <p:spTgt spid="15"/>
                                        </p:tgtEl>
                                        <p:attrNameLst>
                                          <p:attrName>ppt_w</p:attrName>
                                        </p:attrNameLst>
                                      </p:cBhvr>
                                      <p:tavLst>
                                        <p:tav tm="0">
                                          <p:val>
                                            <p:fltVal val="0"/>
                                          </p:val>
                                        </p:tav>
                                        <p:tav tm="100000">
                                          <p:val>
                                            <p:strVal val="#ppt_w"/>
                                          </p:val>
                                        </p:tav>
                                      </p:tavLst>
                                    </p:anim>
                                    <p:anim calcmode="lin" valueType="num">
                                      <p:cBhvr>
                                        <p:cTn id="43" dur="2000" fill="hold"/>
                                        <p:tgtEl>
                                          <p:spTgt spid="15"/>
                                        </p:tgtEl>
                                        <p:attrNameLst>
                                          <p:attrName>ppt_h</p:attrName>
                                        </p:attrNameLst>
                                      </p:cBhvr>
                                      <p:tavLst>
                                        <p:tav tm="0">
                                          <p:val>
                                            <p:fltVal val="0"/>
                                          </p:val>
                                        </p:tav>
                                        <p:tav tm="100000">
                                          <p:val>
                                            <p:strVal val="#ppt_h"/>
                                          </p:val>
                                        </p:tav>
                                      </p:tavLst>
                                    </p:anim>
                                    <p:anim calcmode="lin" valueType="num">
                                      <p:cBhvr>
                                        <p:cTn id="44" dur="2000" fill="hold"/>
                                        <p:tgtEl>
                                          <p:spTgt spid="15"/>
                                        </p:tgtEl>
                                        <p:attrNameLst>
                                          <p:attrName>style.rotation</p:attrName>
                                        </p:attrNameLst>
                                      </p:cBhvr>
                                      <p:tavLst>
                                        <p:tav tm="0">
                                          <p:val>
                                            <p:fltVal val="90"/>
                                          </p:val>
                                        </p:tav>
                                        <p:tav tm="100000">
                                          <p:val>
                                            <p:fltVal val="0"/>
                                          </p:val>
                                        </p:tav>
                                      </p:tavLst>
                                    </p:anim>
                                    <p:animEffect transition="in" filter="fade">
                                      <p:cBhvr>
                                        <p:cTn id="4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0" grpId="0"/>
      <p:bldP spid="12"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0"/>
            <a:ext cx="2390186" cy="1371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224135"/>
            <a:ext cx="6858001" cy="477054"/>
          </a:xfrm>
          <a:prstGeom prst="rect">
            <a:avLst/>
          </a:prstGeom>
          <a:noFill/>
        </p:spPr>
        <p:txBody>
          <a:bodyPr wrap="square" rtlCol="0">
            <a:spAutoFit/>
          </a:bodyPr>
          <a:lstStyle/>
          <a:p>
            <a:r>
              <a:rPr lang="en-US" sz="2500" b="1" dirty="0" smtClean="0">
                <a:sym typeface="Wingdings 2"/>
              </a:rPr>
              <a:t>THE AMERICAN BAR ASSOCIATION THE </a:t>
            </a:r>
            <a:endParaRPr lang="en-US" sz="2500" b="1" dirty="0"/>
          </a:p>
        </p:txBody>
      </p:sp>
      <p:sp>
        <p:nvSpPr>
          <p:cNvPr id="7" name="TextBox 6"/>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
        <p:nvSpPr>
          <p:cNvPr id="8" name="TextBox 7"/>
          <p:cNvSpPr txBox="1"/>
          <p:nvPr/>
        </p:nvSpPr>
        <p:spPr>
          <a:xfrm>
            <a:off x="307974" y="1836003"/>
            <a:ext cx="8635412" cy="830997"/>
          </a:xfrm>
          <a:prstGeom prst="rect">
            <a:avLst/>
          </a:prstGeom>
          <a:noFill/>
        </p:spPr>
        <p:txBody>
          <a:bodyPr wrap="square" rtlCol="0">
            <a:spAutoFit/>
          </a:bodyPr>
          <a:lstStyle/>
          <a:p>
            <a:pPr algn="just"/>
            <a:r>
              <a:rPr lang="en-US" sz="1600" b="1" dirty="0"/>
              <a:t>THE ABA SCHOOLS,</a:t>
            </a:r>
            <a:r>
              <a:rPr lang="en-US" sz="1600" dirty="0"/>
              <a:t> in an act of treason, teach that “In law”, common law is the body of law derived from judicial decisions of courts and similar tribunals. Claiming that the defining characteristic of “common law” is that it arises as precedent.</a:t>
            </a:r>
          </a:p>
        </p:txBody>
      </p:sp>
      <p:sp>
        <p:nvSpPr>
          <p:cNvPr id="10" name="TextBox 9"/>
          <p:cNvSpPr txBox="1"/>
          <p:nvPr/>
        </p:nvSpPr>
        <p:spPr>
          <a:xfrm>
            <a:off x="304800" y="3055203"/>
            <a:ext cx="8635412" cy="830997"/>
          </a:xfrm>
          <a:prstGeom prst="rect">
            <a:avLst/>
          </a:prstGeom>
          <a:noFill/>
        </p:spPr>
        <p:txBody>
          <a:bodyPr wrap="square" rtlCol="0">
            <a:spAutoFit/>
          </a:bodyPr>
          <a:lstStyle/>
          <a:p>
            <a:pPr algn="just"/>
            <a:r>
              <a:rPr lang="en-US" sz="1600" dirty="0"/>
              <a:t>Whereas Common Law is “NOT” precedent or legislated law, where one size fits all, it is NOT civil law. Common Law a/k/a Natural Law is governed by “maxims” written in the hearts of men. </a:t>
            </a:r>
            <a:r>
              <a:rPr lang="en-US" sz="1600" b="1" dirty="0"/>
              <a:t>Rom </a:t>
            </a:r>
            <a:r>
              <a:rPr lang="en-US" sz="1600" b="1" dirty="0" smtClean="0"/>
              <a:t>2:14-15</a:t>
            </a:r>
            <a:endParaRPr lang="en-US" sz="1600" dirty="0"/>
          </a:p>
        </p:txBody>
      </p:sp>
      <p:sp>
        <p:nvSpPr>
          <p:cNvPr id="15" name="TextBox 14"/>
          <p:cNvSpPr txBox="1"/>
          <p:nvPr/>
        </p:nvSpPr>
        <p:spPr>
          <a:xfrm>
            <a:off x="279988" y="4114800"/>
            <a:ext cx="8635412" cy="830997"/>
          </a:xfrm>
          <a:prstGeom prst="rect">
            <a:avLst/>
          </a:prstGeom>
          <a:noFill/>
        </p:spPr>
        <p:txBody>
          <a:bodyPr wrap="square" rtlCol="0">
            <a:spAutoFit/>
          </a:bodyPr>
          <a:lstStyle/>
          <a:p>
            <a:pPr algn="just"/>
            <a:r>
              <a:rPr lang="en-US" sz="1600" dirty="0"/>
              <a:t>Today, with almost </a:t>
            </a:r>
            <a:r>
              <a:rPr lang="en-US" sz="1600" dirty="0" smtClean="0"/>
              <a:t>500,000 </a:t>
            </a:r>
            <a:r>
              <a:rPr lang="en-US" sz="1600" dirty="0"/>
              <a:t>BAR members, 80,000 of them are working in Washington DC. They have perverted the rule of law, deprived We the Sovereign People of due process and have supplanted our Article III courts with jurisdictions unknown.</a:t>
            </a:r>
          </a:p>
        </p:txBody>
      </p:sp>
    </p:spTree>
    <p:custDataLst>
      <p:tags r:id="rId1"/>
    </p:custDataLst>
    <p:extLst>
      <p:ext uri="{BB962C8B-B14F-4D97-AF65-F5344CB8AC3E}">
        <p14:creationId xmlns:p14="http://schemas.microsoft.com/office/powerpoint/2010/main" val="2333477981"/>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90"/>
                                          </p:val>
                                        </p:tav>
                                        <p:tav tm="100000">
                                          <p:val>
                                            <p:fltVal val="0"/>
                                          </p:val>
                                        </p:tav>
                                      </p:tavLst>
                                    </p:anim>
                                    <p:animEffect transition="in" filter="fade">
                                      <p:cBhvr>
                                        <p:cTn id="10" dur="2000"/>
                                        <p:tgtEl>
                                          <p:spTgt spid="11"/>
                                        </p:tgtEl>
                                      </p:cBhvr>
                                    </p:animEffect>
                                  </p:childTnLst>
                                </p:cTn>
                              </p:par>
                              <p:par>
                                <p:cTn id="11" presetID="53" presetClass="entr" presetSubtype="16"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2000" fill="hold"/>
                                        <p:tgtEl>
                                          <p:spTgt spid="9218"/>
                                        </p:tgtEl>
                                        <p:attrNameLst>
                                          <p:attrName>ppt_w</p:attrName>
                                        </p:attrNameLst>
                                      </p:cBhvr>
                                      <p:tavLst>
                                        <p:tav tm="0">
                                          <p:val>
                                            <p:fltVal val="0"/>
                                          </p:val>
                                        </p:tav>
                                        <p:tav tm="100000">
                                          <p:val>
                                            <p:strVal val="#ppt_w"/>
                                          </p:val>
                                        </p:tav>
                                      </p:tavLst>
                                    </p:anim>
                                    <p:anim calcmode="lin" valueType="num">
                                      <p:cBhvr>
                                        <p:cTn id="14" dur="2000" fill="hold"/>
                                        <p:tgtEl>
                                          <p:spTgt spid="9218"/>
                                        </p:tgtEl>
                                        <p:attrNameLst>
                                          <p:attrName>ppt_h</p:attrName>
                                        </p:attrNameLst>
                                      </p:cBhvr>
                                      <p:tavLst>
                                        <p:tav tm="0">
                                          <p:val>
                                            <p:fltVal val="0"/>
                                          </p:val>
                                        </p:tav>
                                        <p:tav tm="100000">
                                          <p:val>
                                            <p:strVal val="#ppt_h"/>
                                          </p:val>
                                        </p:tav>
                                      </p:tavLst>
                                    </p:anim>
                                    <p:animEffect transition="in" filter="fade">
                                      <p:cBhvr>
                                        <p:cTn id="15" dur="2000"/>
                                        <p:tgtEl>
                                          <p:spTgt spid="921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 calcmode="lin" valueType="num">
                                      <p:cBhvr>
                                        <p:cTn id="20" dur="2000" fill="hold"/>
                                        <p:tgtEl>
                                          <p:spTgt spid="8"/>
                                        </p:tgtEl>
                                        <p:attrNameLst>
                                          <p:attrName>style.rotation</p:attrName>
                                        </p:attrNameLst>
                                      </p:cBhvr>
                                      <p:tavLst>
                                        <p:tav tm="0">
                                          <p:val>
                                            <p:fltVal val="90"/>
                                          </p:val>
                                        </p:tav>
                                        <p:tav tm="100000">
                                          <p:val>
                                            <p:fltVal val="0"/>
                                          </p:val>
                                        </p:tav>
                                      </p:tavLst>
                                    </p:anim>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2000" fill="hold"/>
                                        <p:tgtEl>
                                          <p:spTgt spid="10"/>
                                        </p:tgtEl>
                                        <p:attrNameLst>
                                          <p:attrName>ppt_w</p:attrName>
                                        </p:attrNameLst>
                                      </p:cBhvr>
                                      <p:tavLst>
                                        <p:tav tm="0">
                                          <p:val>
                                            <p:fltVal val="0"/>
                                          </p:val>
                                        </p:tav>
                                        <p:tav tm="100000">
                                          <p:val>
                                            <p:strVal val="#ppt_w"/>
                                          </p:val>
                                        </p:tav>
                                      </p:tavLst>
                                    </p:anim>
                                    <p:anim calcmode="lin" valueType="num">
                                      <p:cBhvr>
                                        <p:cTn id="27" dur="2000" fill="hold"/>
                                        <p:tgtEl>
                                          <p:spTgt spid="10"/>
                                        </p:tgtEl>
                                        <p:attrNameLst>
                                          <p:attrName>ppt_h</p:attrName>
                                        </p:attrNameLst>
                                      </p:cBhvr>
                                      <p:tavLst>
                                        <p:tav tm="0">
                                          <p:val>
                                            <p:fltVal val="0"/>
                                          </p:val>
                                        </p:tav>
                                        <p:tav tm="100000">
                                          <p:val>
                                            <p:strVal val="#ppt_h"/>
                                          </p:val>
                                        </p:tav>
                                      </p:tavLst>
                                    </p:anim>
                                    <p:anim calcmode="lin" valueType="num">
                                      <p:cBhvr>
                                        <p:cTn id="28" dur="2000" fill="hold"/>
                                        <p:tgtEl>
                                          <p:spTgt spid="10"/>
                                        </p:tgtEl>
                                        <p:attrNameLst>
                                          <p:attrName>style.rotation</p:attrName>
                                        </p:attrNameLst>
                                      </p:cBhvr>
                                      <p:tavLst>
                                        <p:tav tm="0">
                                          <p:val>
                                            <p:fltVal val="90"/>
                                          </p:val>
                                        </p:tav>
                                        <p:tav tm="100000">
                                          <p:val>
                                            <p:fltVal val="0"/>
                                          </p:val>
                                        </p:tav>
                                      </p:tavLst>
                                    </p:anim>
                                    <p:animEffect transition="in" filter="fade">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2000" fill="hold"/>
                                        <p:tgtEl>
                                          <p:spTgt spid="15"/>
                                        </p:tgtEl>
                                        <p:attrNameLst>
                                          <p:attrName>ppt_w</p:attrName>
                                        </p:attrNameLst>
                                      </p:cBhvr>
                                      <p:tavLst>
                                        <p:tav tm="0">
                                          <p:val>
                                            <p:fltVal val="0"/>
                                          </p:val>
                                        </p:tav>
                                        <p:tav tm="100000">
                                          <p:val>
                                            <p:strVal val="#ppt_w"/>
                                          </p:val>
                                        </p:tav>
                                      </p:tavLst>
                                    </p:anim>
                                    <p:anim calcmode="lin" valueType="num">
                                      <p:cBhvr>
                                        <p:cTn id="35" dur="2000" fill="hold"/>
                                        <p:tgtEl>
                                          <p:spTgt spid="15"/>
                                        </p:tgtEl>
                                        <p:attrNameLst>
                                          <p:attrName>ppt_h</p:attrName>
                                        </p:attrNameLst>
                                      </p:cBhvr>
                                      <p:tavLst>
                                        <p:tav tm="0">
                                          <p:val>
                                            <p:fltVal val="0"/>
                                          </p:val>
                                        </p:tav>
                                        <p:tav tm="100000">
                                          <p:val>
                                            <p:strVal val="#ppt_h"/>
                                          </p:val>
                                        </p:tav>
                                      </p:tavLst>
                                    </p:anim>
                                    <p:anim calcmode="lin" valueType="num">
                                      <p:cBhvr>
                                        <p:cTn id="36" dur="2000" fill="hold"/>
                                        <p:tgtEl>
                                          <p:spTgt spid="15"/>
                                        </p:tgtEl>
                                        <p:attrNameLst>
                                          <p:attrName>style.rotation</p:attrName>
                                        </p:attrNameLst>
                                      </p:cBhvr>
                                      <p:tavLst>
                                        <p:tav tm="0">
                                          <p:val>
                                            <p:fltVal val="90"/>
                                          </p:val>
                                        </p:tav>
                                        <p:tav tm="100000">
                                          <p:val>
                                            <p:fltVal val="0"/>
                                          </p:val>
                                        </p:tav>
                                      </p:tavLst>
                                    </p:anim>
                                    <p:animEffect transition="in" filter="fade">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0"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0"/>
            <a:ext cx="2390186" cy="1371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04800" y="1384518"/>
            <a:ext cx="8531226" cy="2308324"/>
          </a:xfrm>
          <a:prstGeom prst="rect">
            <a:avLst/>
          </a:prstGeom>
          <a:noFill/>
        </p:spPr>
        <p:txBody>
          <a:bodyPr wrap="square" rtlCol="0">
            <a:spAutoFit/>
          </a:bodyPr>
          <a:lstStyle/>
          <a:p>
            <a:pPr algn="just"/>
            <a:r>
              <a:rPr lang="en-US" sz="1600" dirty="0"/>
              <a:t>18 U.S. Code § 2385 - Advocating overthrow of Government: … Whoever, with intent to cause the overthrow or destruction the government of the United States or the government of any State, Territory, District or Possession thereof, or the government of any political subdivision therein, prints, publishes, edits, issues, circulates, sells, distributes, or publicly displays any written or printed matter advocating, advising, or teaching the duty, necessity, desirability, or propriety of overthrowing or destroying any government in the United States by force or violence, or attempts to do so; </a:t>
            </a:r>
            <a:r>
              <a:rPr lang="en-US" sz="1600" dirty="0" smtClean="0"/>
              <a:t>… shall </a:t>
            </a:r>
            <a:r>
              <a:rPr lang="en-US" sz="1600" dirty="0"/>
              <a:t>be fined under this title or imprisoned not more than twenty years, or both, and shall be ineligible for employment by the United States or any department or agency thereof, for the five years next following his conviction. </a:t>
            </a:r>
          </a:p>
        </p:txBody>
      </p:sp>
      <p:sp>
        <p:nvSpPr>
          <p:cNvPr id="11" name="TextBox 10"/>
          <p:cNvSpPr txBox="1"/>
          <p:nvPr/>
        </p:nvSpPr>
        <p:spPr>
          <a:xfrm>
            <a:off x="380999" y="224135"/>
            <a:ext cx="6858001" cy="477054"/>
          </a:xfrm>
          <a:prstGeom prst="rect">
            <a:avLst/>
          </a:prstGeom>
          <a:noFill/>
        </p:spPr>
        <p:txBody>
          <a:bodyPr wrap="square" rtlCol="0">
            <a:spAutoFit/>
          </a:bodyPr>
          <a:lstStyle/>
          <a:p>
            <a:r>
              <a:rPr lang="en-US" sz="2500" b="1" dirty="0" smtClean="0">
                <a:sym typeface="Wingdings 2"/>
              </a:rPr>
              <a:t>THE AMERICAN BAR ASSOCIATION THE </a:t>
            </a:r>
            <a:endParaRPr lang="en-US" sz="2500" b="1" dirty="0"/>
          </a:p>
        </p:txBody>
      </p:sp>
      <p:sp>
        <p:nvSpPr>
          <p:cNvPr id="7" name="TextBox 6"/>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
        <p:nvSpPr>
          <p:cNvPr id="6" name="TextBox 5"/>
          <p:cNvSpPr txBox="1"/>
          <p:nvPr/>
        </p:nvSpPr>
        <p:spPr>
          <a:xfrm>
            <a:off x="307974" y="3810000"/>
            <a:ext cx="8531226" cy="1323439"/>
          </a:xfrm>
          <a:prstGeom prst="rect">
            <a:avLst/>
          </a:prstGeom>
          <a:noFill/>
        </p:spPr>
        <p:txBody>
          <a:bodyPr wrap="square" rtlCol="0">
            <a:spAutoFit/>
          </a:bodyPr>
          <a:lstStyle/>
          <a:p>
            <a:pPr algn="just"/>
            <a:r>
              <a:rPr lang="en-US" sz="1600" dirty="0"/>
              <a:t>18 U.S. Code §2381 - Treason: Whoever, owing allegiance to the United States, levies war against them or adheres to their enemies, giving them aid and comfort within the United States or elsewhere, is guilty of treason and shall suffer death, or shall be imprisoned not less than five years and fined under this title but not less than $10,000; and shall be incapable of holding any office under the United States. </a:t>
            </a:r>
          </a:p>
        </p:txBody>
      </p:sp>
      <p:sp>
        <p:nvSpPr>
          <p:cNvPr id="8" name="TextBox 7"/>
          <p:cNvSpPr txBox="1"/>
          <p:nvPr/>
        </p:nvSpPr>
        <p:spPr>
          <a:xfrm>
            <a:off x="304800" y="5282625"/>
            <a:ext cx="8531226" cy="584775"/>
          </a:xfrm>
          <a:prstGeom prst="rect">
            <a:avLst/>
          </a:prstGeom>
          <a:noFill/>
        </p:spPr>
        <p:txBody>
          <a:bodyPr wrap="square" rtlCol="0">
            <a:spAutoFit/>
          </a:bodyPr>
          <a:lstStyle/>
          <a:p>
            <a:pPr algn="just"/>
            <a:r>
              <a:rPr lang="en-US" sz="1600" dirty="0" smtClean="0"/>
              <a:t>SOLUTION: Force the reinstatement of the “Original 13</a:t>
            </a:r>
            <a:r>
              <a:rPr lang="en-US" sz="1600" baseline="30000" dirty="0" smtClean="0"/>
              <a:t>th</a:t>
            </a:r>
            <a:r>
              <a:rPr lang="en-US" sz="1600" dirty="0" smtClean="0"/>
              <a:t> Amendment that was ratified by our founding fathers in 1818, and execute the Law!</a:t>
            </a:r>
            <a:endParaRPr lang="en-US" sz="1600" dirty="0"/>
          </a:p>
        </p:txBody>
      </p:sp>
    </p:spTree>
    <p:custDataLst>
      <p:tags r:id="rId1"/>
    </p:custDataLst>
    <p:extLst>
      <p:ext uri="{BB962C8B-B14F-4D97-AF65-F5344CB8AC3E}">
        <p14:creationId xmlns:p14="http://schemas.microsoft.com/office/powerpoint/2010/main" val="2368172887"/>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90"/>
                                          </p:val>
                                        </p:tav>
                                        <p:tav tm="100000">
                                          <p:val>
                                            <p:fltVal val="0"/>
                                          </p:val>
                                        </p:tav>
                                      </p:tavLst>
                                    </p:anim>
                                    <p:animEffect transition="in" filter="fade">
                                      <p:cBhvr>
                                        <p:cTn id="10" dur="2000"/>
                                        <p:tgtEl>
                                          <p:spTgt spid="11"/>
                                        </p:tgtEl>
                                      </p:cBhvr>
                                    </p:animEffect>
                                  </p:childTnLst>
                                </p:cTn>
                              </p:par>
                              <p:par>
                                <p:cTn id="11" presetID="53" presetClass="entr" presetSubtype="16"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2000" fill="hold"/>
                                        <p:tgtEl>
                                          <p:spTgt spid="9218"/>
                                        </p:tgtEl>
                                        <p:attrNameLst>
                                          <p:attrName>ppt_w</p:attrName>
                                        </p:attrNameLst>
                                      </p:cBhvr>
                                      <p:tavLst>
                                        <p:tav tm="0">
                                          <p:val>
                                            <p:fltVal val="0"/>
                                          </p:val>
                                        </p:tav>
                                        <p:tav tm="100000">
                                          <p:val>
                                            <p:strVal val="#ppt_w"/>
                                          </p:val>
                                        </p:tav>
                                      </p:tavLst>
                                    </p:anim>
                                    <p:anim calcmode="lin" valueType="num">
                                      <p:cBhvr>
                                        <p:cTn id="14" dur="2000" fill="hold"/>
                                        <p:tgtEl>
                                          <p:spTgt spid="9218"/>
                                        </p:tgtEl>
                                        <p:attrNameLst>
                                          <p:attrName>ppt_h</p:attrName>
                                        </p:attrNameLst>
                                      </p:cBhvr>
                                      <p:tavLst>
                                        <p:tav tm="0">
                                          <p:val>
                                            <p:fltVal val="0"/>
                                          </p:val>
                                        </p:tav>
                                        <p:tav tm="100000">
                                          <p:val>
                                            <p:strVal val="#ppt_h"/>
                                          </p:val>
                                        </p:tav>
                                      </p:tavLst>
                                    </p:anim>
                                    <p:animEffect transition="in" filter="fade">
                                      <p:cBhvr>
                                        <p:cTn id="15" dur="2000"/>
                                        <p:tgtEl>
                                          <p:spTgt spid="921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2000" fill="hold"/>
                                        <p:tgtEl>
                                          <p:spTgt spid="21"/>
                                        </p:tgtEl>
                                        <p:attrNameLst>
                                          <p:attrName>ppt_w</p:attrName>
                                        </p:attrNameLst>
                                      </p:cBhvr>
                                      <p:tavLst>
                                        <p:tav tm="0">
                                          <p:val>
                                            <p:fltVal val="0"/>
                                          </p:val>
                                        </p:tav>
                                        <p:tav tm="100000">
                                          <p:val>
                                            <p:strVal val="#ppt_w"/>
                                          </p:val>
                                        </p:tav>
                                      </p:tavLst>
                                    </p:anim>
                                    <p:anim calcmode="lin" valueType="num">
                                      <p:cBhvr>
                                        <p:cTn id="19" dur="2000" fill="hold"/>
                                        <p:tgtEl>
                                          <p:spTgt spid="21"/>
                                        </p:tgtEl>
                                        <p:attrNameLst>
                                          <p:attrName>ppt_h</p:attrName>
                                        </p:attrNameLst>
                                      </p:cBhvr>
                                      <p:tavLst>
                                        <p:tav tm="0">
                                          <p:val>
                                            <p:fltVal val="0"/>
                                          </p:val>
                                        </p:tav>
                                        <p:tav tm="100000">
                                          <p:val>
                                            <p:strVal val="#ppt_h"/>
                                          </p:val>
                                        </p:tav>
                                      </p:tavLst>
                                    </p:anim>
                                    <p:anim calcmode="lin" valueType="num">
                                      <p:cBhvr>
                                        <p:cTn id="20" dur="2000" fill="hold"/>
                                        <p:tgtEl>
                                          <p:spTgt spid="21"/>
                                        </p:tgtEl>
                                        <p:attrNameLst>
                                          <p:attrName>style.rotation</p:attrName>
                                        </p:attrNameLst>
                                      </p:cBhvr>
                                      <p:tavLst>
                                        <p:tav tm="0">
                                          <p:val>
                                            <p:fltVal val="90"/>
                                          </p:val>
                                        </p:tav>
                                        <p:tav tm="100000">
                                          <p:val>
                                            <p:fltVal val="0"/>
                                          </p:val>
                                        </p:tav>
                                      </p:tavLst>
                                    </p:anim>
                                    <p:animEffect transition="in" filter="fade">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style.rotation</p:attrName>
                                        </p:attrNameLst>
                                      </p:cBhvr>
                                      <p:tavLst>
                                        <p:tav tm="0">
                                          <p:val>
                                            <p:fltVal val="90"/>
                                          </p:val>
                                        </p:tav>
                                        <p:tav tm="100000">
                                          <p:val>
                                            <p:fltVal val="0"/>
                                          </p:val>
                                        </p:tav>
                                      </p:tavLst>
                                    </p:anim>
                                    <p:animEffect transition="in" filter="fade">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2000" fill="hold"/>
                                        <p:tgtEl>
                                          <p:spTgt spid="8"/>
                                        </p:tgtEl>
                                        <p:attrNameLst>
                                          <p:attrName>ppt_w</p:attrName>
                                        </p:attrNameLst>
                                      </p:cBhvr>
                                      <p:tavLst>
                                        <p:tav tm="0">
                                          <p:val>
                                            <p:fltVal val="0"/>
                                          </p:val>
                                        </p:tav>
                                        <p:tav tm="100000">
                                          <p:val>
                                            <p:strVal val="#ppt_w"/>
                                          </p:val>
                                        </p:tav>
                                      </p:tavLst>
                                    </p:anim>
                                    <p:anim calcmode="lin" valueType="num">
                                      <p:cBhvr>
                                        <p:cTn id="35" dur="2000" fill="hold"/>
                                        <p:tgtEl>
                                          <p:spTgt spid="8"/>
                                        </p:tgtEl>
                                        <p:attrNameLst>
                                          <p:attrName>ppt_h</p:attrName>
                                        </p:attrNameLst>
                                      </p:cBhvr>
                                      <p:tavLst>
                                        <p:tav tm="0">
                                          <p:val>
                                            <p:fltVal val="0"/>
                                          </p:val>
                                        </p:tav>
                                        <p:tav tm="100000">
                                          <p:val>
                                            <p:strVal val="#ppt_h"/>
                                          </p:val>
                                        </p:tav>
                                      </p:tavLst>
                                    </p:anim>
                                    <p:anim calcmode="lin" valueType="num">
                                      <p:cBhvr>
                                        <p:cTn id="36" dur="2000" fill="hold"/>
                                        <p:tgtEl>
                                          <p:spTgt spid="8"/>
                                        </p:tgtEl>
                                        <p:attrNameLst>
                                          <p:attrName>style.rotation</p:attrName>
                                        </p:attrNameLst>
                                      </p:cBhvr>
                                      <p:tavLst>
                                        <p:tav tm="0">
                                          <p:val>
                                            <p:fltVal val="90"/>
                                          </p:val>
                                        </p:tav>
                                        <p:tav tm="100000">
                                          <p:val>
                                            <p:fltVal val="0"/>
                                          </p:val>
                                        </p:tav>
                                      </p:tavLst>
                                    </p:anim>
                                    <p:animEffect transition="in" filter="fade">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2357" y="1748135"/>
            <a:ext cx="8531225" cy="461665"/>
          </a:xfrm>
          <a:prstGeom prst="rect">
            <a:avLst/>
          </a:prstGeom>
          <a:noFill/>
        </p:spPr>
        <p:txBody>
          <a:bodyPr wrap="square" rtlCol="0">
            <a:spAutoFit/>
          </a:bodyPr>
          <a:lstStyle/>
          <a:p>
            <a:pPr algn="ctr"/>
            <a:r>
              <a:rPr lang="en-US" sz="2400" b="1" dirty="0" smtClean="0"/>
              <a:t>CAMPAIGN FOR CONSTITUTIONAL SHERIFFS</a:t>
            </a:r>
            <a:endParaRPr lang="en-US" sz="2400" b="1" dirty="0"/>
          </a:p>
        </p:txBody>
      </p:sp>
      <p:pic>
        <p:nvPicPr>
          <p:cNvPr id="9" name="Picture 8" descr="E:\Copy of all fles\NLA\NLA logo.png"/>
          <p:cNvPicPr/>
          <p:nvPr/>
        </p:nvPicPr>
        <p:blipFill>
          <a:blip r:embed="rId4">
            <a:extLst>
              <a:ext uri="{28A0092B-C50C-407E-A947-70E740481C1C}">
                <a14:useLocalDpi xmlns:a14="http://schemas.microsoft.com/office/drawing/2010/main" val="0"/>
              </a:ext>
            </a:extLst>
          </a:blip>
          <a:srcRect/>
          <a:stretch>
            <a:fillRect/>
          </a:stretch>
        </p:blipFill>
        <p:spPr bwMode="auto">
          <a:xfrm>
            <a:off x="1412180" y="234950"/>
            <a:ext cx="6291580" cy="1441450"/>
          </a:xfrm>
          <a:prstGeom prst="rect">
            <a:avLst/>
          </a:prstGeom>
          <a:noFill/>
          <a:ln>
            <a:noFill/>
          </a:ln>
        </p:spPr>
      </p:pic>
      <p:sp>
        <p:nvSpPr>
          <p:cNvPr id="8" name="TextBox 7"/>
          <p:cNvSpPr txBox="1"/>
          <p:nvPr/>
        </p:nvSpPr>
        <p:spPr>
          <a:xfrm>
            <a:off x="307975" y="3200400"/>
            <a:ext cx="8515607" cy="1200329"/>
          </a:xfrm>
          <a:prstGeom prst="rect">
            <a:avLst/>
          </a:prstGeom>
          <a:noFill/>
        </p:spPr>
        <p:txBody>
          <a:bodyPr wrap="square" rtlCol="0">
            <a:spAutoFit/>
          </a:bodyPr>
          <a:lstStyle/>
          <a:p>
            <a:pPr algn="just"/>
            <a:r>
              <a:rPr lang="en-US" dirty="0" smtClean="0"/>
              <a:t>Thomas </a:t>
            </a:r>
            <a:r>
              <a:rPr lang="en-US" dirty="0"/>
              <a:t>Jefferson said, "</a:t>
            </a:r>
            <a:r>
              <a:rPr lang="en-US" i="1" dirty="0"/>
              <a:t>The purpose of government is to enable the people of a nation to live in safety and happiness. Government exists for the interests of the governed, not for the governors</a:t>
            </a:r>
            <a:r>
              <a:rPr lang="en-US" dirty="0" smtClean="0"/>
              <a:t>. "</a:t>
            </a:r>
            <a:r>
              <a:rPr lang="en-US" dirty="0"/>
              <a:t>It is the duty of a fully informed Sheriff </a:t>
            </a:r>
            <a:r>
              <a:rPr lang="en-US" dirty="0" smtClean="0"/>
              <a:t>to </a:t>
            </a:r>
            <a:r>
              <a:rPr lang="en-US" dirty="0"/>
              <a:t>secure the "safety and happiness" of the People. </a:t>
            </a:r>
          </a:p>
        </p:txBody>
      </p:sp>
      <p:sp>
        <p:nvSpPr>
          <p:cNvPr id="13" name="TextBox 12"/>
          <p:cNvSpPr txBox="1"/>
          <p:nvPr/>
        </p:nvSpPr>
        <p:spPr>
          <a:xfrm>
            <a:off x="381000" y="2173069"/>
            <a:ext cx="8442582" cy="646331"/>
          </a:xfrm>
          <a:prstGeom prst="rect">
            <a:avLst/>
          </a:prstGeom>
          <a:noFill/>
        </p:spPr>
        <p:txBody>
          <a:bodyPr wrap="square" rtlCol="0">
            <a:spAutoFit/>
          </a:bodyPr>
          <a:lstStyle/>
          <a:p>
            <a:pPr algn="ctr"/>
            <a:r>
              <a:rPr lang="en-US" dirty="0"/>
              <a:t>“</a:t>
            </a:r>
            <a:r>
              <a:rPr lang="en-US" i="1" dirty="0"/>
              <a:t>A Sheriff can and should interpose for his citizens against an </a:t>
            </a:r>
            <a:endParaRPr lang="en-US" i="1" dirty="0" smtClean="0"/>
          </a:p>
          <a:p>
            <a:pPr algn="ctr"/>
            <a:r>
              <a:rPr lang="en-US" i="1" dirty="0" smtClean="0"/>
              <a:t>overreaching </a:t>
            </a:r>
            <a:r>
              <a:rPr lang="en-US" i="1" dirty="0"/>
              <a:t>federal, state or local government</a:t>
            </a:r>
            <a:r>
              <a:rPr lang="en-US" dirty="0"/>
              <a:t>” – </a:t>
            </a:r>
            <a:r>
              <a:rPr lang="en-US" b="1" dirty="0"/>
              <a:t>Sheriff Brad </a:t>
            </a:r>
            <a:r>
              <a:rPr lang="en-US" b="1" dirty="0" smtClean="0"/>
              <a:t>Rogers</a:t>
            </a:r>
            <a:endParaRPr lang="en-US" dirty="0" smtClean="0"/>
          </a:p>
        </p:txBody>
      </p:sp>
      <p:sp>
        <p:nvSpPr>
          <p:cNvPr id="14" name="TextBox 13"/>
          <p:cNvSpPr txBox="1"/>
          <p:nvPr/>
        </p:nvSpPr>
        <p:spPr>
          <a:xfrm>
            <a:off x="307975" y="4648200"/>
            <a:ext cx="8515607" cy="1477328"/>
          </a:xfrm>
          <a:prstGeom prst="rect">
            <a:avLst/>
          </a:prstGeom>
          <a:noFill/>
        </p:spPr>
        <p:txBody>
          <a:bodyPr wrap="square" rtlCol="0">
            <a:spAutoFit/>
          </a:bodyPr>
          <a:lstStyle/>
          <a:p>
            <a:pPr algn="just"/>
            <a:r>
              <a:rPr lang="en-US" dirty="0" smtClean="0"/>
              <a:t>Government </a:t>
            </a:r>
            <a:r>
              <a:rPr lang="en-US" dirty="0"/>
              <a:t>'FAILED' in their duty to assure a proper education in our schools. </a:t>
            </a:r>
            <a:r>
              <a:rPr lang="en-US" dirty="0" smtClean="0"/>
              <a:t>It </a:t>
            </a:r>
            <a:r>
              <a:rPr lang="en-US" dirty="0"/>
              <a:t>is the duty of the </a:t>
            </a:r>
            <a:r>
              <a:rPr lang="en-US" dirty="0" smtClean="0"/>
              <a:t>People </a:t>
            </a:r>
            <a:r>
              <a:rPr lang="en-US" dirty="0"/>
              <a:t>to </a:t>
            </a:r>
            <a:r>
              <a:rPr lang="en-US" dirty="0" smtClean="0"/>
              <a:t>educate themselves and their Sheriff. This </a:t>
            </a:r>
            <a:r>
              <a:rPr lang="en-US" dirty="0"/>
              <a:t>is the purpose of </a:t>
            </a:r>
            <a:r>
              <a:rPr lang="en-US" dirty="0" smtClean="0"/>
              <a:t>NLA through our “</a:t>
            </a:r>
            <a:r>
              <a:rPr lang="en-US" i="1" u="sng" dirty="0" smtClean="0"/>
              <a:t>Campaign for Constitutional Sheriffs</a:t>
            </a:r>
            <a:r>
              <a:rPr lang="en-US" dirty="0" smtClean="0"/>
              <a:t>.” </a:t>
            </a:r>
            <a:r>
              <a:rPr lang="en-US" dirty="0"/>
              <a:t>Abraham </a:t>
            </a:r>
            <a:r>
              <a:rPr lang="en-US" dirty="0" smtClean="0"/>
              <a:t>Lincoln said “</a:t>
            </a:r>
            <a:r>
              <a:rPr lang="en-US" i="1" dirty="0"/>
              <a:t>America will never be destroyed from the outside. If we falter and </a:t>
            </a:r>
            <a:r>
              <a:rPr lang="en-US" i="1" dirty="0" smtClean="0"/>
              <a:t>lose our </a:t>
            </a:r>
            <a:r>
              <a:rPr lang="en-US" i="1" dirty="0"/>
              <a:t>freedoms, it will be because we destroyed </a:t>
            </a:r>
            <a:r>
              <a:rPr lang="en-US" i="1" dirty="0" smtClean="0"/>
              <a:t>ourselves</a:t>
            </a:r>
            <a:r>
              <a:rPr lang="en-US" dirty="0" smtClean="0"/>
              <a:t>,” through “</a:t>
            </a:r>
            <a:r>
              <a:rPr lang="en-US" i="1" u="sng" dirty="0" smtClean="0"/>
              <a:t>lack of knowledge</a:t>
            </a:r>
            <a:r>
              <a:rPr lang="en-US" dirty="0" smtClean="0"/>
              <a:t>.”</a:t>
            </a:r>
          </a:p>
        </p:txBody>
      </p:sp>
      <p:sp>
        <p:nvSpPr>
          <p:cNvPr id="2" name="AutoShape 2" descr="data:image/png;base64,iVBORw0KGgoAAAANSUhEUgAAAS4AAAKjCAYAAACjhuLYAAAgAElEQVR4nOy9d5zV1dX/u06bwlDUqBiNsWNJYmKMJrZEE2M3VhQRBCxYQMSGXYqK0tsMMPQmDL333hk6zNBhZhj6MDD9lO/3u/f7/rH3OTOY5HnMvXnuvXl+s3idGeac8919f/Zqey2hls4lDSjzWwMeGheFQqHtTxfQKNAxQKHsI+gaL8AFIoBTo1xl/3YAj5p/a7RWoBSerQtt6nIwX9RAFPB0jYe1rahG2aZuF0UMiNkvuInugX3eA1ObB1qf03ad+BmvKN4F80R8PMA8Gh+DeHO8GsPpxsszXar+srJv4oJ2zXhq02ZNFA+XKJoY2jxnu6G16adb43FqNF/F+5eYR4WLg2dHpQpwbHlRFKUoojXGRGszatF4u21Znp3PRL1evE5Tg4uXGBPXjnzYPoNS4HpoHS9O2RpiNZ6qpR9L8v91A/5/SXYHxBelju8yu7mrN7WLh92MNTe81mahJh7R1bvb06Ds3/aJ+D/zZY2X+LsaT7CPxzBgSgJI7W4zTyQaoez3arxbE5dq9PHcvtX4OgkY0BY1tbb/98xLeaafOlFKjd7Yd5QHnrL9rlmqPgfnPcBF42L6b17x96vHwGx8hZsAXM/gtgZ0/Fgx7bB4btuhwFMJyE2AIA4KF53ov+lv4ntxYPTi4xofg/jYKgO6ygXl2P97iTnWiW57oB00KnFoJdbBOWNeSz+GaoHrH9C5jJNdqBaIznnZ0zPBRWiFF+eR4t/XNQu1i1lplNZmE3BumVqfy6HUbEx8E6sEIFX/VnajJ7gdlajunP5YRiEBEtXo+A82UKLN9lkdf2mz0eNvxAHtnEotgGmNUvqc4XMwPFUcWOJle/alqhtZ3SEVHypNDA8HF215VRczpngGHOJsmbIca3w88MC1HCOeV/197Rogjo+QMk+5GM4s3i4DODrx/fg8xA8drZXhmtE1OmSLTMCzfc62xwzf350YtfTfUC1w/YDM8qoGhGruSZ8LJHGGgppiomeFjphdkTWApMbarAagGu8nwK8G3ulzX4oaIBmXLRKcUzUoKY1ts6oGlERfDJiYDaz/rgxdo+iabY6XXZMLSuDJOdzYueMTF69iNb7vcc6etn2tAaBKoS2HhKtq9CUOfIqY5YmqOUC3msvFs8DqEZ+RODbE0ETw8HAsaCmiKLx4C+0BpIkDLLi6WvRz421V+u/GrOacJubPLp1Y4s/qE08rIyyqc4TrWvoxVAtcPyADXHHuocbmr7HHE5wShteJixRaK1wi9kSu5p6Mjkqbjai9hEBkytc193l1JQnAqCny2NPeM5vUw+h/VAJUbaWeBzoKhNFE0MTsc54BAvcHbJiu3ng1pKJzmmLaXA1Mcf6hGsBMCRoHLwEctjmW+0mwGXFFT6Kf8dIcIIpHFIconuWtHFw8u7HjYxq1ba7mxM7Vq3mW61HaclhUg25c86dtx6MaXBy0di3wacvD1gB82/6EGBxfG2i0V1MkNPU6KBzLoyk7TxqNY3Vh8XYaPZpHLXD9a1QLXD+g6lMxftKbLexpRcy+XG31S14Uw08oq/JRRFUVnueYEhRm83gOWjtmU+sYMaJGWaztqa88PK0Tp3JCGaw1Ea0Iaw9HKzzPJaodYsRwdJQKYlTioNwYuA4al5iOoTxjNDC6IFVtXNAK5SrDcSmFY7kYTTVH4WCBRik8ZeAirBwihHGJoFUM7cYsAGMVy0bf5OEQ1WGixHCIJYwNuC64DigHraOgHbPZHQWuFdmo1tkltFzaI6ZdItrDU7aBUY3yNGGl8bTGCUdxKsIopYi6UVwngo4ZPZdBYoUbK6OqrBinyoVYDGIRwhVVuK5nyowAysPRDlFloMbzHLSOgY6ADoOOoFUYrc1oOrg4OHg4KNexXKKLp11czBy5REFFwAkbsdZz8HRcB+fgRcN4saj9O3Fs1dKPoFrg+geU4CxqsEFRpYhoo1sByNmwnvdvvplFH7xLZdlZHG02olYOjvJwFITxcLULrkK7CqUUyjOg4HgeEeUZbskFpbSxGEKCG/G0h6NdPG2V0Z6D52nzcjyiysNBG2BwPJSnqFIeUWV1OzWYhTiT4Lme4UK0wtPVJ7/hlaxF0/PQjotWGkcposrF9Vy0Mp8p18PxvGpbpUU+o5dW4Gi0oy1DqXG1JqbBU8qMkefhag/lOKioGR9PG/yIxMcgrpPSEFPaqKAiChzQnkfUi6JRrFw4j8wXGrPh9ls5+odbyLv1l+y8606K1q9OzOf+3Bx6vvM2i1q1Iue2X7Pu9puZ0uYNCnfvAO3heRpXebhKJ+wI2tPgeGjPNWDlOWjXNf3ShkuLYnVrVlpVSlOlFRE02vEgovCirlkPVrcJsGvHZvrcfQ/5v/gTG39zD7vnTfsfXM3/O6kWuP4BxS16CYkR467gWpbecR26NW5MlghTRTi2Ybl50NHgOcS0wnGxJviwAcK4JOSBchIqG6v7NiJI/CuG7bK7wfOsGd0xSmMr58SfN6110cpFeTrhghGlhv4prm9SmqhSRNF4Oq7/wir2rYVSexYITSM9pardL6JYLkYn+KyEgr+GdO3G/T20GbdKFFWWl1KO4fo8q8hWnody3YRwdo5+McF5KTzXgKexAVpXDxUG7XD6wF4m/uKX5IugRDgrwqIrrqRw1RozL14UrTVzunalvwg7n3yAyMnjaCcGKmamRRnuV+Ma0Tw+Zh44ChyvWrx2tDELVBuG48K00ZdZRhvlGO1A2A5fzB6CnV57nR4iIEKeCEMeuic+6bX0I6kWuH5A8T0KVCvLtcbVngEO5RINR/j0yqspEuGEBMjt+Q1g1EcxFTUilgNUVkCsFKIVUB6F8hi6KmzErVgESiqgvAKqSiBShVbV7g463oq4HOdGQMcMd+J4KBWFijKoCkO00rzKKqGsCh2rgvAZiJZBZRVURaCiElVVjudGiGnXSMCWs6u2STrVA6GAqFFee1gdVcSF8oj5XVUJkXKoOAOlRRCrss5RtthoJZSUQiSMdsJQGYGSKnRlqdHRuXGlt4tyKqGiHMJR095IOYSL0WeOQskZ0/5YDM+rIkwMR1tdneMRsyxxxquvMlWCVCaFIODjlAhTL7mMA2tXJLo0bGAmT4mwL7O3GdqEXtKSF4HKUjh9AsIR00DbH+XF2T8HIpW2nR668qxpY7QK3DBUReFsFcoJG3D1XFNWSQXKMXP69SuvkSkCQeG4CCPvv+/fsnb/T6Ja4PoBVe9nndDLGpcHbXVHMGfEGPrVrUcsKUiFT5ja6GrOHj+FoyGqDTuUm5PDd6+8yewnnyH3oYfZdt/DTH+xOeP7dQcc8nZuJOuNtix97GnGP/IIBes3WA5F4VgObNemTXR54GEmtGuPUeG6RtGOYu/ODQx963XmPfksmx5+kI0PPcDCJi+ybvhIls+YyMjWL7H8kQfY98BfWfvwY0x8rTVrJ2aB51QbGxLo5SW4hk1Ll/LFffczqePXZjy0ImY5oQ2rV9D77XZMf6oJu/76GNvv/yurWrVkfts2zHjoEZY8+iT7vh9DVUUx+7atZXjr15n/1NPkPvQwO+59jKWNX2PuwP5o5YKKO/JqDuzawYD27zP7mRfZ9+eH2PbXvzDnpcYs7fQp45s2Y/pfHmXVS68QKy4yujSljciorHMnMKBVSz73BRgmQlmKQNBHnggbWjRLzO3wgYN5UoQd/b+1fTPvRz2Pg4vnMunxx5j+2BOs+OA9Mv76IItebc3ZdasAh9KzxXzctBnD7r+fHX97iJ0PPMDcZ5vQ9902DHypFdMffYCtf3uYTX9+jPnPvcKySeM4W36Mvi83Z+Yjf2P6C6+wICsLgIwunegVCqGDQoFfGNvy5f+5Bf2/lGqB6x+Qka5cw23ouFXQiDal5RV88vs7mCDCidQknGQfi0RYm5FhHlYORKN4nsf+vQdon1qXQhH2ijDnqQcIV1VZEcTl6IYNfC3C2k6d8Ty7jbVVagPfPt+U/iKsvuMWHNfaxqwl0vM89u3YzuspyezxCTtEmPvEEzixGE7MYdr339NdhIgIc0VY0q0rTsxYF+OqcIigiYDyEpLKe3/6I0NFWPrQYygnilJuXDrEdV1WblhPSxGKxUe2CIvavM7xffvp+atbWC8+tviFMQ/+ibKTp9mdk8MnQR+lImwWYepzzYlFo3aU41ZVTF/yD9M+rR4lIuwUYchDf8Z1YuRuXEf7uvWYf2FDvBOnDcxa/ZdxBjVc4uCWrXg5KYUv//YoE86rR2UoCUTYFQqx6YvPABibmc4jImwd0PucuZ7+2pssFWGGCPM+/ZjK4tN0afEq3/oCbEgLcPCLLwDIXrWaNg0vYrNPOCHCzMt/RjQSZn/ubnpccRm7RVgvQvYnnYjafg7/+CMeE2F9xkgz/sDZsrN0vvJySkXYmRLg7I7t/+4l/L+eaoHrH5FVPsWvt2jlgWsW3ZSxo2lVN5UhN95EVkqAWIqPMyJsebMtrmPATqswrhViMj94nzEiVNVNY07dOuQvWZuopsubr9H1mqsJH8yzrJ5KKFdOF59m1O1/oCgYZFNKMjmjRgHG4hkXbfILj9Csfj0O1fGzV4S5TV5MlD1zzhy+EYFAkMUiLO3fN9G1avcKe7HFM1qlk0cL6X/jDZwKBliXmkr+nPmmMNdJiIHrd2+nmQglAT9bRJj3YXsAur3emjEiuH4fc0SoPHiQvKLTtK+bhhMQdokwvmVTbCeqfROs3ufo6WLevvhCzgSFAyKMfvY5XFexcc0GZnbvxzv16+GdLLbPG2W9AXLTroGtWvK0P0jO1mwWD0lnQWoyKsmP6xfWiLC9bw++H5bJ4yLs6NcfgGg4Qmabt1ggwlERVj/xRGL8FPDFbbeyWoQ9fj/bOnUEYMPiRQyx+qmcyy7n+NZcAOb0+pY5gSAlwRCTrrqG8tPFlFdV8dnjf+PL399GpKoyUXZRWQWvXHgxh3x1GRdI4cjGnT9mVdZSDaoFrn9ECV8l4+5ornKYHfb5PffxZaMbmTtyNO0a1OVMSghEmFnvfAqydxhFvorieVWgNYUFeXz400s4FgiSL0L+0JEARKNRWt9zGxmtXjBVWrVN3M43LbMfH4pQkpLMaRFm/+EOSk+ftZY8s1nz8g/T7LzzOJAaYJ8Is194KdGFOTOm8Z0IBFKZJ8L8jN6JviW8huI+VsooxId/8xVfilCamsQJEcY/9BBV4SgJ3zAgO2crzcXH6WAy20VY8N77APRq/RpjRIiKjxXnX0hl4VH2nTzJO3XPI+pPYa8IE1saYPWAmLZYaC1tR0+fou3FF1IcMsA1rdWrHNy5i98m1SV7ziI2LlmE60SNLk4plIYqjOIbYFCrVjSRADtWbACg7U03sFgEUnxU+oR1dS/gzetvoo0Iub26A7BlxXK6+ISKFGFrMMi8jz4xQ2S5zxWTv2d0SoCoCGt+Uo+S40fYuf8g76XVozQQYrcI8157G+W6FO7Zzuj6DfAkwLa6dTm7ezcFx49wjwgjmjcHwFUKrTRR1yOrwwdM9CWx4oVWVJVWVOvZaulHUS1w/ZCs2sdsbqMk9+xKzjtwgI8uu4J1n36Oi+bL5xuzzOeDgJDj8zH7pVcAq3DWDo4FuzEdOrBMhFK/sPD2W9DA+lnz+FtSkJVTRgPY623GK6oqWsY7v7iJfnffy/i0FNygsK5uGqX5x6xnvBGPCvIKaN6gAQdThD0izGjaPNGN+TMn0lcEJJW5IswbaIFLxS/8GEuga20ARcXHea5RI0bedQ8Lgz4qgsLcK39K1Ynic+xdm3JyeEn8FAdTOOgTNrzxJme3b2fGr37JxhRh5fVXU7x8KVrDvrwC3q13PpW+VPaIMKmVAa640dFFoa1LxuHiIt5seBFnAsLJgDDyN79h0G23835KCgVbtwBGsHXiPmloo1O07RrSqiVNRNi8dCUAW7Zspc3VV7AhKBAIEA6kMd2fRl8Rtlvgavv4I8wQIRoQtlxxDVX7CgGPqIWR4wX5DKqbCj5hm8/H8HZt0VozsHVbpomPqtQgWXUaUHniBL1av0ZXEU4kpXDIJyxq05YZw4fxbL0LOLVxC+Dh6mq/wLVTxtNWhPVdu9kxqfXj+leoFrh+SBq0UjhaG72ONgKV0oohn3zIB34fe4cOBmD/2vVMSU7B8QuVfmHTX+6jorQEhXFmdCz/lLMumw4inE1NYkdKElsyBtL+wYfp8YffYy6hgFIOaCNODM/I4BnxsWLwWPrefz8FIWFvKMjyT74EQFnrX8GhAl5pcB75qT52iTD9xWpF9KxZWXwrAsEkFomweEBf+0nEOIHGnSk887t/x8+4zxdg5bAJpN92C0dSfOxJTWFbt55A/DYBbN2ZQwsRToRCHE0KsOy+P7Pq7bdZftnFrAoKm99tg1NeasYnbx8f1KtD1O9ntwjjW8U5rrhuqtqKWXiqmHcaNqTEL1SmCX0DPiaKMKpeCnlrjU9W1LhxGocD5Rm2zR4Oma1e4lkRNi2fnyhz+47NfHfFzzjh84Pfh5sUYL0IW3saUfHNB+5nrgjlAWHVtdcRO3IKiBK1cHgwZx+D6l4AvgDbRBjbqhUAh/buo9vFF1DqF06efxHfd/iENlddxScXXsjo5BCnQ8KuRx/j3RtvYuybbfGiMVCRhJEHYOqITK4VYcTHn9plVwtc/wrVAtcPSGmFo2KJKyue0R9zpDCfN3/SgAU3/5LNn33Kuq++YvWnXZl+1fWcDAUgICzzC9uyRluHT89Y8JTm5MlTvHP7bWz0+4n6giy98SaanX8BOdNnAhBTxgPb0zGUUnz9yut0uPoawuWVrMoYzEwRipN9TPz5lRTszElwQIcPFNK67vnkhYzYMrNptY5r8qwZfC6CTjY6riX9+5n+KddykJrSM4XgxXBdj26PPk7nm28h4sL4Lp1ZKUJUhEk3NOJY/iFcu7F2bN9BCxGOhpLYIcKCdzoAMLDN24z3BygWYeftd1J1tIADx/bRoW4yns/ouCa0bGXH2EMrA1plp0+iPI+jp8/w7kWXEpEgxwNC3zt/R5/77uHd1ACH1m2oniDXOop5DtrVxr8NGNiiBU1F2Lp0LmB8rQDy1y5hcIP6nA34ICTsFmHXdwMAeP+ZZ8jy+ShN9rHuuqso2bcXw4aaMo8fPM6gtAtRviBb/D7GvdsOgHI3xjuNrmGXCOGUJLqJ8OHll7Jn5XI6NrqOU0k+DgaF3uJjRfc+ptnE4q5tKKCo6DhZY0ZzcPcBoIZPWC39KKoFrh+QRuEqY2kzXtvm/W4ffcR7IhwZO46yowWUHsql7Nhxxn7VhVEiuKEgR0LCmNtvTYhfbsQ4WgLMHTWOzGCIquRktoow494HjTJfuShrSdTAgd2HeCKtDmNu/TW7xg9n/DPPsKBOGl4dH6tFyJs7O9HWvEMFtKx/PoeS6rJHhOk1gGvqrNl0EoHkAAtFWJxhuAzbHPp9/Amtb7wW0GRv2UhLf5Bld/+RXVMmMOyR+1mXnIJOEiYGhLwNmxPlbt+xg+Z+oTBVyBFhcfsPAThWWEjfCy82ljwRRrdoRv7p07SrX49w0M9OEb63Zn/PM04MCyZM48WLLuVk7i5OhCt5o+HllEsq+SLMbN6Co3sOcmswxJGd+9iwajXZixaDa3zYHBUhpnRCHE9v+QrPip8tS5YD4FTfNuebls3oJUJVnQAHRdj7TS8Adm/KpqMIZ5MDbAn4mdu+vV0ERlRcMiKLCcEUKkRYdF4dzhzeZ9WfmlkDM+gnQiQtlV0BYfRjD+JqTds77mSHCKU+YekNN1N15DQAMePVZW0winWTsjgzKYv9o8YSPn3aXCqvpR9NtcD1d6RQqgodi5l7HUDBgb28dHFD5j75LF7UOefbx4pO0usXN5EfDFHl87P96mupPH4MAMfVRG2Yk0iFy9e3305uSogdgSDTXm4dry1x6Raga4vX6XDpFRTMnMGhJfMpXLuWjtffwEGfUCzClKf+luC4jhzOp3m9OuxNTmG3CHNeaJooZ86cuXxtnRwXi7A0o1fisyOFhTRucB5dLm6I9qK83+QZ3v/lLzk+ZwGHli3l0KIldL3kcg4G/RwIBZnX4rXEszt35dDcJxTVsS4Y770HwMHduQy64EKUdf2Y2L4d+SUltK97HmFfEttEGPVyS1uKJuxEefX2P/CWCMc3Z3NCV/DGRQ2pkmTyRRj75JMoYH32eioiVTT7w230fC6uIzN3PZVTzakMfe11GouQu249YBgzHQPlaaqiYb5q9iKTrKvFrm+N2ByLRRn38XvME+MIuvrRp/FsTJ1wLMonv/kdW0TIDQbZ3rcbyjVcHh6cPXOG7277HXsCAbLr1eXofCOizhs+imEB4UQoyOS/PIATqb4cHp/lwV270k6EveJnoQhjX6v14/pXqRa4fkhaoXUM5Xi4EY8zR48wvcULTBdh1VXXULhkIZGKcnt1J0b4xEl6NrqR7SI4IuSLMP/XjSjetQMApVRCrzF90FAyRJhYP0Bhjv1cg+spysrK2DlzFt/4A2x9uSlu2LhfxIA+r77GdBHKRJgtwu7hI4lUVbFn2UK+8guFIhwSYdW99xM+VUJlRQXz0wcyQgTX+hat6/AhladOciR7Ld2vv56RIix7sSWbR46jmwh7P/8I1zOgXOF49HjyWRaLUCnC8kCIginTqKqsZP3cuXwmQokY69/GVq3JX7uG7pddyiIRticF2fbcc4SLi9i5ZhW9RIiJsE+ExY/8larCQs4eOMCgvz3MABGW/ulezh49woHczfRIDlElQoEIs+7+PZGjh+F0MbObP8e3Isx7+WU7Zi7a9dAuVJSVkbtyBSMvu4yJIsxu1oSyw4fxYubiO5aTqYrFGNqsGf1F2Nb5m3OmfObHHzGu/vlMFmFpi1aU7D5A94cfoocIyy+6gLy+RsxGKYjZe5PAp489xkARltz3ADpi6snduo3nRBgvQt6E8fY584qHEfr0tVf5RIQKEbaL0PfB+/+tS/j/BKoFrh9Q/IacBs6WltLvk4+Z88IzHGvyJDlPPc3s11qyc/kCQFN29hQTOnZkRet27H/+OY40foTC558i+9G/sC5zAIkIE5YrWLtsJX0fe4Q9w/rhuk78oiJomDYxi8EvNWNLs6dZ92YTNo3PAg1rly4j66P3yX6lKXkvPM3uxo1Z/v6HbFu6jAkd3mXTqy3Ie+5pDj/fmM2tXiN72Pcsmz2H8W3bkdv0BY4/9xR7XmhCdvsOLO/8NYs7fMCqp5uwt/lrTHv3Aya92pZdTZ5n02st2T57OhrNwjlzmfzhB+Q2a8zJZx9lzxOPs+mLL1m9ZAFD3uvAphYvc+y5Z8hv/Bw72n7Akg/eJfvZp9n97NMcmzUVJxZlV+4ORrR/hy0tX+JY4ycofO4Jclq3Ym3Hziz+sgsLm7zAnif+RunM6RTmH2HkBx3Y1LIZxxs35sBzz7L5rVdY3bEjaz7vxPrGz7PzicdZN6AviVhYrpmjhYsXMeiNN9jc+AmOvfAkS59vzPSvOlN+pszMp+cmxt9xHL5/9WVyJ03E3ETw7D1UOLB5PXOaPs+6515g5affMLVJE9a9/TIlO7LN5XK7NtDmMAI4tGULo596kjkdu1mnMo9oLMKUPv3IeOxx8tevO2dtxcPeHC88wsDmzclt/BQrnnmKgo2b/qeW8/9aqgWu/9v0Y7SptXqLfzv927TY/2ZtuE78+H+33v9DqRa4aqmWauk/jmqBq5ZqqZb+46gWuGqplmrpP45qgauWaqmW/uOoFrhqqZZq6T+OaoGrlmqplv7jqBa4aqmWauk/jv4HgavWX6WWaqmW/mdIEkEolTLJIFA45qqxSVelMfmaLJ09fpy1Xb7m0Jcd2d63J9n9+7IpczSUVKLQTB83hm0LF8czEZhY7Zhc43EfPXMFxiSB92zcgXim4YQfXzxVSjxflFI2qIlry7XPOOZ7CtektfcSIY9siJoaBddINxZPK5XIf6hhz87tjO/RlW390jneoztF33Wm6LuvOdy3L2uHDWVkr+5M69OH/enpnOrRlVPdv+LUt1050r0H67/pwY55i4Bqz/saeURtc5SNGx9PTOHYiKTxzIQ2UpZtqwmubGK+a2WTr8bTvMejiCYSeoCjFVq7JvKCqv548vCRrOjenyM9Mzj53Xec6tGFwz17kNtvMNkDM9mSkc62Xt041qcHu77qzIE1a2oG38ezca90InyqZzMLutRIm2qz/GhiWtkQNLo6sqsNs2GzsZ2TlSQv/yCTu/Vlf49BFHXvRVG3bzjR4zv29u/H5owB5HbrSkn378jr0oWynF2Jtag9beLPa0C7aB3B03Y9efGLCTF0PLaFsteFcMxFah3PLpS4wGD6Ew+bZftrkph4OERM3oGa68jOsRPvTmJe4gtOk3dgD5O79yCnTz9O9OrMqW5fcrT7dxzsk86OPoPY1b0Hed26kjdt2jnHvas9lHYTEWpjUCP5bzz9nEs8u2U8M5RJIqyrk5ijbH+9GpnQPRNaSLugncSqjJft2vWqUYn9ZEJlm+9rG/xbKxOzTqOI2RBQOp793XNte+KLtEb4ca9GMhjlWSzw8HQ8tbA6Zyx+SFKdIt4FL4LWijDgqhiu9ojZ6w3Hjx5l+bffMvXaXzJThCVXXMLmbz6ncNkSRrdoTe/Hn+aj39zMyyJMe7u97ahnMAeF1g6e9uycahNATju42jF/K3ubA5N9OI6jnmcWEq5H2AsT1U480zpRpfCiJoavpz08V6NiZhqjcdDVoLVncvopjevFk56aSXa1xuZu4OTxYyweP5qPGl7MNntP77QI26+4kvxlS9m0cD45q1cz8+lnWCRCqQinRFgowooPPub4nv3geTZXscnRp+L59BS4ShNTUVztmg2kXROlJZFeVJsko8o1CVOVogqXsHLQjiaiNEo7Ju+hazZuTGmUNgsirDUx5aJUDO0oG0/MY+eGDewYO4ExSXU4Yu/IrRYh+3NO+ngAACAASURBVJ0OFK5cw9Hli8lq0ZSBIkwQYe7nJsa6sgePiyKCa+ZMeXjaSeSa9mw0UqXN+CrlEcHFpkC1wO3hOhEcrXBs/kjXJryIoTl9pojsqbMZcMW1bLLtOynCyAvO5+CsyYy483cssBehsy+7lNVfdzHg7Soc5Zm144TxVBkRHTXJeRzwPIVHBE+FcV1l63NwVAxiJmeia9ORORp7fMTwlM1Prs3dRFyIEqOKcpSKoDyTqVsrF6XNZnPi29O1B6L28HQEpWOcOV3E2klT+PrnVyb6ly/CzJ9cwuHJc0i/9bcMFWHdBeezrWkLjixfUb2nXccm+9VUYsL1KE8T1RBG4RI2gOCZPaa1Y7Onq8SeMmAeNTnGlQVj1xw+2nPQyiFmAzPG8c8coImkdfbgtEyITZ/iqTh/4uB4jsmLqbVZn8rDdWN4ykEpN8EYuXatKO0RA1x7snvaI6pMDkozdvHj/58AV3yEDEZH0RY1lZ1ogLw9OXS66XrWi1AgQXKbPI9TdjwO5wCsW7CA7g0vZoX42PDxR/+0Qo0yOf/i3Ij7w8bFoxYZiqAJ8//wpocXRenIOeUackFHwFOE0YnwuQO7fMY0MXHFz4gw93e/O+epjM+/5Fsb6+qoCLPvvYvqWJyAPTPOqafmp57H35Oq8bvGVSFPo5z4ef7D59QPfkNUmYB7rsImnzUhZEoqi2l1yYXsSRIICEtE2DFhwjmlDWn3Nq/7fcz/zmTBMbXGx6xGYkj7UytQjjaZtH+EaiCGg0cEV0WJaQ+lzfzGR25WRh+G+U1Ei7AIPa++lhgORcUn6Xr3HexP8hMTYZYIc7p0MT3XUXNI/BfVe9qw4SavpMkK/s+jyDhW5qhCqUoDHP+8ZLT3j9YVRHCIaBftVVc0ccBAs658IU5JKmNvuAkNnDpxnC/+dDeLQkHKJcACEeZ/3ZGYTa7xz6nGuor8axvEc02S3piVUs7pgjI9MLc5/1Uy/VUKKjDct/ZMcuH/bokoV9sD28YxV/8lcCkranh4uHGODm2OIAry8ml/0/WGAwn5WHLdFcROngHA0S5RXZFY3CszB9NehOWffkr25BnszhxDQeZIDg8aTEHmUNb3TufUgXzDTStFBJNVeWXWNDYNGsHhIRkcHtyNgqHpbOqZzsldO2vACZzYn8e6bj3Z068v2/qns7Z/Bvmb1rN+5gz2b1jF4vGj2TVkOAWDhnEkcyhH0oeysf9Ayo4UoiJlLB03iAMjh5HffxA7evZlw5iRuNEzaBxcrYnaRda/SydGi0AgxBERsm6/DZfqRZT+6Wd0F0En+SkWP7PuvQ+0Q17uLhb3HcihkUM4PLg/hwcOYvfgwWwZlM7WfkM5lJHF/kkzQbkc27ebZT17kzdiHAWDBnJk0ED2Zwxk54A+7M1I50D/YZTuKUzUmb1kDivT+1GQOY5Dg0ZwYNRgdmX2Y3tGBrvS+1PQty+nFq5CWbEughFvPFUJaIpOFdPskkvJCQUhYLjELWNNuqyi4mImT5iMcjUv3tiIUZ99fs4i2T55Irn9M9jRbyA7+mRyYPREvNNn7QI1HN/G+XNZ13cABUMzOTwoncODRrB7wBi29x7E4UGZ7B81Aq/qLOCgVRjPc3E0OK4iZhfoxMH96R0UVHKQSvHR49pGlJaVAPDNG28wQwQdTCJfhLkPPWoap6svQB/LyWFr/95sy+jL9l792N8rnbObdyb2i/YAN4Zno85WlJSweehA9vXrx+7ew9jVaxCFc2dZsSsGOoKjHeaNHU1Oeib5g4dQOHAkhzNHsX7QYIoLCsHTrBo9gZzhQzg4tC85vb8jO3M45ZVVuApwzB4EGDNgIJNEwBfkVCDEmBsbUR6tAiAv7wAd09KI+H2Ek4QhIhxavY6cLdtY1ieDgiGDKRzYn0NDB7M7cxC5A3qxd8C3HBiUTv7ipeAo9m7LYXn/YeztN5Rd6f05NDiTw4NGcnjwCPYMTGfb4H5sG5DJyW07UNojipdgCqIVEZYPzWTnlCzLJESsKgCO7t7Lkj79OTjqewqGDqRwcB/2DxnCigGDWdS/P4dGDKdw4ACODO7FwfR+bB6QRbQ0ZhggT+F6HhXKQODp0ydYkpFB7oBMNmVksnXsGA5vzGbJ+LGocATtQVRrXOXyXyGduBZ2tLYZhO1ga08T9VwGffwRA0RwkwOUiTDxj3cSqYwZ8UC5eLoCV5kySs6cpfEV1zDy5XbsWbOObn+6lywxUSenJfvZkDmIkqJiy6oqoq5hr3esX8/XjzzCCBFyRRgf8LO2T2/OHjsKwIbly+n7p3vZcOMNjGiYypz33uHA0uV0evZFPm+QxrRQkK3durB59So+uPW3TLQxoZZc1JCdoyZQWVoG2mXNwln0+NmljElOYkqTF9mzYi1ezDFB/LwoyjEg2b9TZ0aJoJJMbKis227DjesHgH6fd+QrEVSSnzIR5t99N9qNcbzwMNP69eSztGR2hEIsEyHrwUfYv2Il/Vq/SlsRpt1+O5SfofjEceYPzeTj885jfZKwUoSp9/2Z7Aljeevyi5kjwsZrrmVZxy+JVIbZs3MHvd9pR4YIhT4/o0SY9eE75C1fyad33EEvEXJffsNsUCJo18NxYjZMM5w+cZZWDX/GrmAqBH0sFGHruIkATBs+hF8H0qg4epp9OzZwIm8PAIeys5n+wMNMDqXR+4rr2DtzJp/d/wBfSoAdt9/D0XGjEgtpz7ZtZLzZmm4i7AoJWSKs7tKJiV98QRcJkp2cyurf/46d06cbHYhrMm+r6gwhzOifzmCfoJJClImPrtc1orzUpMPo9fpbLBfB9Zn4+jMfeKSaF3RdFrR7h+U/u5z+Iizu1p35/fvTWoTlV1zJrtZv4ZXbLDsWRDaOGcHi39zMWBEmPfwguyfP5LWLfsrgBvXZ9cjjlG42KcMiaLJXreSDP97HSBvKZ8H5aWwamklZ8WlAs2nZSr657noykwNMeupRdi9aQTTmGD2UFyOqTR8y0zMYKwIh4UhQmHjj1YTDJorFqbMlvH1dI3aHAhA0oX1GPfM0efsPMOrTL+gqwt6gME2EWa+8ScHKFfR46CE6iDD32SYA9P78Pe4UYXO/noz/7H06irDf72eiCMs6fc6Mrp15UYQlXUy46JjSRO149Hn/Pd4RYfYdvweMjklZpub08ePMGzKIz+udx4agj3UizLnvXrYvWszqGZP47GeXstYnbBFh8g1XsXfxcqoiRmRFKbRnQqGfOnWS3g89yPsiTHilBWu/z+L1hj9l5s+vpMPFF1J5tgRcUF4sIXr/U+CKxiXJGoreeAbf/OIjvNrwEo6FUnF8AU6IcGbyZPOkY4KCOHg1NNwwd9Jkti5cBsB3rVoxSYRYsjCzbhJlx/LMxvJstBeb8R2gb3uzKatS6jA5lMTJXJOyadeWbbx30UWsEx9LRSiYMiLR+KpIjD5PPMkwEU5kmryGbz7yINNF8MTP0ssuxT1rOINI1KHTM8/wVsOfUbRoWfUIGI24Obntyd+7U2e+F0EFjC5i/B1/OGfQ+nTqwhciqGAS5SIsvPsudMwARN6hfbRLSeVMcl12irCwTVsAKmJVfPb4o3S66udw5oRZrKeP80rdVPJTDGDPatocgEHffcWwgJ9SEcaJn0MrTEqzKZMmmAQYAT8zRFg35XsADufn0eGqnzO7cRPbJRfPUyaevEXb4qJiXr34MnL8KRD0sViEnRMnEI5V0fPmm/jkgospPnQk0cd9m9cz+Oqfs02EDZf/lGMbTYC+orOn+fK3v2WpCFvPr0d+1hijMAamjRnJRyI4aXWZL8KuWTMA+PiOO9gqJt38yN/ehhuLEreMaJVYOszol0GmCF4oSLkInRtdgwIO793NkJt+xTERjgaE8RfVY82QQQBEozHmvPEqK8UENtz6YTW3mJXel/5iciBuf/FpwiUm8cfasRP4PiWZHBGW/eVPVJ48DkDOlm10+MkF7Bdh63W/pHjblgQ4ftisueHCQ8Lyn6RSlbfPrGUNPV95lVYNzufwpGmJug0X6KJ1FZ4ya2NQRgajbBkn/MLURtcQq6pIPLO0dy+mi6BCRr86/sZrAVi3dBWfiRBNC7FShPUD0s36OXma12+5hcw//RF0FdvXLWP+0GEATJoyno4ikJTMTBHWTTFqgcWDMsjPXmUa6BjpSinF0EceZIsIGy6/nIJN6xM2FW3VGseLimhdpz6FoRCHRFjU7CUwRdCm0XXsDoY4JsKUe8xeiRFX+niJPKFjv+3KEBGWX9iAsry9AGyePZfOAT/dfnE9lSWlFksq8P474IpQbS3ScWuCNrqMkyfz6XXJxbjiRweD7BLhcJZZjErFEo3DUSak7g90OV2bt+J7Ec6mBpjQoC6n9huLkFHv2bTvFiR7vNOGASJUpCWRlZzEka1b8YBRr7zGGhEO+/1M/Mv9hCNhW7+pw/EUTX92OYv7miw2bz30EJNECAeSWHzVlbjlJ1m7eiXftWzFF3+8h90Ll9o2aJMzUWtraYomxNIenQ1wERCKQgEW3ngj+yZOZOfMSeyaPZOhTZ5ndGoK0WAyZ0RYcPcf0DYy6u6du2iT1oCTdeqzWYTln3zI0cMHef13v2PutCy6t2tnUsoDhXmHaNmgPgeSk9gpwlSbF3Hd2jUMvfhCYj5hiQQoXGmUtVmjR9NfBIIGuPYsnMuM7yfx/vPNmda/D1N79TRKVG1saXFLLUBRcRGvNGzIzuQUdNBPbjDA0ubN+e7mX7C1QZBhDS+i6LDZwI7r8OWvf8MGEQ6LMOGO20hMHLBg1AgGpiVzNiAsSatLSe5u074hQ/lQhHDqhSwQH1uyzCE34stOLBRjzJjz69/gRSutVcr8i2uRpqRn0M8veEkhYj5h5LVXsHnCcEbf+mv2ilBy5ZUc/vBdyg/mEGedpg0cxggRSPYzToScFSYGlgKKKsvo9YubOOUTskXY/N3XFB4+wUcpqZwJBVgjwqRPTEoymzaSjDdfZ63PR4kIc//4G1TMAMsnzzdlhAiVycLiC39C5MhRtmzaSP/Wb/P5HXeyecrUxLp3UNba6IFyEqqooRnpjBOjOz0lPrJuuJFIOJrQI03r1Z1RPj9eUoAKn7Du1ltBwYo5i/lUQpSl1WG5CDnjR5O9ZDkd7n+MSePGMfyLz9BuTR0rTBg3zkTATQ4yS4RVY0cmPotbgOOdzl65hF6hIDophZ0izH71FaKRiDlUPNP4vIJCmtc/n7zkZPaJMLepScxSHgnT5vob2BEywDXxrruotqfG9VtmrqbbXAZFwQBbnnyKwytNEpQPn3iI+3/2E6LlhvtUOkZUe/81cDnxTljGKQq4RACP4sLDjGx4ETGfoJMNK3hw/MyEmT5uNcKNuzt4oMIJpVqPF19isginU+sy+rwLOLl3X2LkjOUtkmC5urVvywARwinJZCUncWJPLgcLDtI1LQkvIBTUS+XgLHOiKWWAx7X1ZC9cwZH9BwFo98BfmSZCOJjEimuvZUGfbrRMDvL9Iw8mOu0RMdY5u7iihPGoSrSlV+fOCZa+JCnA6utuZP+QieSM/Z7dUyYz4ZmnmJ2aQiwU4pQI8/90C9oC6u4dubxVty4n66ayS4RZLzVl4CsteM/vp8qe7HF7xOG8Qpo3uID9KWnsE2Fec7MYerzRhuFW3N3eqgWVlmscP2I06SIQ8rPUL8z89BO+/P2dvHfrvdWLUoNWFoRrAtfpk7x6SUO2JQcg5OdQMMiq519kyK9vJrtBEumXXErx4SIAsoYNo3tSMlVJqexOTSFn0GA77qawWDRC+g1XUS7CEREmv2nCUE8YMowOIoTT6rFQhH2zZxCORXj3umtZLcK21BQODBtmrLzWhmePDwCmZKQzwGeAy/EJ0666nG0jMhlx86/IFuHIr25kc+Pn2T1sOGVnTnLiZCGv3vhbNiWl4fn8bPrrw5wtLsZBE7HjsabLNywToSgllQW/uIl3776HCakh8PvYd+nlFGzYgVZQ4Rl72dHNG5nkTyYSCjG/bhJrhg8E4L0XmpApQnmKj3U/vYwV3XryRv36DP5D9dgbdwFtLU8/cFkBhmX0t8Dl45jPz+ibbiQSjiSO+4k9+zDUH8BLSiIswvbb7wJHs2LOPD73ByhJq8NGEeZ82IGuDz1Cp8t+Xl23A8Rslm9g/NhxfC6CqiPME2HtmJHU2OrUNAJ1fPpvfFOvLjuCSYSDAaae14DKk0V2zk3rCvL30bxBAw6lhAxwvWgO2cpIMe0aXUdOKGCA6467q21F2kO7KmGgmD5oIGNF0AGT3XxdahrLmjVlx/SJLFswE2JhtDLWzXNNdH9PkkBfm0vQQJZJX3Wq8AR9f3oJkaCA3+gWTs0wHFfcxhU/1c24Wa8Y2/DezZoxU4TS5GS+b3A+J/dVZzQxNqpq/Ua3du3pL0I06TymhupQcjCfzm+9xUAR8AmnfnI+nDmFBqLKIaaqUG4UT51r93jvgfuZI4KTlMrqlLpM9QcoTvazqsF5rLM6Ha0jcfsuONqatqsXWK/OnY0SNSgc8QmTbjtXVBz+2af0FUEHQ5SKsPCPt6Idwzfs3b6d9+ulcCpVqEhOZlwomYEBP+MuuYQzhwpNv3UYUBTmHaRlg/M5mBLirF/YeuftbPvsC7JSG7DlhhvI7dMDXVWVmMHRI0fRU0yewH0NUvk2KYUsETL+cq9Ztbi4ykMpu1t03EsJTp8+ReuGP2V3IJSwKuZkjSUWraLTzTfT/qIrOZtnFmvH9u+YbM3BIJvrhCjNNll2DGcKZeWV9Lz2OqrExykR0n9vrK5ThmTysQjlqSH2BwPktn6ZFc8/yXyfkPvXP1M4e5Zd0CpxKoNH3NFt+oB0BougQiEqROhx7dUAHNqzm7bXXcNmv+HatoufVS1fJq9gF88lpZBXpx5VIhx/q231+rJzOfPLjswUIZJaj9ni5wkRllwYQotQ0OhmM2xoHJtadu+q1QxJSaOiTohVIsxtZxLevvdiE4aL4Kaksj01lakinEpOZl3aeaxJz0jsCdMAD03McvU6cSAOyhhgxE2/cNwnfH/j9cQqqjNcz0kfxHCfDyfFhLBee+vt4ClWzZ5FR59QUSfIqZQAA4NJDA0EGXfLL6mKlRt1jWs2oc3zwYSx4/hSBJ0cYoEI60ePTLQxkYUKj1VLFvNcSjJzO3eh72WXE/ULe+vXZed4a3G2mV8K8g/wUv3zOZiaZLKm21R4FZGztL+uEbnBEPk+YdydceBSePYAidr+O47L1HfaMkOEchGckI8TImxIrcuSzz5Bac/giI43lH9KkkBeZfylojWY98ITxbSsk8Ipn4CYjMrben2DmwhHrKsd8eIDAgn7W8+XXmKmCFXJwtR6DTi576D98t/n7f32nfb0FSGSXJepScmU5O3n/WYvMkAEfH6OpV3AwYVLUECEKJ6KoK1i11Meyiqh2zz0MLNFiCQHWXTRxcz7+RWU+4y/1fI77satMFYq5WqUcuxgaetwaDrQp1NnJliO66DPx9jb7rJMpOlsvy8+ppsIBJIpFWHB3feibaf37tzJx3VSKK7j50hKMn0uv5IPL7yYoRdeTOnBAttbw0gX5uXRosEFHEhOojQ1mR4i9BGhPC2Ngw3OI2fosIT/IMDoMSPpLgJJQdalJvPZVdcwyO8j48/3JdquzzFvx48iKCoqpuUll5IbDEHAJGnYOsFYFWcPH80dEqQk7xAAX7ZrQ7oITqAOG+vXp2xbti3bAE5luJx+ja4hYkWenrffDsCUoZl8IkJ5nRC5dVJ5T4SFKX7Cfj9bfvkr8nbn2vm360dhN7Xp4JT0DPr7/ThJSVSJ0POaaygrLQdgyHfdGRsMEQmZg2zFRRcyJaM3L55Xl0Opxk3iZJt3APBULJH9Z2HHzswXwU1LZZrPzyMiLGiQhhbhyPW/BMd4Q8Us7OSt2cCYUICqekFWiDDz7XcB+PDFFxgtQjilDisvaMDMa66kOBiiRIQ1v7gW58xRO0bxPkWtIKwSwDU4I4MxIiB+jvt8jLvxBmKVBjCjsSjD277FjIAPHTK+XpnXG45q1Zz5fC4+KlJTOJgcpMeVV/NZg3qMuPlGnKqyRL0m36zpd9bYsSavZijALBFWj8mqHnvjpQZA9w4f8XTduuxbv5UFX3ZlrQiFPmHiXXdQWlydDPjwwXxaNjiPXfVMxqY5Frgqw5V8eO0N5IQC5PmE8XfdaRFFJxyvf0gjP/mA/lf9nIUieAEfUfEx8/wLObYhGxdjVcRx/0sfKDFbSFfjF+ApF+V5VEWi9GrThrGpqahQCpUiDL76SmLhKkicJlhFmmllZWk5JWVmsX37UnOyfEJJijC5Xl2K9u5NDJ7ruAzv+Q2zhplEBF3bvU8fEapSkpmYkkLR3hyWLplLx4APAn72izDs8SeBhPub8cz9gaPJWw88yGQRKgM+Vt3yO2Z8/TXfilCZlkyhCCuaPEHMTrbnebjawSGKIpboQ+/OnQxLn+Rnv0/I+t0d5jSzn/f/7BO+Ez8EU40u5O670VEDxnt25tC+ThpFddLYIsKiDzswMyOT5iKU5h+jvLycsJXlD+fvpcX5F7E/NZm8YJDhd93NF3fdSbb4CYsws+F5VB6vVpiPHG05riQ/s0VYM240vZs8yyvX3QAKSk+fxq0ojx+mRn6wflxFJ87w0k8bkpPiA7+wTIRt46YAcKboJNO+H06s0rQre9UqOtZNoyiUyp6UJBa8ZziZ+Bo5c+wkQ678GWGfUYiv7WOy5kzMHMYnIlSlpbImGKLXs8/S+aKLKAoF2C/CvKZNbE+0UdhqoxuNL9ApGemk+5LwgnWoEKHXdVdTUWZ0TJWVEYZfejHFyYZjmSTCknHD+LpFM5aJgD/AgkY3kbd3HxrrEKo0897/iA0+4aRfWHj/Xxn6ZWcGSxACAbY2qM+qCSaTePwo3bNgEbP8QnlImPaT+hxcuhyADk2bMkyEktQ0ll93FXO6f0MnEcpTgpwVYe0DdxEuKoovb6PPcB20V2l9vWBoeoY5EMVwGuNvvJ4qq2I4dfYkTerUYV9SCEI+togwr4Ph9lbMWkhHX4CKOqksF2HdwAEMfq8dr553PjrsUHr2DLGKMEorYjapcNa4sXwjAkk+5oqwbrThoLSO33eA0tPFvPmLX5F+y2+pKDzCrLffZY7PR6xOMnNEOLRwUWLtHd5fQPP69dlbJ8VwXE1NRqmqqggfXnc9uUEjKk698w7rTG10T5WnS/n27bYUbs9l/YJFpHfpCkD+wf1M/bwjIy86n7MpSawXYUoro/A3Lhqxf8jgxEkS3hLWoqgBR3u4rrX8AB/95tesEsH1h8i95HKOLZoHmCsHrlc96aUHDvBWo2vp86FxQP2ueQvG+oSS1BAT6tXn1P49iYq3rlrFHSJ0b/I0AN+2e5c+IkTqJDMuJUThtq24aL768z2sE6FYfGx9+gW77I1HeJzWjB9LwUYjzrz5wAOME6EqkMKcn19LyYkj9Hr7TYaKEE1OYqsIc59+mqqyEuMmqpXhvDw3ofDv9+03TBBB+/3kBYTxt99mEifb86fPZ5/SSQQ3KYXTPmHBvX8AqxzdlbuTtnXrcyK1HltFWPJee8qKz9C7zZtoNG8//BBTvjYp4AsP76ZZ/QbsS00mV4QFr7/C8ePHGXTTbzgS8nMyFGThYw/zf7H33uF5Flfe/6jbVnGjmN4DJLSQuiQkZNPeTTaEzUtCxyom2YRAaKGbYALuBVzAYJopBnerujdsS5abZPUuWd2WbVn1ee42n98fM3M/j4RNTDb723eJ7+uaS3ruMnPmzJkzZ86c+c6xjsMALFy4kIlacWUIQUH6Mnbt+IS5L02kty/Azy6/jMp1a1XbeBLHUb48F2g/eJg7zzqd/UNUJ18voihcFloFA73Qoge5abf9ijVCcEREser6awe899ZzE/ggIpJDQrD6K1+mt1Wtkn48/3UeFYK+hDjWCkHN2rXk5+TwbmIivVGC4iFD2DV5qpYzFSnt2K7vGM9Y8BqvihhkTBLdQjDl0gvo7lYde2tmBouS4gnGxtAvBMvPuoCW+kp2bd/K1CFD6Y2MYJUQlK0Pdba6lhYeGzmcQxGCXZExlL7/Lsf6A/zl0ss5ICIoEIKsPz0yoG5P/vjH7BKCGiHIvvd2//7jd9zJPCHojRvBujPPobOuknnjn2aGEPTGxlInBBk/+iGdR5Tycl1J0LUJuAH/9KQF899Qq4qR6qi5jy+/jB5L1S87fTET4hMIRg6jQQheu3AMrWXKJ7x5VQ7PRUTSlTBMreYueJ2a4v28/PQzOMDYa65h96KVAAT1zOOj9z9gghAwJFL5uN5VoSu2DAXrfjBvLncLwaY//o7cqdPY9uwzvHvB2RyMjaVRCHL/8lyIl3UN3D4inpq4oVQKQeZdtwHQFQzyh8u/RNGQaA4KwYobvkMA24/tfPuFF/mqEOxetYKV0yYwbvgoOqpq/XynPfogi4VgZ/xwCt98A4lxegSMRB73Ep4RVj2aqg+VyxR9SvDWVauYfOVXyBLRFArByjGjaFuf5WcibZfXHn6YZ7/0JeZ/7wc06VCGuXeMJUcIXBHD2pghdFcqxXXkQAOzbvgXXhWRLP2LWr6e/8ffs1AInCjBugjB4b17FWM6DzPv+99jjRDsP+cS6ua/SrcOq2hraODDSS/yEyHIe+t1AJ790Y9ZI9SxXNvOGQPH1IGcSx55mv2R0SCi2SME63/2U2S3UgjYoF0cAExPvpctQq3+dAjB5q9dT/iE+70nHuMNIfD0XH3j5RfTX6doaigt4rmoaLqilRNz27jQmXlb3pjHhMhICp5To86R1kYeiYulXUTQIATrbrsVgFXz5vKyEPRFRrNLCNreeg+A9Hf1qmJUhLKY3nnLz/uDP/yeByIFB7KVDzIgJT3YBPTEvfdwJ0+OHkVThKpXvhDsmDhBfeyaZXGJ9GxsAgT7e1j6q1+z1w3iQQAAIABJREFUWkSwNiGBvJlq1XbPxjU8MWYUq4Wg4Lpv0Vde7dOQ8eZrvCgEwVhBrhA0LFaj/Pif/IRNQvmncs86F6/6AACWKwmE3Jx88OgDLBcCRBQBIXjnwvOxjnXRXFrM+zd+hxKhVjn3nncl3ZtDJ+Ps/uBD3omOZlOkYNWPf0CwqZ1gXz+Tb7uV14SgQMTRPP1Vvw1bqsp548or2CQEGRdcQr1WdiunTuXxuDi2CUH5bXch+zv9MibccRsrhMATUexKGo1XrzrfR5MmsD1qKIhI9grBkh/eiNPWDkCPlPSEyc2chx/2d2T0CsHaiy7EC/TSUFzEzG99k0whqIpNYvW3v0ndnvX+d7uyc5gsBP1x0ewVgqIp0/1n6c8+zhQhqF24VLtR1JX9/mLlZhGCzUJQ/qGSIRMMa/d088D557D6ntsIvybc+h9sFoI+IVg6ZgTd1VUAHGw+wB+HRdMepWLMttyuZNWTFo9ddAGVkYKjQrD+m9/w89q3fg1TzzidlxMTKd6xma2vTmOKEOz+wwN0tzQDkklj7+KvQrDqBz+AvoBSRZ4KiP/0TpHQJaTRVkZxSUlAemqvH65vrgWCHjlvvcG+px8hJ3Eou665gp2TxrNj+jSWj/tP5v/4hxSvUlMPCWS8toD3bryJ/NOSaBs+lP2njSHv4Uf55NVZLLzlFywbmsT+q7+O29VE9sK3eOtHP2Dj6afRPGoE+0cMY83v76dejzgdrW2sfvEvvH3eWSyNH8Lyn/2U7bPn8NK3vsUL37iGzYs+xOq3WDLvVd75+jfYN3wYbSNi2XvpueRNeJ7yvHzeGj+B1RecS+PIBFpHjyB/yFDW/OrX7Fu7Tu/Q8SgqyOeVh3/HrLPOpmLUGNpGjKBpeCL7v3I1uRMn8/ZzT7DkpRfY8LObKRg+ivaRSTSeNoxNp41m1f+9ncUvTeTjhx5k+QUX0DAqkeqRSeT94IfkTX2FT555gaVnXcK6mGiKJ7/Igdo63n/oT6y46BLqRo2iesQIPvn6N8l/+01sK8iSRx5lQ0Is7cMT2HP19aybMouP705lw+ljaE8cTeHIUWy543byZs5jw28fIHPoKJaPGkHlmsW+gPYClnT5aPar5DzwDJvOu5SGkUm0jRhC5eh4ll56AenP/oWOlja9OqwOw3VkPx7Q2dvFmlkz+ODyi1ly5jByxz/O7OuvYf5pcex68g90lFfp9pZsTF/O/N/cyurTzqBt1GhKRyWy9jc/p2THNpobG5l/w3fZPWIoVcPjWfezX/DJilWYjfc1VVXMf/JRXr7ofIrPGEX7iAQaRw5j85fOZ+uEx3nlmi+xb8RICuKHUTD2dg7u0Sdr6w32APk5q1l+28+YFyNY+5vbSf/d/cyLjmHXv/6I6iUrdScDz1HyXFtVTtajD/LuqAQWf+0qNo9/kqmjRrD68ssomTYT64hSPq7jsXTBAl6/6Ub2jEqkfcRQ9p4/iu2PP0jlzlwWTplI1mXX0DhiFO2nDWX7kFjW/Pt/sGd5BlIqEIHainLefeDPzDjvMgpOG0H78CQahw9n5yUXsfPp53jl8q+QHj+Sbd+9iZrFi5DSjKKS3E3reSP5LlacdRpNoxOoGhnPlltuZtucOXzy4ANkDz+N9XExVLz3nt+NczIymfWrFNacMYaWkcPYd/po0m/9DXvWK2t8zap0Zv/iFlaccTo7b/45hatWguuRvz2X18fdx8qzzqL6zOHsHpnE+jvvoGTrVj5++GGWXnwhtaclUTdiODu/cyM5kyez6LnxLLrqGspHDqd11DDyr76MbZNeYuv0ibx53XVsioqh/G61Arl80gSmXX4Ji753A29999tseuJRJp52Bq997XoOVReq+EOpnfMytGhzXMXl+c4t5aCXEmzXxZJSb0Z2VTyKf7kcq6yit7ycg4WFtBeX0ranGKn9WlJvzK4vLedYdQX9deX0VVYQLK3nyN4SWvfnc7R6P3ZNNb31B3ClzYGycjpLqwhUV9NXUUJfTSktRfvoPtIxYL/SwboKequK6S4rp31PGUdL6rDa9dYTS1JXtJ/uqlL6q0vpKy+lv6SGjoJyDre1UF6yi666UnprCumvLiBYVUzH3n0crm/EkyqK+FBHG7XFuwg0VtNfVUlvRSV91ZX0VpRzsGA/lXsLqNtVQE9ZBf3VlfRVldNTXUCgppzO4lJqdu/hQGkR/XUV9FYWEKwupbeiioMF+2kvLiBYXkd3RRGBo+30Humicd8e+hvq6Kwrpq+6kq6yctorCpTP0fE4Wl6EXVFIb3E5zXsKOVq6F6uuiP7yYgLVZRwp30tbYSEdJRUEK2roqagg0NupEAU8Vx2a6rrUFJfQvK+AQG0tfVVldFeW0l9VSaC6hqZ9e+nv7cTz1IpkUHoKZcML7c4/Wl9Lf2UJHXtL6K2upftAOf5o6ABugOaaUtrK9xOsrSBQWo1VVkZH0W6OtKoQkL4jXXRWFNJfsZ+DxftoqavA04si3Ue7qNm3n0BdHf3lZfSXFdFfVUJPbTVt+4vpLa8hWFpNV2kBrntMyZmnDhp3pac2zAOB/h46y4o4WlLBodJK+qqrcPX5ihb9WNLCde0B/aGjroiumhIOFpTRV95A/4HQAornSoKOpLqsnK7qaqyaCvqry+mtrqRj/36OtbVQvX8/3TXN9FU10FtVSaC6nCP79tFRUwmegw0c6TxGw64ignXN9NWV0l1TSm9lKX1VxXQU7CZQW0Z3dRE9h1qNvtIoHJKDTTW0FO8mUF9NX1kFgcoKDpdW0VJUzqGSEuzKKvoqdhM81q7ipTzJgfoDNJWVEKgrpbeyiGBVLYf2ldPR0ABBl+byBhr3lWDVV9NZvJfDlXV4DrS1HqSxpJxATRN95RUEqovoriyns6GFpsL9WDU1dFWX0V9VTm95FU27CqnbW0igqo6+ylL6q4vprqmkdX8Zbfv2019RQ39lBX1tTXhAT8chjrbU0n24nY7SMjpKiumqa6C7+aDSLNLDkhJLBnHoCYvwO47iCgGTaGepgYwJ3VWclGp588TuMr2SII0Le/CzE6xufuYuzgBIKwTFcYLLlp8Ofh1c9vGKNfQoLAA37P3P2pcekivzf/hlAcffGuv671uEHP2E5aWeSwJh5UsGs2hgbQYb1KrNFJyIhub41NefZrmj+KyRHtRLakn/szjhmZHRsU5Ii4QTuiqkNKgMJ385uMoHC3qzvgTbw/EGtoWPeoKR5YAK8/H0SrQ78N0B9dLOa1uGAlNP5jLb0MMywpYn3hqvaDN3FKQUHmqF2uPzMQYPS1oa6+LEl3RC1NhhFNje3+iK+vqsKIWBfTz0n83APeDHEwfHU4HTnrSVLLpBPmMnPMLRi7ZGOflgRCZ40U/qLR8fQOpwValwFczOmbB4O73uqFYHPB10qDqFjfSCSoY8gyuk8vSXUT0PZJ9qRWmi7TVzpMK1cjSKUAAPR69tKjwgdKSGCixVEczqnqvjAz0MzJgKhHTM1gSNNeVjT7nqHYnjB9x6uNg4och0E3SodYWF3teorV0NOgOuDZ4MwY6Yikk0z108gljmqTQ7kjwU/pXnr+SqSihoEKVs+pEyqHGUQu3noVC/HFNQWNMaYVNoSu7A9nZdcFx/N4Ub9pWuKq4eqHCVi8GRUisQtWG/T2dDEF2C5pNjerNa0bX0Pgrz2AO1/cpVgUmmuqYlfBmTukEdv2o+O7U44Ukz2LqqjT1Pt6GujQwXdwsU1fgi7qJjnmy9UqjI70bjgXgaYcRzNdaYakdXej4CSmioc4xA+Cv4A3Cvwm56YX3Nj2n1293R/mdvQKyrjYMrLeUfkkHV/7S3x9Ec8HQ9pAcBXHSv1Ltg9NAjVR3Q8Ey2z298M8fMS2XoX6QRKM8GehSNUvp919hGjm5Hvx5SRY4G8UID7mfvsVYBqAO0pK+8CCU9skp/66WJ1PB8IVICI7VPTGo26dUF02a+MlACYkZNhWTg4CiEJ1QMvgbd0xAkqmIaMBAb1zSrr/TwO5kiSirm0akESwungiI0ikYpY0ODoTwUHuIp5nqWb/kpQQwi6VM0hHqIb977YIc42Lo7KBuhTzeUlg0wGfrlSRwsbN1xTd1ckLbf531wQt1v8cCTPTh0Gz07oCM7RvAI3TfJrEsY4fSVgv7QkYY3CvjIQN14GgjRCCNmMUdrKs+0vcatcjDBzXqjmEQpJRnUS9/SV7S+LOkNrTYeAV0pM07oEQw8BxN9bxSBr9AsqTu1srmCGKAWbZGGazApUUGj/agQdAzWILgGjElZAQ7af4gaPLC8UIfUjLV1bmYA0hhOodaQoYZQalH1LhMm4qKUowHNUXlLpRQ8S+8+CLWtH1jqujoYQcmeyk7qLqgGFOm6fsC5kSfFI8enRPq5+0Ohbnnbl4JQWykrX2HsGWAgS0u+yU/pDd+ICBdIT6lufx3RRfeZE18iXMj9gLlwVepn72GZUUurLn+voq9uHZBBv9O6xnJxVYPauHpvoKenM0YDe/QRxMbWJpEaCSxtQQX9hjG6O6SOpelkrgwJY1jvk3qNVF1eaPjyzE65sM4gQ0Li6sbAs8CxwQuCHiyl52jla+vmVAo91AEczJTN0yorgIsZ4xxDuOeBa4WQOaTnd3Dp62UX6Mff8+ap4cI1ebhS41q5OFgDtI/p3+GmiKttVVNvBboYCsB1UHAn5jObULyeiXZT2kArc90iyiJwffVgRl9lHYdb5Rqt0/QLG7/3eP6I72qFZawrT0+BdJvrtvK0XOLjraohz8FRA45r4aPpGWRUadBbNR1SW77S8FYrD9vTez5DisV0ZOWbU+3loergegbBSvrWlOrmXmgw0TKposwc/55qGlsPhkpxerrbhwB8tYWila7GYfQZ4Zl3PdWHQzMfCxXL56tePWCG0TRAqRrFbtSVUWYmmNZGIaC6vkqSRsvrdjcGiVLCjq8QlfbQg0aY3vGM7Gt+SyXxnznpFWEzCPyNx75FJY0ohSqr6+b5THC1SW+hvDOW3xim00ipJnSqYbyQZnUUX6XGBnJleGFeSEjMT1eZlqqzGSvBUKgYLwkJm2GOPxqFccsfnX02Wxj4ZNOgAV0j14iRFhbPaG3HKGTtI/MA1/OVlVHapkPgSRxpGsWM232aP+pytdjiSl9xedi6Y4fA/WTY244pz5Spp/temNIJ8VVvajOazTGKHNUhjBI2l56Sqt4ZBO1fMm2l2sLV1kBovPOta88oX1Wm1NZIUHPVyJPKx9EdWi8SmXYMNxF1fgaOKUzIlJLSClLZg5ZS8ab+DuCpaX6//6kCZQ4vR7HK0y0R1pamE5jFD49BysW0kBPGxXCIbvwu7Brh8Yyi0NNuY2kb3tsK8dTSbRmCcjTlhZSAr4xkuM1hYVSqv7c4DNRP9XELMxNQNHu+rDuGedpC9PuSlDgo7F4Dy+3rCDfM+tTyL82USw+erqbbtLPEUf3bMyOvP0E97iXCaqjrHubzCuOH/yNM0YUqaTweBvs6nHGGPaYBZWjqYmgkDLd8QGFeeBaG677S8acUvpoMjRF+XnIgQ6Wnxh1X6lUpLJSfLqAxvkN1tAcoSC80ypsOZPI0z/36GJM6fJog1dTUM5aqcojj6gb0BwuliqRWBAoW2EyJ1UTad6B7YPyCXtgt45MP54qHrYJkvTAjXPufPDNTkzZo3HYjeNJ1lbVplKnSiX4nVJ1adVgpQyovxCeJJIhNN2AbYzckKaaNZGgIMdMFMx0244SPsyoVqof5jrD3zBTHwyGIwwDYJl1tGxXuYyDFLWwcz9P6yEVKDYInFXy25ymLwnNtXE9H/etdG54Mn9ZopUbYpkEtrVIezyUREkzlxfR1L8Z2VJa2VGsgUnvgjPIJG4R9nRr+288/1DdC/cg8Nf5Nb5DCCzMSw9opPG/fLze4n3mhT0LPZFgeGrFehsrxO5TfoC4DqRl4/fMcTybBdSUBN6DQE2yJ5WmHphfAdQI4rjfANJdmhdVImbkPurk97WeWIEMjsJqUBFAeOdMwWlFJ39BUPgeprRX0FEwqJWMUvIOnwhscpSACSFwpkXrBAy3QCiPc9i0BBW9jxgU93sqgnrqZgdDF8QK40sKVUiEBOAGkZysfqSM1ZngwbNDyMFMk5SaQqKm9jYFzGahQNG+0M1lqevCHMtOlVL6uNJA8Uit1tWjioJ75IG5SjdrSWBweesqtvvE3chu6Q84Y3bk9XOnguha2tP1DNzxpg9ePJSWuXoFUCAcOjnS0O9PVZyUAZo6ie6ma1upDLowfS/dDdeiI9KdLfh/XB5yo0A58xeWZD6WNwWt3NO3S5O+Z+hoL2wvXS1/Y659GcUk9BttItTlbX44ncd0A0raRtl6SZdBoIdE+DX/9DTPnNx4JXAdXeqEREeOdMcpDmb82nu91c6SnHaZumHUGZkxSVo+n14pDjnRPekh68QiAq5bcHTzw+sHtV6O9pw7k8LQgG2vFGOHGh+dyDE/2DBqlQ5ff5yU40tU2TJjPw1M+D61CwFce0h+Fja9cBxmgbFlPW55mGq4nQxJtrfQCQd1B9eqTntaaNTjlBe1FYqEOigj5Gk2dQ8pVDjQVB1VWDrp1vDHf+HNtz6FfTyGVpSl95aksMO0BktIvVvGpHxdLW/lqtV2BDZrplrHmQlMtKSU2QRwCum7G42dmOJaaRXhKNqUJ3PyCa69/GsUFLlL2gq0skraGBo7Vq60nrmtjQIBcwg7n8BVXWMBHuDXhGR+gsj/MqUa+xJsBV9+TqNNiHBNPZMwxqVfGwr5VPgEFWK4NK61AtNUR5pfwJ+HSAlfRYaZMevOWwgDTsz3f6ekZ4uDI4aMcLqugp7SKlsIijpQWEigvwdYbh12gS9tVIZ9H2OKH71sx/qeQbeoi6cGECmhPtp62KcduEFzFOzVNNKVZ+HZa2CprKHzGwaNfTwotHLNRXiuQXjx6sXAJ4kdiG88GEOzrpya/iO6aJnprqugt30dfZQn9lfUc3FvCsapyAtXldBeV4vXoaHYHHNfFgAtL6Wg1jL+u4Poc8/xVZdWeyqdpBhNc9YFxeygmqmm5he/m1OE+nm5vyx88HaRewPIIHWsnCQUOfXGvfx7FJVWn8aRHt3S4/6pr+PD0s8lPV9tB1ICnxnHbTFVMD9B+Qu1S0lrE9CDjrwmFZ7iDyx1gzhjflu7A0nhB9A4FFy3MyhODNA5iqYW2Hz/myjPfmuWFgf4ONSWVvi8LJ+Sj9i8PNi78kGU3fJ81CfEsueJyts+YTPpvk1kcEUHl975P08cfqfMEdXVCilmFb5jFczPIhxzIrqJZ4ywN8GvqKqhuKP37oUVhpSRNQKU/8wSt9D1/iqT4YGw4z3fuSSwcurD0mq7hl1INksMHW/jwhZd44arr2Th6NO0jhtIwPJGMsy9k2zPj+fjbX2NXYixlw6LZ86ubqdmwXtFi9wNdSBm2FVhKP2/LECxd/BAY38NvG1s1tOKOseC1DGg8Nd9wD3njCRsq/IHR9uuk2kQHYfBFvv55FBe+ccF7r85hfHQ0+4RgbVoKoBq/T7o4UpvxOrosPM43NM3SE6+Tkg2jKnR8Wpi1IAkdxPkpV6QM/Rmg98wKoOMpX9Sg902JlqcHdKNoguDZHkF9FiBAeWkp2Y8+zjKNhlB40084Wl4GeFi9Pbx9TzLLhKApagh5X7+Blr15g+pmvHUDqTdOctcJYPDGBzwMq6SKc3KQron5sf0pbfh7ZgXNLEQMiPPxBrwa9r/irO2q8zTNYkVoGUS9vOyN11igNyT3iwgWxifS3dxGze6dzLvwAhoj1JmOK+OHsvPjj0NKxjOR/0FC0XCOrhfqsFQvoC1h9ciW4XF1ZoVXtZplJMtxj8PXkECo4+2OF3+uQnc+726E/43XP4/ikugDZj3ee/CPZAlBb0wk26/4Et31jWr0ly6epyyhvs4ODhYV4tRUEKiuoKemgUC32ifnehbNFeX0VVdhN1TRtb+Q9l176C4twasvJ1BXQLCuhJ6iQnpLCgnUleDYCldKHeqK77g2qy39nd30N9TTVbCLQEk5TmUL/WVtODVNdBXvpb+ykEBdE05PP7Zj4dkKB8BybfoqD9Czbx+9BXtwKmvxDC6/5eI5aoS2pIvrWriOrUd0GP+jH7NcCOxoQcGoeGqWKIx4A6rX0trGX047jUNCHTix+MKLOXKghs6OwxwtrsE90ECguhS7spyeohJ695fhVtbTW98Q4rsLrRW1BMprsWvq6K+qxq6poWvfLoJlRfQdqA+963kEurtpLSnBrT5AsKKeYE0twYoyOvfm0b+/AFldR39LC67bhxXoobWwEruqnmBDLYHaeoJltRzbW4hTVUNfeQ12l8KnUtNQg3Ov+a9hUjd/slHhnEULOuOiWHDaaJqrqgFY9NJfWSQExEZRLwQvf/0buKG5HQA97bUE6/bTuXs3TnEVVkMIQ0066gBfh4CKDAf6+3rpry2jZ89O+kuLcCoq1KIIyscqXUl35xEO7S+EuloC1TUEq+vpKS/naHkTONB7pI1D+3fjVFRjVVdzrKiAnsYDSEdvf/piG1z/PIrLTJ9qq+p4/szRHE2IRUZGUCgEG176iz8FNBHrtZVVvP3Ywyz5ytUUXnQJW88+mw++912OtB7AcRzenfUKU378I96/7Eq2PPQwSyZM4K3kZD645AJ2X3khqy48h3X3/ycfjL2HaWeOYe+9qRza8gkQWmxDO7sBpv/ufv6UNJLNf36Mt2//NQsvuJiiS69g+SWXs+7JR3nrlp8xPmk0pavX+tOA8k2bWHfX3bw8cjRZvxvHonFpvDTidPbdcy+t6zJRnhUVkRzAwZVBzOnPrz77FG/HJRIcMhRHCOaPTuTooRYAAp46JdyTkmXPPkW6ELhDIqgWgqLpL5G/dTNzx47jnUu+TOGlV5B53nms/t1vWZiWxssXXsCGL19J2YRnOXagGinh41dfY/a//R82X3AB+y8+j4+uuIytzzzD/Jtu5P1zzqfqqWfp0vApLQeaWfDMU7x5/bXkXXIBOy66iCU3fIcd06fzzl138/Lp5/PxDd+lr6WEY0dbePe5ycz75rdYe+X5bPjSuSz9l2+yYcLzPH/N9aw8/xL2/fIWGrKztRB4oSm/xKyisGb9emYKBYndPiSWuaMTaatUyCTvvDiJ2ULgxEZxTAgWf+ureJaydvp6AhTOncvyq6/gtSu+wubnpzHpqzew6IprqJn2Mj1NSoF5nllVhZKMTLb82895Y+RwNjz6BK/ddi+vjBxF5R/+xJH8Pb6wFhfsZ/6DD/HmZZez+/xLyLvgMrJ+djPbPlgCnktlyX4+eviPpJ9/Ee9ecBYf3H0HJZu2Kp+Y2XP6Bb7+aRSXMZ1nP/QnnhaCPUIgo6NojxC8961r1czPwV+OBjh4pInHEhI5JKKxIgRFQlA1N4SF9NRvfs3jQtC5U0EbZ7z/EY8LQVdsEhlCULR4EUcOdzDnuzexXwgK4xNo00d2qYlKkKAGAnvjkSeZd/s9SMdl5nPPMk0I3FjBQiGoL9xPS1kJE666mpqN6mSU3cs+5sPYeIqFIP2m79B/5DCdx7oYf9NNLBWCvKQhNC5V4HEqPlCtMkrgaKCXu8aMoU5EI2MiOCwExc88gmUF9TRN0qeV4/tTJvOKELgxEQQiIsi46Hys7qNsWZuh6h47lHQh2P32GxzpPMJ9F19AXqSgSgg++N63COjzDMen3kuWxjB7bVg0h1vbKd66iXfPu4BiIdj1tcvprVE4bgE7yCPnn0uFUPl8+N0b1X3X4dkbv89LI0YTKNvrt8ODV36ZT4Q6/mzRV78CwNznJzBbKAjkFUJQmJmNmYMOdjtmr1/PDCEgMpqDcQnMPGMUB+vVYbzvjftP1mmcuFwheONnPwEsHNti0W13sFEINg6NY/skhVe2dsUKnh2eyC4h2PujnxJsbfFL+uSVOWQKQakQrP3NrdiWTX19E09cdTXrhKDwzAs4tDnbr1dVXS13CzVNrRWCffff7z+zbYsXbv0VkxJHUvv+W/QdVdDRrnTV6dEn1y3+115fEMUV8lf4P/1/jGcDivbt5b4xZ/Lmd2/g6TNP52BMFFZkJHnnnUvzJ8oaUkvbSnPVNx3g1rPG8K5QB4W4sVHsOuM06lYozKuH7rydFCFo3aa+XbbwAx4Wgq74OLKFIP/NBarcjeuZKwRHowSbRybSvHqtps8GvRk3LJiZ6eOf4jWhkE6XiWiqtihlZZTv9tU5vBAfz7GIRLYJQfO21X7VK4sLeDR+KI0xgtzEeOqXZul6KThuCRzr6+alyy/jmIhACnV2ZPOCuSHWeQpeBGDhXycyVQjsuDhkdDTrhGD77Nls37yJPwvB4YQhrBeC3DnqnMOPJk4mQwh6RQQrz7mQQIuCO3o65V4FWxwVzZtJCTSWKxjvt8aP50Mh6BKCTddeSVd7O4E+m4cvvoSK2AhqheDjH90EBPlw8kwyFi3iV5dcTn95HQAB6fK7665he0Q0h0Ucy6/7BtKDurp6Zlx6MUdjBDuFYN/csPr5/6l23rB2La/oqeKxmGjePO00mouLWD9tBgtjYjk6LI5DV1zK3hde4HB9Kx4wa+ydbBWCZiF478YbdI4q91mPPkKOEBwRgs03fg8cyF64kAUREXRHCj4eFklHXY1PyYb1G3ghKoKeCMEnZ4ykaZdq76KSSm6LEdQNVQfR5v7xDwAc7mhnwq2/4q4zz6Fm0y5fllyvHyz3i+/g4guhuLSppJf9zcqV5zo4MoBLn4p3AtLfe5f7YuOozljMi2ljWS4ikEOiOSAE6+69nf7ePrViJZU/6kBjKzePOYNHzjmb8RdfTE10JEEhyIyPo3rdGp4edx/3CkHL9u0ALHvvHR4WgsPDh5EuBLveVnjmVVUVPHXRhTTHKnjbdb+8lZ7uY4DnL1r6q1HAK888pU7ZiY3m44gIKnM3mZpy7FgXE3/2N4ltAAAgAElEQVTyUzYKQV9MLGsvv4rmqnIdneDguA6L/nAfBZFKGaz/yb/T2XlULcHrOVL/0R4WXHoZ3ZEKTbVcCKpeVrjx0lVhGoaWhRMnMUUInBiFhb5FCPKnz2LHhk08KqJoSRpOphDkvaYQaF+8827Wap/Ylpv/L1aP4v2T49JYJNTJSAsTkmgqLgYga+lKpg8fTm9MBPlCkDdzHn29Hg9dejFlQxTiafYvfs6+Hdu4WQj2rlpGe1sbTlDt1wx6LvdfdzVbI6NoEdEs+erXAPhk21YmJCRwWAjyhw+nbvN6n4ehlVVVy41rV/uKKxAVwdbRo9j4yMPMv/hSSkQUhy//EpWTnuVwiToXNHfHTv4cPwQnUtAcFcPKR59EiZ3yDrZWN5NxxhiCEYI9Q4ay4+V5PPcv36RYW26Lv3MDhw8fwUA7BCyLD2/+OTWRSkFtSk7GCdiUllVzZ6ygPl5ZXAVPPkXWx4u495yzWPfXifQePaZbqQ8HW8P88LeCzr8Q1xdAcYEZ6/yVYw8cxyMgPR2sqbba/OUHP+bFy9RUYv/ePTybkERPbBQyQvD+8OEcbVCol3rnGk2Nbfx7YiJzfvRDSvftZe4FZ9OsYXczzhvDbeedx++jImn6RJ00veLdt3hUCLoShrFeCPa+845P4Yr7/0ShEBARw+zYGKoL9EgpQzv5DE73zGefYZ4QEBPPe5FxlO3c6uezp7CIu4XgcFwMjUJQ8YTqNLYH5iipj58dzzYhICKC+UKwf/tmVZRWXN29QSZf9iW6ItWJOeVCUPOqUlyuAtfHtdWw/ebkyUwUAjs2lv7YCNYNiWPvW++wLWctD4kIOpMS2RspqJr0IqWLP2bGiER2XHgGu267FedQK0Y5PJs2jo+EwIsawptJiTRWFfl1ev/6r9MYJaiPFsy/+iqOHj7Kny67lJLYaAJR0WSffT4Tzr+UmdFRNKzNBPTanSdxghb3X/UVtkfHciRCsPHar9BVkM/rP/oeq0bGs/P662hdsTxMSlSQamiog3Xr1jFNqFObuiOjWDQ8np7aavZl5zD5tDMoGBpLeZxgx7lj2DB5Ei8+8KCaWkZFUh+fRF+Vsh5dqXYD9Bzt5o3zz+VQbCQtiUO4XwgeiIjiaII6zu7gnDdVxT0Pgzm1+I672SsEnbGRvBE/hK7WQ5TVN3BXRASNsZF0REex4rIv8cGoRDYIwZ6nn8L2AwoDfjCIo7ewfdHNri+I4gIwYDh624srlW9H+6u2rV7HBBHJ6lv+g/76AwSPHOLtn/yYUiHwIiIpShhOpbaQjLXR0NLALxLjmfENhaNdtXsH7485m87oWA4OFbwXLfhLRBQHtir88+ULF/KoEPQPTeATISh49y2fusUPPMRuoY48ez1KULevQFHt2niuwSBT704Z/yyzhMCNTeC9yCGU5W7389lTVESKEHRHx1IjBEVPqpNgbIk+TxHefuo5hZkfKVgQISjZtkEpSFt12COWzQOXXkZLhIDICNqFoPm1V/H91Y4Hrlo0eGviFKYLgRUXo6Y+116O59isWbaC+4XgWMIQqpME7wyLZdOokdQKQekPbqS7XTn6Xb1nzyguGR3NG0nxNIYdnPLBddfTGCloFhF8ePW1HO04xKOXXaYUV9wwlkQN4/mhcbydEE1tjvIBuXojtmUF+f1VV7MtIpKu+BiWD4vindOHUxQXS81poznw3iJNh96+pZ1cBokIYO269UwXERAVQ2d0HK+PGkWLxpSf/cwz2hqLJSgEW668lMeu+ypvRkcgoyIoj0ugt2o/4KmtQUDn4YNMv/AcmmMFh4dH8KgQPB4znGPxwzksBAfnvRaKzNdt9v7td7NbCLrjBG8kxNF5+CCldQ2kRETRFDuMjqGxLI6PoSEmGmKiWCEE5TnqnErpLzroDdMEOKW4/jdcUvmmVBBoHxDEc2118rLr0d/bw/0//TELT0+i5omH2TJ+PBtffJGld93DpuHDCcaokXDNt7/O0cOHMXZ2ZWstP01KYNo3v+lL+St/+D0zhKBnaBR2bBTLRCL1W9Vq0DKtuPqGJrJZCPYtVIqrq7OL2b/4BftjBF60YMkll9FSVa9IlwE8z8UzYdLA5PGqs3hDovgwMoLybSGLq7a+nofPPZeqiEjaIiPZ9utb6O06qoDrPKVyV73wPDuEiktadO551JYVIfFwPJeAtHElZEx/xZ+6WRFRLLjmOg4fOaYc114ATx9zlTV9tjocN05NqVfecjMA2SvS+b0QHEuMJS8hkkfOOps5UdFYQ+LYLwQ59z8IhIJdx6elqXxiBe8mDqGxRPl4GmqreO+Si+iIENRExpB+6z0cO9bLo5ddQnlcFI1RUSy56fvMeeIhfisElavX+7zwUCtof7j6GnYIQVd8DHNHj+a3o0ZTGBVHIDKO5aefRUd1vf7CDUWth4KpWLd+DS9rRX8sMorXh4+mpUatKh5qaWXGpV/mUGQcxAr2RUXywKhRvDI6HhkdSeOQkVQuWary1iEqwf4e3r/oIo5GRFCfEMWMb36Dh866lKa4BPoiBXsf+R19wX5caWuZhZX33k2xEByMjuSDr15LT+cxyqvquDciioaYodRHRLDm17fw4Ze/Qr0QHI2MYPe/fIPOBjV9NfXxjbAv+PWFUFwmYtnW/i61gVYjVAJb16zgZiHI/ON/qvd1NOLhpsM8d/Z5NMZEQrRguRAU5Kzx861obeFfk0Yw/ZvfQm0UlnT39zDpN7eyVAi8IRFsEVE0bFJTxWUL3+ZPQtCdkECOEOS//w4ABbv38gch6IxX5xCWTpmt6JAueH2oLcqh0KCXxj+tpopxEXwYLSjbscmvJ8AHL7zIHCGwh8axRAgO7FHOXKTLkSOHmHrtVTRGR1IhBIVPPwcYRAQLlx4kHgdb25jx7RsoEwIvUrBs9DCai9WBrQayuavfYvq3bqQ6Ipq+6AgWC0GdXsTIWpbO74TgWHwcm4Qgb8E7vD9hAtlDYumJjWHXuedRv3mNT/MLKeNYLgQyRvBe4hCaS9X0asGUycwWgkCcICM2guadBQQ8+NMlF1ERpxYOlv/bvxHsC/Cb886jcW8Jq5cu48NpUwBwLPj91dewTagTmbJuvIm87Z/w8oXncjBW0BgVwd77H8Ky+lFBotoaCVvPydqQo6aKEYJjcVG8Nno0rZVlAPR29zDzyqtojYzBiVUrlJnTp/CX66+lRgiaRRRv/+u/a0FUGa76aBFLh8YTFFFkDUsg2HyQGQ88xBIhkDERzE+K5VBLLYaImpoqZl90AZ2Rgi1CsHu+8hcWlJXy6whBY0wMdSKCgsceZ/mbC5ggBJ0xcTQLQda1X6ZDh5L4Z+ue8nH977jUAOoiPVvtRZQMwBR/8rvfZtGQUQQqlPkvzT5BYPmUaWQKAVGCuihBxVNP+d+1HD7Kr+ISeON6NVU0QX1B22XBbXeQKwSbogUHNinFkr74ff4kBIH4BNYKQcF7HwKwbOpklgrVCffedw/BLrWp2caAuyhgOlsL/oznn2O+EBA5hMWR0dTuyQVQMCvAse4u3vnNLewVglIRya4Z03yaP549m+lCUCci2X3rLfQeORiCicHF1o5cgMNNzbz/L9+kUAh2C8FmvWplrrULlzBHqDMAs6Ki2DLlRRxHfbt+VQb3C0FP/FA2CUGhPkJt/Fevp0Soo8gyrrgIp0sd8fXXceNYqf1C78UPo+NAPQGrj2m//iVrhaA2NpLqGS8hkVg2PHrRRdTECpqEYPlNNwHQH+zlSEcbf77uGt78yc98On931dVs16eVL77uGgBy3n2TeUIgY+PYIgSlH77uC4sr1eZ6o1XXbFrNLCEgMobOuFheGz2Kgw0qiHbVxJdYGBVJX4RykOc/cD/BYJDirRt5+/RRlAhB5hVX0lGqlMeRw0e4/4avs04IyoYnUrvwbVwJbU1NLPjed9gtBFti4in68AOf/lcefZy5Qu1eKPr9bwn2qpXYypoqkoWgLSqaGhHFrgcfByBrwQIWJibhREZyQAg+vvYqDtbU+vk5GoPii3x9IRRXCLRM+ns6PE9SWVLM2qf+TKYQFArB6tvuoWbPbmRAbcGoqyznnd+NY4nuaEeEYKsQ5D78GG2NDex4fyGvCsGas86havMagoFj/kG0ViDIot/czvNC0LztExpravnojw/woRB0CkGeEBT/+RG2TpzIM0Kw/oyLKLj/j0h9AKjxxxmlolwvktKCAube/B/kCBWDtFUI8idP4VBLS2i/ChAM9PJ2SipLzzqPV4WgcPJEtsyZyQNCkHHGaLaOTcHtUqenBFBuKxzlU/GPpAOONbYy6+e/ZM1Xr2HtqCHk/J8f0rxuNdtmzWSGEGwePoQ9Y2+naftWTGhJY3UVSx5+hLc0z/YKQV7KHRyqq2FLRgbTRyZQL1RcVeX9D1KTl8ucH/6IXKHOoVwrBLXvvsHbt/2SKUKw4YorqXpZnWjee6yHvFXLeXl0vArTEILtF11K8+oNtG3dzqqbfsBrQrD6ln8nGOynYG0WL51zPgVCKa7NY0ZRu3UTh9oPMeuW/2CtEBwSgtIrvkT58kx6jnSpEBTPprf7KHs2ruPFf7mB1UItuhwUgnXRguoP3mLxvXeyJjGefUKQP2Yk+x75AwRsvw1KN65hwQ3XsjBaMP+Si6nKymLWjd9nmhCs/+pXqPnoHQg1Gd0dzSz41S0sGXUmr4goit98k/SnnuVJIcg87yLyHn0Mgko+DrW1k/Pq60wVaoW2Wgh2/tv36Cgpoa6+gTd++Qv2axkpEII1l11J5apM+joPaqv6lOL6f/zScGYay8isKuLC+hUr2TDhr3RMmULb1JfYO3USn7z/Jq4VQEqH7WtWsW32bBpnz6J96lQOTZpK+5RZFM99k9LdO8mePZ2m2TOpe3k6G998lZ6uTlzPw5PKlxToCrB62iQCHYfZvW4rn0x6hdaZc2mb8RIHXp5A+dxXKH75ZYpfeoGDW5WD3dc9UmFyG1RK6Sn/S+aixWybPoemGTPomP5XmmdO5ZMp06jau0+fTq18VSaAsvKTzRQ+/yL7p7/C7llzKJw0kfZPNuidAq7GkVK4YWH7wPWGck9zEIIHO9k/eTplL0xi35x57Hx1BmUTn6ItJ93veLY+vn3XptVsmjKZ1llz6Jgyk+bJ0ymcPpXy9cr/VL5pDWWTnubIpKmUT5nO1nmzKXztLZqnv8LBidNpmTGP4jnz2DtnBqWTp9NXoawb6UJbUzsrXp5Jzbw5tE2ZyaEpMzkwcxr75r7M3nlvUDltGlWTX6BixTK6OztZOW8OJa/Pp3XWKxyaPIm6mVPY9sYbuL02ga5O8mdM5ehLM2l+fhYbp83hYFOrqrH0OHKwnY9nz2XXK/Npmj6Tjqkv0jZ1Mo0zX2bfa3PZM/2vNL00mfrnJnMwXx9Aq/dAm9Ogrf4+8ue/yr6pU8h/dT77Zr1M9azZBFs79OsWlgwqrDN9FWdksfelSRTMfZX8OfMonTSJzj37/d0d0oOK/eVkzJpH7bzXaJ/2Eu2zXqRoxl+pyMlkw/r1ZM6dy4GZ02mfNpGjU6dTP3kiW1+ZwpGWGjxvwO7WL+T1hVBcCmPAxmCU44HnnLjhPM8CGTjh8xN/CNKVSGmwkNQ1eGw73linfKYe/dJTW+RcD4k5BUXiEFRbcj7jcl0Py1EAd67TB97xD0KTqKPW1RzaxXOVUjfhECocQLmFHVcfxiVDSuxT1fZU6IHrKkT5z7q8sE1yn4UZPpheA5rxeS75GQWY6h+vLE96eG7IcjpZGj1p40kXW0JQyhPuCfTVhuUi7SC2Z2G7FqHTTo9/WZ7EllItKp3kFQ4e4dN5HLyxL9r1/5PiGhTZ/g/POwwGRBdl4dKLQrfElf6xZH0SHOmAF8RDYcBbgONZeNLS5zZI8IKogyPwT9KRmM4PBnfcwyVAgADH8GRAwU2BxtJXECOeRhGQOLjSDp1LgIc6AkxDPeuR2YeEdtUWDtdEeemwCemA9BTSvMEjsL0AHj0YsDzPVciqHvhBrup4OBs8G4OvqY7vsnBlFy4BLKPDXJRpYbsGEl0rL6URXL0HMgRDrBESpIadlgph1mBRSX1og+tqtC69mTjo2uoIESkV4oV0CGDhehpLX4d5uARxXOUCwPPAUla2Iy2lgvUOBBdFu4tWUNLCwsLxLNWjpVoU8bwgnqchYDzwYcdN3QEFWW2HFiClAtoJ4uJ42l7VvjKFeGqBpw5T9qQCBZSOh7Slbi+F/+BJx0dD9aSl2sS18Tzb35rl4SikXieI9BS0kdJS6gAQ6UrwFEyTBQqp1oAAffENLoTUQ4Y83tAhVSS19MKcK4Nfkcf/PzwTqU/DDiVPwyKH0vEvs7arkR3DQEkGpkH5SBXV5SOgS93xpP825nQXHy3AtzpMmUYZmjfMlyGaNETlgHrh4cdkSYMCqpOfvzQ0hT2Ug+oRztcBil/6NEpDn9Z0yoIzWDaGb7oDEYKGCW2DkhhOqY7r+m2o6DW0nbhlQo+8gXcG/DEV9gZmoMwY9a+UfiS5OaLL1FzRE4KFHjgO6nyNLGmG+4OY32bhAhD6JpRfWF39NvDC8jIyE8rRZ9Rx3g+1y0A6Pn2eQxhtPnKp+V//Nmed+vzRoIHmu0GcHszfAf8PSoP74Yn64sm+F/7+iR8SLn6KjnA6P9XGn758i+uEBR3v9t/I9MTXIOH+XN98luI6mevzlBlSDp+lLE/I6MF//6HXiej6LJoH8y78vf+B63h8G6yX/zt4d6Jy/zvLPNnrZGj7e0T4/8W6/q3rJGgbMFX0PA/HcVSyHVzXxXVdHMfBdmwcvRfO1kn99pTD2PFwXA9XJ8dxdTLPHRzH1n/D76tkOy62f9/V90y5n07h9+2w/Abk4+o0IO+/lVxVR8f2kylvIC3OSeZ3ssn1eR/O98Hp03ScmD8DeXT8/0+aPs/12945TrId/b9+70TJdhxs28Gxw+XjZNvmvyHZbhgt/510uMdJx6n7AHo+X/72oHxdR/fH/yYeD+yvrqbhM9rdGXzP9u/ZjoNl21iOjWWrKfBJKy7XdQkEAgSDQYJWkP5AP0EriOM4KkOdgralkmNhOw5ByyVoOViOh2172JaHZbkEgw6WZZKtk4Vl2QQtZ0AKBNVfy3Z18rBsh6BlYzkOtutiOQ5BW/0OT0HbwXY8bEeG8rRdbMfDcrxQ3ieZgrZN0LIHlD34t+W4J5/fyaSgTTAYxLIsbNvGto2Sd7Bt279vOc6nabPtT6fj0T+Id+q9k6PPch2CjqXaX/+1XWeAPJgBLWAHCdhBLEfJSNC2QvLj2rpdHWzbxXEktn18Xh6fFjcsOWF/ByV78DsnLsPInG0r+T1ZnpwU32zdycPqaDq+5dPkque2O4Av1nH4ciKeqP6i/pp627oP2Pbgvvg38jsO705cv7D+6jh+W9teSDbCdYfl2ASsIAHb0nJiKZlwHQJWgIAVpC/Qj+1+9tKOgNA00fM8AoEAlmXR09tLU0szLW2ttB86RGt7O23t7bS0tdLY3ERjcxPNrS00t7bQ1NJKY3MLzS3ttDQdpLnpIM1N7TQ3t9HU1DIgNTc309TUTGNTC41NLTQ1t/r/N7e00dTcSlNzq/+/eae5pY3mljb9bvjvVv/bltZ2GptaONDYTFNzKy2t7X4+zToNpOX4v/0ym9v8fP18WtpoaWkfQJuhf3Aa/Cz8t6mnn09TM01NTX5qbm6mpaWFlpYWGhsb/XvqG8ObsDo2tQ4qT/NF18E8M3wL8fL4dA/Iq9m0czONzU00tTSHtX2zn5pbwt9TyXwTeqZSeLs2HYeWcP4O4FPY78HPTorPg3+HtWs4nz4rHS//E/FPyUubL1/Nza20trbT2tquZK2x2Zc/Q49Pi+bL4PJOxKfwdg3/Hd6vBtN7oroc7/3B/4fnr+htDclCayvNrS2+HCh5aaW5pYUDzc0caGmmsbWVprZW2joOcbjzKN29vQRti/5gEMv5HIrL9VwCwQCWY9Pa3k5uXi478nLZkZvHzvzd7N6zj527dpG/O5+du/LJ3ZnHjrxccnfmkZe/k7yd+eTl7iIvbw/5O/eSn7+HnTt3+SkvL5/c3Fzy8naSt3MXuXn5A/4eL+3I3cmO3J2feic3L39AGpyf+SY3L5+d+bvJ37WHvLx8P+Xm7iQvL38Afblh5eTv2jOgnHB6jlf+Z9F3ovf9Zzt3kZu3k7zcXPLy8gaknTt3Dvidm5dP/q497Mzf7dMSnn94vU+Gd59Fm5925ofaOH8nuTvz/JS/e1eYLOz8FC2Dyx/8/6f4l/c3eBX22/DBPNuZv/tT8pO/a88JyzyRzA3m1fHu/S3aQvXJHyBng3/7945DfzgfP4t/n0VXuPwfj9YT1Tv8mxOVdzyaw38P7jc7cnU99+xld+F+dhcUsiN/F1u272B7Xj5NrW3YjkcgqKzyz6W4jMnf1NzE1u3bWL95I5u2bmXDhs1k56whPSOLzKxs0jMzWJWRzqrMDFZlppOVk0VmVhYZGVmkp2eRmZFNZmYOmZk5ZGXlkJWVRWZmFhkZGWRkZJGZlUNmVg7pGVlkZKq/q9IzycjMJiMzm8ysHDIys1mVkUV6RhZZ2av9+1nZq/3nJqnnOQPeXZUeyjMzK4fMzGzS0zPJzMwmKyuH9PQsTZtKGRlZZOp303W5hs5V6Zn+vQH0pWeSnpE94L56lsOq9E+/q+hV+a1Kz2SV/1026enpZGRkkJWV5f/NysoiOzubzMxMMjMzycrOIcPnm6q7oXPlqgyfxvSMLD/vcN6Z3wP4Mqi+Pm3pYWVkZpCRlUlWTjYZWZmsykhX/2dn+c8ysrL8vAy/DE3mdzgt4WWr/1fr39kD6me+DT0fKCsD+Z49oM6GPxmZOcf9Nj09i/SM7EHvfpovvsxl5Qzgi+GVKTv8e7+umTlkZ6/WMqfkz/zOzMwmY1BbGvoVbYq+gf0l26fHPBvcJzI1nStXZfr8Nc9WrsoYQK+R18F9T7X7QPk1vFNta/7PHlj/QW2Rqfngy0F2Dumr15C9bj2bPtnGhi1b2bTlEw40teB6EAwqt9JnKy6zFAy4nkd/MEDQtjh4uIPcXfls2LKZ9Zs2MXPWK9x7bwqpqeNITkklJSWNtHFppKamkpaWRkpKCmnjxunn6ndqqvqbnJys01jS0lJJTh7L2ORkUtPSSEsbR3JysvqdmkZqWhopKanq29Q0UlPHkZIyTpWXdp/+nUZK6jhSU+8jNfU+UlJS/W9UmamkpY3z80pOTvHvpaSkMnbsWP07jbFjk0lJSWHs2GT1TWoqY5NTSU5OJW3cb0lLu4/klDTS0n5LWtpvSU27j5TUcar8cSolp6aSnJrK2JQUklNTGJuSwtjkZFLS0khOUWUP+JuqaElOSfFpU7xI83k1bpyiJSUlRfNS0ZuamkZychopKWmkatpSU8eRmnYfaWn3Kd6kqHZI1XSmpI4LPUsdR3Kyaj/TToYGQ58qO0R7aqpu6zRFT2paaojWlBRSUtW9lNRUv6y0tPtUObo8/15KGqlp40jRPEtJSyUlLU3zLpV7/TxTfT6l6Xa8996xvsz47ZqqeJecnMK9Y8eSrOVwrJapZC2Hqalpuk1SSR03jpQ01V4paWn6d5pqw+QU1S4pA3mSou8lJ6f4vElNTfPbxMiRuqf5Z2Rat2NqamqIt8kpum1TSU1RtIxNSfFpMfxI1veSU1K4NznZr7ehY9y4+xSvUhS/TF3D62SSkVUjn8n6/bHJydw7dqxP+9ixyT5v03RbhffXwbwf2PfSVP8J669KzlR/Tk5O5e6xKdyZnMzvH3iQN95+h42bt7J7zz5aWtqU3y1oY/9Ni2uA4nIJWEFs16Hj2FFyd+WTvW4t6zZt5J57xjJ06DASE4f7KSkpicTERBISEhielEhiYiKJiUkkJiaRkJBAYmICSUlJxMfH69/xJCQMIykpgYSEBH0vkcSEBBLi40lMTCQpKZHERHM/lF98fAJJScNJShxOQkIiiQlJ/rPExFBeSUmhshU9iZqORP93eNkJCQnEx8f736n3klQZiUkkJQ0PK0cnU3ZSIolJSSQkJpCQmEBiUqL6PymRxKRE4hPi1b1B5fn19ukeSH+85sXA+iT6PEnQ5SclKV6YFE73gOfxif7/hpfh7aTK03SElW3uGV4OpmUAXabtE0LykZCQpGkdTlLSCD8ZnsWH8S1xeFKIX/q+aTPDs+O168DyQ/cH8zAxrLyExMSw9krU7Rgq15dJnZJ0GyYmJGgexPtyGk5bQnx8mJwlfIr2wTIQqo+SmXDawmmMT4gPPU9IIGlQXQ2tieH5Gb4OqFuiz4NhCfGhuoalgfKpeTeI/hDfEwb218TEUJuHyUF4SkhIIj5xOMMSEznn/At5+M+Ps2HjZoqKSmltbce2XKyggxP8XIpLWVy269J+6BA569aRnp3Flm3buOuuexFCnEqn0ql0Kv1D0ujTz+DPTzzJmnXryc/fTVNzC47jYgVsHOtkFJcXZnEFgjiOR3v7ITKzcli6bAXr12/i3ntSBxQaETGYkAid/ucZciqdSqfS//vprLPO4umnnyYjI4MNGzZQV1eH67oEgyoE63MqrgCO49HRcYTsnDWsWJnO6tXrufuuZL/AiAhBRMQpJXUqnUqn0t+fxowZw1NPPcXKlSvZuHEjBw4c+PsVl/rIo63tINk5a1i6bAXZOWu45+4UTllUp9KpdCr9o9KZZ57JY489xrJly9i8eTONjY14nkcwGMS2T2ZV0SguX9u5tLa2kZ29muUrVmnFlcwpxXUqnUqn0j8qjRkzhscee4zly5ezZcsWGhsb/16Ly9NTRZvW1jYyM3NYsTKdzOzV3HnHPYQrrlNTxVPpVDqV/itpzJgxPPHEE6xatYpNmzb916aKgUAQ13Vpa2snK3s1i5csIztnDXfeMfZ/vKKn0ql0Kn1xUrji2rx5s6+4lPH0d8GpFP0AACAASURBVDrnDx7sICt7NR8vXkpW9mruvONUOMSpdCqdSv+4FO7jMhaX4zgEAoHP6eMKc863traTnb2axUuXkZmZzR233+MXeGpV8VQ6lU6l/2oKV1wbNmygoaHBt7j+LsXlupLW1naysnJYvGQZWVmruevOU1PFU+lUOpX+cemss87iySefYMWKFdriasBxHPr7+09yqigHThVdHQ6RmZXDRx8vJTNrzaemise3uE5ZYafSqXQqnVwaM2YMjz/+BMuXL2fjxk0cOND4OSyu/4+9q46LMvveQ0uKImligIq5iNi1du5apIqCKCgYiGJ3oeiqqGsn3TCIAbj26prYigjSBpIDk8/vj/G9vu/MgIDuCt/fzOfzfER45743n3vOueecC+l8XAKBALl578GOv4DAwDDEsS9UQ+JSAIul+NM7Qw455KjboIQeIyNj+PisQGRkNJKT/8K7d1kQCES1IC6BmLh4Aj5ycvMRG3cOZwNCEMe+IDfOyyGHHD8UYhvXUkRERCEp6TLS099BKBRV0wGVRlzEh0IoQGZWDmLjziEoJAJsOXHJIYccPwhfJS4jLFu2HJGR0UhKuoyMjEwicX3bxsWQuMQZUPlCAbKychDHTkCwnLjkkEOOfwF0iSsxMRlv376DQCCqpgNqZapiXj7Y8ecRGBQGdvxFBnHJXSHkkEOO74U45IepKlLEVUMb1xcHVKEAOXn5iGMn4GxAKGLjzjP8uOSQQw45agtK8DE0NIK397Lvt3HRJa6s7FzExMYjIFBa4pJDDjnk+F4YGRlj6VIfREREITn5ry82LmFtbFx04spBXJzYxhV/7pKcuOSQQ44fCjpxJSVdrj1xCQQClFdUQCASIjsnD+z48wgOiUQc+4JcVZRDDjl+CGSpiomJyQxVsebEVV4BgVCInNx8xMWfR0BAGOLiqnOqWLdTNysoKJAOk/y5sufkkEOOfw9i47w3IiIikZSUjPT0DAgEwloS15dEglnZeYiNO4+zZ2tCXHXHc16SpBQVFaGoqMggJepvkr+T9a8ccsjxY0EFWUdERHwJsn4LobA2IT9fiIsn4CPzi40rKDgC7PiL9S7IWhYpfet5+veo3ysq1h0ylkOO/yVQ+bioIGsqdXPtbFxf3CGyc3IRx05AUEhEvbRxSRJOgwYNoKOjg0aNGqFx48Zo0qQJ9PT00KhRI6ioqMgso0GDBnLVUQ45/iVQEldkZCQSExPx9u3bGmRAlZS4ysvAFwqQly8Osg4Krt+e80pKStDX18eoUaPg7e0NPz8/7Nu3DwcOHMDhw4exceNG9O7dW4q8TE1N0bVrV+jq6v70Nsghx/8S6CE/Pj4+iIqKIhJX9TOg0j4UcYk953MRxz6HwKAwxMYlSHjO1y3bD92ORf1OT08Po0ePxq5duxAdHY3bt2/jwYMHuHv3Lq5cuYK4uDhcvHgRV69eRWRkJA4dOoRly5Zh8ODB6N69O/bt2wcvLy+0aNGiTrVVDjkqQ2U227qqNRgaGmLp0qVf0tokkUSCNXBAZRIXX8hHVk42YuPiEBwShvj4C4x7Fesa6KSlrKwMS0tLnD17Fjk5OaShr169wsaNG2FlZYUOHTqgbdu2aNu2Lbp06YJ58+bh6tWryMzMRHp6Ol6/fo2ioiJs2rQJDRs2/Ontk0OOqiB56NSnTx8MGzYMmpqaYLHq7km5OJGgDyIjIxm3/NTAOC9JXDxk52Yjlh2L4JBgsNl1X+JiscQ2qbFjx4LNZqO8vBwAwOfzkZiYiFmzZsHIyEjm93V0dDBo0CBs3boVmZmZ5HtLly6FmpraT2+fHHJ8C9QaUFNTw4YNG3Dw4EGYmpr+9HpVBUNDQ3h7e0ulbq6BjesLcQkpVZGL3PxssM+xERwagjh2fL04VRw0aBCSkpIgEAgAiA8bXr58iZkzZ0rtPrJE6FatWmHOnDlISUkBAPj4+EBdXf2nt0sOOaoCNYdVVVXh5uaG1NRUREdHo3Xr1oy/1zWIM6CKVUX69WQ1l7iEXyWu3PxcsM+xERgchDg2u84TV48ePRAREQGBQAChUAiRSIRPnz5h/fr1MDY2ZjxLqZWyyEtNTQ2rVq1CYWEhNm7cKDfOy1EvoKysjFGjRuHx48cAgICAABgYGJC/10XyotwhIiIipK4nqxZxUR+xmFYOgVCAnJw8xMaxERQcKr4sw4Fyh/i5jqayBsDExASxsbEAAC6Xi5KSEgDAtWvXyK5Tk3LbtWuHa9euYffu3dDX169VnST/XpW3/rcgacOo6h308qvznpp+R5azbm365FvP1aa/atJH1S2HfuBD/b46vn2V9VNl3/1W3b7V7+PGjcOjR4/A5XIBAMePH5c6KZfVlp8JQ0ND4seVlJRUw3sVIZ0BlccXxyrGxsUjOCQccexzDOL6mY2WJSWNGTOGOK9xuVyUlZVBJBIhICAAenp6NR4obW1t7NixA6tWrULbtm2rXFzUz40aNUKnTp1gbW2NgQMHwtLSEk2bNq207kpKStDR0YG2tjZUVVWhpKQERUVFKCsrQ0lJCQoKCtDX14eBgQGZcI0bN0bz5s2hqqoKFku8y+rq6kJHRwcqKiqVLvSmTZvil19+wcCBA2FlZYWWLVtWufgUFRVJvZSVlcnvZdn72rZti969e6NDhw7kvUpKSmjatCn09PRIxALVPiUlJanvd+vWDX369EGXLl0qXVxqampo3Lgx1NXVGXVisVik/1gsFlRUVNC+fXv06tULVlZWaNOmDXmeXp6mpia6du2Knj17onv37mjSpInMsapq7ujr66Nz587o06cP+vTpg9atW5N6SPavuro6WrVqhSZNmjD6kRpveju7desGKysrWFtbM+YQdQhFzQ/q93369EFUVBSEQiFZ2KdOnYKmpibpf/rY1gXSYrG+2rgkiauWflxi4srJzScXwsbGxcPe3pHWgT+/0RSaNGmCpUuXori4GBwOB1wul6iKO3fuJLatmkBVVRUDBw7E0KFDpchHEtra2hgwYAAWLVqEP//8ExEREUhISEBISAg2btyIiRMnokWLFlLfU1dXx9ChQ+Hp6Yl58+Zh5syZcHZ2xuzZszF79mzMmjULrq6uGDhwIJl4LVq0wG+//Ya5c+fCxcUFc+fOhYeHBywtLQmZSS6s8ePHY/369Th9+jSioqIQHByMLVu2wMbGBiYmJjIXpqamJsaPHw8PDw/MmTMHtra2mDVrFmbPng1LS0uoqKhATU0NVlZW2LZtG8LDw3HgwAGMHz8eWlpaUFVVxZgxYzB37ly4urqStrm6umLSpEkwNjaGsrIyhg4dit27d+PYsWMIDQ3F4cOHMX78eDRq1EiqLY0aNcLo0aPh6uoKNzc3zJgxA1OnTsWMGTMwceJEGBoaolWrVnB2dsa+ffsQEhKCM2fOYOvWrZgyZQrZwJSVldGrVy8sXLgQR48exdmzZ3Hy5EksW7YM3bt3l9mPkn2kq6uL4cOHw8fHBydPnkR8fDxCQkKwfft2TJ06lbyL/j0jIyPMmTMHc+bMgbOzM5ycnODk5IR58+Zh0KBBUFZWRuvWrTFjxgwcP34cgYGBCA0NxYYNG2BhYUHqRSdUfX192NnZITIyEp8/f4ZQKCT23Zs3b2LRokVwc3ODra0tzMzMGJubrHH/WcT1NeSnxu4QErGKAiFy894j/tx5BAaFSEhcPx/0wbO0tERAQAC4XC74fD7KysogFArB4/GwZMmSWqtnysrKUFFRkZIQ6GjQoAHs7e1x7do1lJSUoKCgAC9evMDdu3fx+vVrlJaWIjc3F1u2bJEiQC0tLUyZMgWXLl3C58+fUVRURFBSUoL8/HwEBwdj+PDhtGh6Q8ycORNPnjwBh8NBRkYGTp06hW7duoHFYu6mDRs2hKenJ+7du4eioiK8efMG169fR1paGsrLy5GVlYV169ZJ2f+odi1atAjp6ekoLCxEUVERiouLkZubCy8vL+jq6qJnz544e/YsCgsLweVyweFw8M8//6Bfv35QUFDAhAkTcP78edK2goIClJaW4urVq5gwYQLGjBmDy5cvo6KiAlwuFzwej5Rhb2+PBg0aSPXXpEmTcO7cORQUFKC4uBiFhYXgcDi4dOkSxowZg7Vr1yIvLw8lJSXgcrnEbPDs2TM4OjpCQ0MDXbt2RWxsLIqKisDlcsn78/LycPz4cXTt2rXSOaesrIxmzZrB3d0d9+7dQ2lpKd69e4e7d+8iLy8PXC4XqampmDlzJjQ0NKSIa+vWrXjz5g1KSkrIOJeVleHs2bPo378//Pz88ObNG/D5fNInnz59wp49e9CxY0dGeerq6nBwcEBKSgpKS0tJOzgcDng8HkpKSpCdnY2cnBxcu3YNLi4uZEOoK75ddHeI7wr5occqUhLXmbOBXyQue8Yg/kzSoou+EydOREpKCiGtkpISCAQC8Hg8uLq6/rB3yvp93759ce/ePdJ/N2/exNSpU2FhYQF3d3ekpqYCADIyMrBx40YpktDV1YW7uztev34tNTAfPnzAnDlzGKea1MIJDAwEj8dDZGQkevXqRRYJHVOnTkVGRgYAIC0tDd7e3rC2toavry/Zld+/f4+FCxfKbNsvv/yCgIAAcDgcUqeysjK4ubmha9eu2LZtGz58+EA2PAAoKirCb7/9BhZLLCEtW7YML1++ZLQrPT0dx48fx/Xr15GSkoJ79+4Rm6RAIACHw0FYWBgGDBggpW4ZGBjAxcUFT548kSozIiICV65cQVJSEm7duoWysjIAQHl5OcrLy3HmzBm4uLhgz549uHHjBq5fv4709HSGepWdnY0VK1YQCVlycbdu3Rpbt25FamoqkW42b94MCwsLhIaGknKuXLlC+oE+hzp27Ag2m82ou0gkwtOnTxEZGYmHDx/iwYMHyMjIIGYPoVCIvLw8LFy4kHFQ1KZNG3h6euL06dNITExEfn4+IToOh4PU1FQEBgYiMDAQvr6+GDBgAENF/dmkxWJR2SHEN1lfunSJEfJTC+N8BXgCHrKyKc/5kDpHXPT/z507F4WFheDz+WTnEQqFyM7OxsSJE6v8Pp0EK/M4lvw+JdW0bNkSJ06cYCye5cuXk8lhYGCAZcuW4f379+TvW7ZskVIbjY2NsXz5crx//570v0gkwsePH+Hs7CxlENbT00NwcDBu376NQYMGMSRCBQUFqKioYMKECbhx4wYAsT9aUFAQIc1BgwYhNzeX1Pvhw4fo3r27VJvV1NQwe/Zs5OTkQCgUgs/no7CwECdOnMD+/fsRFBSEY8eOIS0tjZSVmpqKYcOGkfp06tQJp06dIrtoeXk5ysrK8OTJE+zduxe//vorevfujejoaLLLCoVClJSUYMeOHVJSF4slVpfDwsIAgEglpaWluHPnDmbPno127dph0KBBCA8PJ1IVn8/Hx48fkZKSghMnTmDYsGEwMzODk5MTUlNTibQnFApx+/ZtTJgwQWp+aGpqwsfHB/n5+QAAHo+HsLAwdOnSBSwWC7Nnz8bLly8hEonA4/EQFRWFfv36MchCTU0NHh4eePHiBdEKeDwePn/+jOTkZLi6uqJHjx5wcnLCmzdvIBAIiOSRnJyMcePGkfHR1tZGy5Yt0aFDBzg7O+Px48cQiUSkHWFhYejQoQNatWoFExOTSlXgnwljY2OiKiYnJxNVscbZIQTExiVATm4esXHFseNhZ2dbDeL67wnNw8OD7EwcDgcCgQAikQgvXrxgLKKaisaSz9IncePGjbF+/Xrk5eVBKBRCKBQiMTERo0aNYnyvd+/eePHiBens7Oxs2NjYSBlIu3Xrhvj4eKI6UAsyNDQUv/zyC6M+3bp1w/3793HkyBGpha2qqor+/fsjJiaG8c41a9YQya1z587ET00kEqGsrAzLly9H48aNGe9RU1ODq6srsrOzicpVUlKC4uJixMTEYOTIkdDR0cHSpUuRlZWFlJQULF++nCGttGrVCgcPHiSLVCgU4vPnzzh58iTat29P3rN69Wq8e/cOIpGILNRTp07J9KEzMjJCQEAAIQ+RSITs7Gxs3boVOjo6pExnZ2ekpqYSIgGA8+fPw8rKipRlZmaGhIQElJaWkrnz+vVrTJsmbRbp1KkTnj17BkB8cXJZWRnmz59PNg5ra2uEhoaS+peUlODYsWMwNDRkENfEiRNx48YN8Hg84iR9//59TJ06lYxny5YtcfXqVbImhUIhUlJS4OTkJDUvVVRUMHnyZDx48IBsVABw8uRJ0h91DVQbDAwMpCQuStKstXGesnGFhIaDHR8Pe3u7KoiLSiL477tJSL7bzc0NRUVFjB1MKBTi7du3GDlyZKXlUCd4ysrK3zxhU1ZWZhBXs2bNcOHCBUJaAoEA0dHRGDJkCKOsLl264NatW0QdKS8vh5+fH9q2bct4h7a2NpycnJCTk0PUXKFQiLS0NMyaNYvx7JgxYxATE4NJkyaR426qTzQ0NLBq1Sri/Q+I1VcbGxuy85ubm+Ovv/4ii57L5SIsLIyxoFkssQ3F3d0deXl5ZBcUicTZKdetW0cWmYmJCQYNGoTBgwfDxMSEcbpnZmaGP//8k2E0fv78ORwcHKClpUXa7uPjQ9Rqqq+OHj0qU+Jq3rw5wsPDCXEBYqlxypQpRKrQ0tKCvb09nj59yiDD/fv3M04kLSwswGazUVFRQQgiLS0N06czEwqoqanBxsYG79+/J2ultLQUtrZfN3NDQ0P4+fmBz+eTtt64cQPm5uaMcqZMmYJbt24xSCYmJoZBcK1atUJiYiKZX3w+H48fP2YQF/WvpqYm7Ozs8OjRIwAg7hCBgYHk8KWuwsTERGbID2WnqzVxxcbFIyAwGDFxcXB0dJAgKnolFL/gv5G46OTl6emJ8vJyoo5QEzA1NRWjRo2qlPD09PRgZWWFPn36wMzMDEZGRjAyMoKenh4aN24MAwMDmJiYoGvXrhg4cCDMzMwIeQ0ePJhMFD6fDz6fj8DAQFhZWTGIq0OHDrhw4QJ4PB74fD54PB4uX76MMWPGSNXLwsICz58/JwuSIi9fX19CBi1atICfnx/8/f0ZEhL1Tm1tbZw9e5bhhHvv3j3MmTMHbdq0ISRDSQ7UJyUlBb///rvUYnV2dibxnlwuFyKRCFlZWZg9e/Y3x0hJSQlt2rTB0aNHyeIDxNLFqFGjpIjrzZs3EIlEEIlEEAgEOHTokEzbnZGREYKDgxmL9P79+wzi0tHRgbOzM1HdqHfv2bOHoVp36NAB0dHR4HA4EIlEZMOTJK5mzZph7dq1KCwsJP36+fNnuLq6okmTJjAyMkK/fv0Ydi4AePLkCQYMGEDeSR3m3Llzh1GvkJAQ0h8sltiWdunSJUJcQqEQT58+xaxZs6Q2WQ0NDdja2pL5SC34gIAAEuJWF+xZstavrFNFobAWGVAp4uLyBMjJzSfEFcdmw8HBrpKKKOK/JC5Jlc/FxQWfPn0iDaYW2IcPHzB16tRKyzExMcHo0aPh5uaG3bt349SpUzhx4gQOHz6MQ4cO4dixYzh69Ch27NgBNzc3WFtbg8US7+a2trZk8QsEAggEAuzduxdNmzZl1K9Dhw5gs9ngcrkMQnVycpIaRAMDAwQGBpLJRy3KmzdvErVqypQpePjwIebPny+zTc2bNyfGX4oo8/Pzcf78eezZswd79uzBqVOn8O7dOxQVFZETw4cPH8okLsrGRZXH5XKRlJTEkGRl2QYp4mrXrh2OHDlCpGEAePToEX7//XeyUHV0dLBs2TKkpaUR0hIIBDh8+HC1ievRo0ewt7cnri/a2tqYOXMmUdMpCcjf35/hlNmhQwfExMQQ4hIIBHj37h1mzGBGiXTs2BFHjhxBaWkpsTt9/vwZUVFR8PPzw44dO3D27Fk8efIERUVF+Pz5M7G7jR07ltRLXV0d06dPxz///MNQYcPCwhhqXZs2bXDp0iXSFyKRCI8fP2YQl6TERan/dImLfhhUl8iLftJKEReVHaJGxEV9KJVAIBAgOycH7HPxCAoJQVw8G3Z2TOP8z+oIyfeOGDECf/31F/h8PsrLy1FcXEwG3MPDQ6atisUS24P09fXRvn177N+/n0xu+ufvv//GnDlzYGpqSiafjo4OJk2ahKdPn5IFzefzsX79emKToRPX+fPnwePxyATMysqSedqpoKAAJycnchpGEXBBQQF+++036OnpwdfXF3fv3iVH9pJta9u2LYO4uFwu3rx5gz///BOTJk3CuHHjMH78eIwYMQLDhw/HqFGjMHLkSPTv359IcNTCUFVVhYuLCyEugUCA0tJS7Ny5U0rVlTUvlJWV0a5dOxw+fJghcVEkSScuSuKiq8mHDx+WaeNq2rQpkWzoZGhnZ8cgLhcXFymJSxZxRUVFEYO2UChERkYGY2NhsVjo2rUrzp49S1QYgUCA4uJi+Pr6YtSoURgzZgx+++03jB07FiNGjMDIkSMxatQoDBgwAM2bNyfvpFROSVUxNDSUkYVElsT1+PFjzJw5U6bPHZ246BIXXf2sS8RFgX6qKJlIsFb3KvK/5OOKT4hHUGgw2PFshgNqXQA1EGZmZti3bx/Dj4Ua7FWrVjEc9yobxIkTJxKpjbLl8Hg8bN68WcqjumHDhpgxYwZevXol7jPasbikMdTc3JzYUChVJC8vD/PmzZPZpp49eyIpKYmcjHI4HBQWFmLdunVwdXXFjRs3kJCQwFAT6WRhbm6OixcvkgksFArx+vVrLF68uNphKlRZDRo0wJw5cwhxCYVCFBcXY8WKFZVm2aD3rSRxURMxJSUFkyZNgra2NoO40tLSiJQoEokqJS7JU0WKDB0cHIiEpq2tjdmzZ+PVq1cMyWb//v0M4urYsSPi4uKIYV4oFCIzMxPOzs6Md3bs2BEnTpxASUkJ+Hw+RCIRSktLq6Uy06Gurg47Ozvcvn27SonrRxBXXZa4KNBjFSnP+Vr6cX29VzE3Pw/sc/EICAxEHJtd5zznqYFQUVGBk5MTPn36xDDsiUQiHDx4kPi+VCZ5sVgsDB8+HJ8+fQIAInGWl5djyZIlUgZwXV1dzJgxg6ghlP2KbrCmYG5ujitXrhCpTCAQICsrC3PmzJHZJl1dXSxatIjUhcPhoKSkBNeuXcOdO3fw5MkTrFmzhuHcSG9Hx44dGcTF4/FQXFyMAwcOEAmnKgKXJC5XV1fiOkG5KSxbtowQZ1XjoqSkhLZt2+LQoUMMiSslJQUTJ06USVzUJlAVcZmYmCAkJIRBXI8fP8a0adMYEld1iSs2NpbYSCnikjwQ6dSpE06fPk1URWp+bNq0ieHUWVW/Un1Kt3H928RV1QZTF0DPDvFdsYpE4hIKkJOXi1h2PM4GBMkM+fnZDC4pady8eROA+LSHmtDJyclo3rx5pYRFYcyYMSgoKCCnbBTrr127ViqRoLKyMvr370+i8KmJvGHDBqmFZmVlRQzuFHFdvnwZo0ePrrQ+ffv2xdOnT8mxMOX7JBQKERcXJ+XZTe8HAwMDxMfHEwKuqKgAAFy8eBHt2rUDi/XVD41+OmVkZISGDRsy6iJpnKckrpUrV8r0tpdsj5KSEszMzIjERanijx49woQJExjG+WXLluHNmzfkPZRxXhZxGRoaIigoiLFInzx5gunTpxPi0tLSwqxZs2SqivRTRbqqSEnE6enpUjYuCwsLYuOiNgQul4v4+Hj06dNHZj80aNAALVq0YMwfNTU12Nvb4/bt22ROAGJVkSJyFuvHqYp1nbgodwjKOF/rnPPkS0IBMrNyEBsXL84OEZ9Qp0J+KNDVn5UrVxL7ECXOv3r1Cr169fpmOSNHjsSnT58gEomIxFVRUYH169czJDZq0jRr1gxJSUlksgsEAhw/fhydOnVi1GnUqFEMB00ej4etW7eiVatWMomHxRIfhe/btw+fPn0Cj8cjAeMlJSXYvn27lB2N/rO2tjaOHDlCVE3KTpaWlgYvLy+ZMYDNmjXDkiVLMGTIEMbv1dXVMXfuXOTm5hLDdUlJCdatWycz9lJyTCg/Lso4T03Ex48fS6mKdOKiJK5jx45VqipS7hB04zxdVdTS0oKTkxOeP3/OIK4DBw4wJC4LCwvExcURiUskEsmUuAwNDbFo0SJyqkhtblwuFytXrpTZD4MHD8by5cvRs2dPhsTl7OyM+/fvM0hGlsR18eLFWhEX1SeSxEVd/PKz1ywdVM55eshPDSQuIQDp7BDUqWJgUAhiYiVVxbrVASyWWIVYsmQJHjx4QAa7pKQE4eHhJIi1MrIYOHAgCV+hfHq4XC5WrFjBULEk48QoA71AIMClS5cYkpSysjImTZqE9PR08sytW7cwYsQImf1Hla+oqAhra2v89ddfRJqjJjd1sikLCgoKUFVVxa+//krURcpbnc/n4+XLl1izZg06deoEBQUFaGhooHfv3jhy5Aj+/PNPdO7cmTG2ampqmDlzJrKzs4m0WFJSAh8fH3J6Sn+e/i/9uNvf31/KOE8FY1PERamKlHFeJBLh0KFDMu2TRkZGROKi27hsbW0J0WlpaZHxoRPXvn37GBtL+/btiTsEtQFlZmYS4zy9Td26dSNSdkVFBXEeffToEWxsbNC8eXMoKSlBS0sLNjY2CAgIwP79+9GhQwfyPjU1NdjZ2X3THcLU1BSJiYmMU9ZHjx5h1qxZMv24pk+fTupGJ8OmTZtCR0cHkydPxsKFC+tcfq7Kcs5X03NeCJFITF5iVVFMXHn5H2jZIc7B0ZGZuvlnN1py0bJY4pOwyZMn46+//sLnz58JYURFRWHq1KmVOuSNHz+e2JUoouBwOFi5ciVRP6gJT89t7+/vTzoyIyMDq1atIqpB27Zt4evrS8p9/PgxZsyYIVPqkWxHw4YNsW7dOhJr+PnzZ8ydO7dafcBiseDu7o6srCwykalJwOFwcPLkSUycOBFz5szB/fv3kZmZiYEDB4LFYjHSpWhqamLBggUkZAkAkbgkjb6SoP7WsWNHnD59mrFInz172Z48HwAAIABJREFUhmnTphGJS1NTE1u2bGFIdgAQFBREFhq9zDZt2iAqKopBXK9fv4abmxvDOD937lziOU/3xqfnV+vWrRuuXbtGbJBU8kk3NzepftXU1MSePXsIsZaUlJBNIS0tDdu2bcPkyZPh7e2NO3fuICoqCgMGDGBIeGpqaliyZAlev37NqFdMTAxjbpqZmRHTB3XClp6eLrNeDRo0wIQJE/Dw4UMGcT18+BAeHh7w9PTE9evXcebMGbRs2ZIxZj973VLG+aioKFy+fLmmDqhCiEQCKeKiHFBDQiPFl2U41t2c8/QQGlVVVVhZWeHIkSMkjKSiogIpKSnYsmULunfvjqZNm6J58+bo0KEDhg4diqNHj5JJVF5ejoKCAty+fZth8KUPOEVeQ4cORUpKCrElXb9+HQ4ODjA3N8fixYtJXFtGRoZUOExVxKOiooJ+/frhypUrAICkpCQpVU7yu/TJqKenh/Xr15MAaUr9AsSB0jk5OcjPz8enT5+wceNGRhwbVUaPHj0QHBzMCLIWCARISEjA2LFjoaOjIxW6RP9/kyZNsGjRIkbIE0XCx44dQ+fOnaGqqoqOHTviwoULUhPz3r17sLe3J6e6CgoK0NPTg4ODA+7du8d4try8HOHh4WjWrBkUFRXRpUsXhIeHE6mIavvdu3fh6OgINTU1aGtrY8aMGcSGR+y8QiH27t2Lli1bSuW9GjVqFG7cuIGioiJCdJR0X1xcjLy8PHz8+BEJCQmYOnUqI104iyXezCjSpd4FiA8spk+fjsaNG0NLSwuOjo5EdaZ/Dh48CENDQylfLn19feIiQpE/h8NBZmYm3r59i/DwcPTo0QOqqqrkO3XhomPKATUsLAwXL16sacgPnbi+es5n5+QhMioOwSGRiD8nTVw/u9GSC5c+EEpKSmjdujVcXV1x9+5dsjNmZ2fj5s2buHTpEi5fvoxbt27h/v37yM3NBZfLRW5uLhISErBq1Sr0798fBgYGDEKQXKhaWloYNWoUoqKiUFhYiNLSUjx79gw3b94kISwFBQXYsGEDmjdvXiXZS7ZBS0sLR44cQVlZGXx9fdGsWbNqERf1DlNTU4SEhJBwKMornfo8e/YMS5YsYXhX06WLjRs3Ij8/n6SH4XA4KCsrw/v37xEZGYmxY8eSMCJJ9UVDQwMzZ87EzZs3SY40DoeD8vJycDgcpKWlYfPmzRgwYAD++OMP5OTkgM/ng8PhkOcLCwuRkJCAKVOmEBXMxcUFSUlJKCgoIIcPlF9Veno6bGxs0L59exw4cABZWVkk5pNKX1NYWIjY2FhYWlpi/PjxuHz5MjgcDnk35Sj87t07bNmyRerEUEtLC2PGjEFAQAA+fvwo1acA8PLlS0ydOlXqFNfExATbt2/Hu3fvyPsqKirA4XBQXFyMpKQkjBs3DqNHj8aVK1dQXFwMHo8n1cbNmzdL2UhZLBYmT55MpGz6RnX16lWMHz+ekUyxrggd3ylxib4QlxBCAR/l5VQ+rnxERcchJDQScXEJsLP7GvJTVxpe2eKlfqeuro4hQ4bAxsYG8+fPx6ZNm/DHH39g37592LNnD/bu3YstW7bAy8sLjo6OGDt2LKysrBiOe5KDLWvgu3TpgmnTpmH16tWkfD8/P/j4+MDGxoYhole109HLVlJSwtChQ+Hj44NevXqRsBFZfU8/KaSXYWFhgenTp2P58uXYtWsXdu7ciY0bN8LDwwMjRowgBmHJ9qmqqmLIkCGYMWMGpk+fDltbW9jY2MDOzg729vaYMmUKLCwsSHskv6+iooJevXrB3t4eM2bMgIODA+zs7GBnZwcHBwdMmzYNw4YNQ8eOHTF+/HhMmzYNdnZ2sLW1Je+YMWMGpkyZgu7du0NJSQmqqqro27cv7OzsMH36dEydOhX29vakPEdHR3Tu3BkGBgaYMGECKdPe3h6Ojo7k3ZMmTULz5s3RpUsX0j6qbvb29pg2bRqcnZ0xfPhwqKmpSfWpmpoaunTpgsmTJ2PFihXYvn076VdPT08SfE6NIdUnDRs2xO+//076w9bWFra2trC3t4eTkxNsbGzQrVs3dO/enbTJ3t6eAScnJ4wePZqRqJCChoYGJk6ciJUrV2Lr1q3Ytm0b1q5di4EDB0JdXV2qHXWBwL7TxvX1sgzxl8TOeDl5uYiKiUFwSDgio+JgY/sl5EeBBVYdJK7qQE1NDRoaGgz86Ft8NDU1oa6uLjNcpbZ1lpRoagMtLS1oamrWyfQm9RVKSkpkDtWVa+yUlZXJ3JbMOV/XIHnLT41vsma6Q3DAFwqQnZuDqJgYnDkbhOgYNhzoqT4UvqAONF4OOeSonzAyMoKXlxeRuGrtx/X1XkVxyE9EVBQCA0PFp4rTaBHzigr1UuqSpU5JiszfKz7LUlm/pyxZdazJdyW//yOkNznqXp/KqkNdqFdVkAyyrsW9ikzioiSu8IhIhIRGII6dAHsHWqxiPSWuqgb8Rw/wjyav2tSvMvKSo27PnR9Rr7pUn8rww2IV6apiZnYWIqOiERQcJr4sg64qKrL+Z1XFny0pVVXW97ajru/A9RF1iSRkzbu6UjdZoLJDyAr5qXHqZoq4cvJyEceOx9mAYMSxE2QQV93tEDnkkKPugiJTySDrWicSpBNXVm42YuLicOZskFhVdPzfVBXlkEOO/xYUcVEOqFQ+ru/MgFpGiCsqJgZBQWHSEpf8VFEOOeT4TvywnPNMG1cmYtlsnDkbhNi4c7BzoOWcl0tccsghRy1BSVw/7JYfygGVJ+AjOzcHcex4BAaFIiY2nklcCnLikkMOOb4PxsbGDAfUWt+rKHaHKAefltZGOpGgAhQUlPAz7lCUQw45/ndAP1Ws1U3WUsQlEH0Jso5BYFCIRCJBOXHJIYcc3w9ZiQS/w4+rAnyBCJlZOYiJZeNsQBDi5BKXHHLI8YNhaGjI8OOqtar4NXWzEFnZuWDHJ3y5V/GclMRVlx3b5JBDjroPuqpIt3HV0h1CfFlGdk4eYuPOISg4VIq4xJe//vyG/9eoS17SldXrR9exLrb3/yOqioSor5DMDlHrW34EAgHKv1yWkZWdi+iYOAQEBoMdn8BQFesLcSkpKaFRo0Y/LNujZO6puoLK8nHR0ahRI+jr60NXVxd6enowMDD4ZuqdHxkwLsf3QdZY1PdxoU4VKRtXrYOsCXF9sXFFR8fhbGAw2OxzEsRVP2xcysrKGDBgABwcHODq6opZs2bBxsaGJHGj4OzsDA8PD7i7u2P27Nkked5vv/2GwYMHo3Xr1lVOoJ+NyiZzly5dMHXqVCxYsADbt2/Hrl27sHv3bvj7+2P//v3YvHkzXF1dYW1tzbg9yNzcHD179pS6J1KOnz+29SEGsbowNjYm2SG+i7ioU0UqdXMc+xwCAoMRE8umZUCtP8Z5RUVF9O/fH2vWrMGFCxfw/PlzvH79Gq9evcLr16+RmpqKV69e4dWrV3jx4gUyMjLw4cMH5ObmIjU1FSkpKTh//jy2bNmCUaNGMTJP1qWJI0mkJiYmGDNmDP788088f/4cPB4PHA4HGRkZ+Pvvv3Hx4kUkJyfj/v37ePz4McLDw+Hu7g5LS0v07dsXmzdvhre3t1RqZjn++3GVNb7/K6BsXGFhYSTI+jscUCuIO0QcW2zjij93XsLGVfeJixrsBg0aQFdXF6NHjwabzSb516lLDsrLyxEVFYU1a9bg6NGjuHDhAl68eEH6pKKiAiUlJUhLS4OHhweRQuriRGrQoAHatGmDtWvX4vnz5+QWnI8fP+LSpUtYvXo1Bg0aBBMTE7Rq1Qpjx46Fn58f7t69i+zsbNy4cQPx8fF49+4dVq9ezbjSTY7/HrKkK21tbZibm5P7Pusz6Pm4vivkh+7HRdm4AoNCpNwhxDauurdwKxt4Fkt8c86qVavIRQLUxa8lJSVYsmQJdHV1YWhoiKZNm2LIkCGIiYlBcXExhEIh6cQXL15gyZIljFuH/826V0WOkn8zNjaGj48Prl27Rq5me//+PcLCwuDo6IjWrVtL3VbNYolviOnevTsWLVqEy5cvkxOd5cuXV5nnvjZj8F+P+X9Vl+qUW5N3V6YeamlpYebMmbh48SJGjhwpc77UxQ21MlDGeXqQ9XektamAgLJxxcQh8Mupor29/U+bjD8Kbm5u5BZi6rZnDoeDxYsXS7Wpf//+SExMJORGXUH28OFD9O3bV2b2y28tmsrsE5KG9W9NQsm/a2hoYO7cucjLyyMDy+PxcOTIEVhYWFS7f0aOHIlbt26hqKgIy5Yt+2aGz8ryP1WWHbQq43JlZVenj2U9S7+RqbI+rcl4VUYmlbVN8m+SByg17VdqfG7evImMjAz079+/0rnzs9dZdWFsbEwSCdJv+fkuB9Ss7FzEsc99Cflhw87OrtKBqy+YP38+eDweg7jKysrg6ekpdfKoo6ODQ4cOEYmLIq4PHz7Az8+PcUdiZURU2SSXfFdN+5P+rKqqKoYOHYrExEQAIAOelZWFSZMmVassqjxVVVXY29vj7du32LRpk5SqSH+vrBNWWQuzuhJQZYQj+b7qlCNrIVf2u5r0dWXlU2NaWR1lkVZlc0XW91gsFszNzXHw4EHweDxkZGSQW81rQsZ1BVQdq0okWIuc819DfqKiYxEQGILYuHg40IOs60kHSWL+/PnkOvmKigqIRCKUlZVh4cKFRC2ioKysjK1bt6KkpAQikYjYi4qKihAaGor27dvXeLC+tZCrWpyS/U79q6+vj5MnT6KsrIxxa/XFixervIBWsl4UmXbv3h1JSUnYunUruRGIXu/KXEsqIyFZ76pOP9VmIVS3/KrmcHXHqCYE+K3Ni/5/We83MTGBn58fuVU8PT0dPXv2rNUcq0uQDLKudcjPVwdUIXJy8xAdE0ckLkd6IsF6ivnz50MoFDKIq7S0FAsWLJC5yNauXYtPnz4xDIYcDgexsbE1UsFqiupOPHV1dUyZMoXcFl1SUkKI6/Dhw+R6KllSHv1dlLTAYokvkt26dStWrVpVrSvWNDQ0YGRkhDZt2pALVCnIkp5qsrAUFRVhZGQk8x5BWc/S/9+4cWO0bdsW+vr6Mp+X3KhkQU9PDy1btiQ3TH+rbdWFgYGB1AW/lamPjRo1gq+vL7lxGwDevHmD7t27yxzL+kRclMQVHh7OyIBaC+ISf4kn5CM7Jw/R0XE4czbwf5a4KFVx/vz5UoOtra0Nf39/lJeXM1TLd+/eYePGjTA2NoaKigqGDRuGhQsXYuHChXB2doaLiwvmzZuHBQsWwNPTE05OTujatSuZUK1bt8Zvv/2GuXPnYuHChfD09MSsWbPQu3dvhi9VdVQsc3NzREdHo6ysDHw+n0hdubm58PHxIYu5upfQslhiIrK0tMTw4cMrPUHV0tLCL7/8gtmzZ5MLUf39/bF7926sWbMGkyZNQuPGjWXWWUdHB/369YOLiwsWLFgAd3d3zJ8/H97e3pg0aRJ0dXXRqlUrTJs2DZs2bYK/vz/27NmD5cuXY+zYsWjSpEml/dGgQQP07NkTXl5e+OOPP3Dw4EHs3bsXa9euxZQpUzBu3Dg4ODgQSVRW2xQVFdGxY0fMmjULfn5+8Pf3xx9//IHdu3fDwcEBrVu3lupPVVVV9OnTB/PmzYOXlxfc3d3h7u4OT09PzJ07F82bN4eOjg7s7e2xbt06+Pv74+DBg1i/fj3jYl56fTQ1NWFpaYn169fj/fv3EIlE4HA4EAqFyM/Px+7du7F48WIsWbIEEyZMqLOuOlXB0NAQXl5eCA8PR3Jy8vfmnK8AT8BHVnYOoqJjcfpMAGLj2FLG+frSOXS4u7uT68zpEpeHhwejPerq6li4cCFevXr1RYUWu1C8f/8eu3fvJhNfWVkZAwcOBJvNRllZGTgcDoqKilBWVgaRSISMjAysX78e5ubmpM+MjY0xbNgwnDp1CkKhEM+fP8e6devQvXt3qKiokHpUJhFQ5TRs2BCOjo7Izc0FAGIXEIlEuHz5MsaMGVOl+vEt0G02dCmgbdu2WLNmDVJSUlBeXo5Hjx5h+fLlWLBgAdhsNoqKivDx40dER0djwIABUuWqqamhb9++OH78OD58+MCwZ1y7dg2LFy/G2bNn8eHDB8ZEFQqFSE1NxaZNm9CmTRupPlFUVIStrS2ePXuGz58/IzAwEF5eXti7dy9evnyJ7Oxs5Ofn4/bt27CysmK0k/pZV1cXixcvxp07d1BSUoLLly/Dy8sLhw4dAp/PR3FxMUJCQjB8+HCGBKakpIROnTrh0KFD4HK54HK5ZH7l5+djzpw52Lx5MwoKCqQW4Lt377BmzRpGeerq6ujXrx9CQkJQVlYGLpcLDoeDkpISlJaWEsmfOh0PCwtDly5d6h1x0d0hvit1M+XHJRCCpLUJ+OI5L2njqo+YN28ewzhPEZebmxtYLPHOaWxsjClTpuDJkyeEsACx0dvf3x/du3dn3AatrKyMYcOG4cKFC6RTqU5PTU3FqFGjKq0LAAQGBqJVq1aMSVediWdubo7du3fj8+fPZDemdqnY2Fj069fvu422kmpL06ZNsWnTJmRmZgIAysrKsHLlSujq6kJdXR0jRozA5cuXST+cP38ev/76q1S7qGdTUlJAn395eXl4+fIloqKisGzZMuzatQupqanEhQUA0tLSMHHiRKk6NmvWDOfPnwcApKSkYNiwYVBVVYWpqSkcHR1x9epVAMD9+/fRqVMnqTo1adIEq1evRkZGBgCxLXPu3LlQUlLCoEGDcPfuXQAAh8NBWFgYOnfuLNVfo0ePxr179xgLrKysDH///TeSk5Oxc+dOHDhwgPgJUm169uwZ7OzsiGquoqICCwsLzJw5Ezt27MCrV6/A4/GIKeD9+/fYu3cvli5disWLF2PChAkMlbg+ERelKn6f57zgq+d8Tm4+w4/rf4W4+Hw+IS5q5woICICzszN8fHywfft2XLt2jSyW3NxcXLt2Dbt27SKTVRa5zJ07lywyiriys7OxdOlS4vdFtyXNmDEDz549w6xZsyoliqpgZWWFiIgIlJaWkkMG6gDh5MmTUlJJTSB5WsZiiQnayckJz58/J5Pn1atXDKlKU1MTq1atIvYYkUiEAwcOyLQzaWlpISYmBoDYdYOya9y9excTJkwAi8VCixYtcOLECRQXF5MNBwB8fHyk+mzIkCHEeH379m306NGD8b5Jkybh/v37uHfvHkM6YbHEKubEiRORmppK2nb//n1iAG/Xrh0OHjyI4uJiAGL/uKVLl8LY2JhRjrm5Ofbv3w8OhwM+n//FtUiAsrIybN68GRoaGjA1NcXRo0eJ5C8SiVBSUoKgoCBi96KPf7t27fDPP/8AAHm/LBtXfTtZZLGYEtfly5e/L1axoqKCEfJzNiAIMTFxsP8fcIegq4rl5eUktCAjIwP3799HVlYWCgoKIBAISH+8ePECO3bswNChQ6VsEfQ+6NSpE44fP05saAKBAFwuF1evXiULhW5wXb9+Pf744w+YmJjILPNb/du3b18kJCQQuwflUAsAvr6+3+UkK6seJiYmiIuLI7Y+AHjw4AHMzMzI91RVVTF27FjcuHGDTLAHDx4wNj2qPA0NDURFRQEQS6hcLhf5+flwcnIihwp6enrw9PREdnY2hEIh2RC2b9/OiKPU0dGBk5MT8vPzAQD5+fnYsmULzM3NyTPKyspYsWIFbt26xfCBYrHEhBMcHAwOh0PqHR8fj6ZNm4LFEktjCxYswMePHwEAXC4XDx48kHICbdasGTZt2kSkXx6Ph9LSUsTExMDS0hIsllitXLJkCfLz8xnO0LGxsUTypo+9lZUVHj9+DEAsvQkEAqSlpTHU3fq6LiniohxQvzPkR5y6OSs7FxGR0WLjfCzTxlVfQREX5XhaUVGBsrIy7NmzB+PGjYOLiws8PDzg6+uLtLQ0ooK9f/8eL1++xJEjRzBixAhif5I80p42bRrS09PJQhSJRCgqKsKsWbMYz86cORP379+XKW1VdwL27t0bCQkJKC8vR0VFBTgcDlkIhw4dYuzetZ3Q9O+MHDkSWVlZREICgDt37kj5s3Xu3BmxsbGM56KiomBoaMgoU1NTk0hcFGHcuXOHIQ1pa2tj+vTpZCwEAgGEQiE2bNhAyI3F+nq6mpOTQySc4uJiJCcnw9nZmUif5ubmcHV1ZZwIKygowNbWFgUFBRCJRKTOx44dY/TF+PHjkZubS8LFSktLsWLFCsYG0apVK2zbtg2lpaWEZHJycjBu3DjG+xYuXIisrCxwuVxCboGBgWjevLnUGPTs2RNPnz4lxCUUCpGRkYF+/frJHCdZ/6+rkDTO/5ic819sXOJTxfj/Cc95uqpISVxFRUWYM2cO4zlVVVUsXrwYb9++Bb1/AODmzZsYPXo0w8eJ+p6ZmRn8/f2JqkDtGqdPnybGV0VFRfj5+eHJkyfo06dPrdvSp08fcihAETBlnI+OjmaoSj9iJ/b29ibkSKmkSUlJMDIyYvRD06ZNERISQiQTALh16xY6dOjAKE9DQwPR0dEAQNTdmzdvMmxHFHGlp6cDAGnfypUrperXr18/vH79mqhe1MTPycnB3r17MWzYMCIx0w9BlJWVsXz5ciKJUxtOQkICbGxsMHnyZDg4OMDf3x9lZWWMxXPo0CGGVNe6dWvs3LkTpaWlKC8vBwBkZmYy1GlFRUUsWrQIOTk5qKioIJtOeHg447STgrW1tZTE9fbtWwZx1VcYGRkR4qI7oNaeuAQi5OTmIyo6Vpxznn2O4Q5R30RSCh4eHoRQKJtKeXk5vL29pU7xGjVqhMOHDxOHVS6XS1Tpc+fOEWKgSzQKCgoYPnw4cnNzichLkR01Kbt164bY2FiEhIQQMqtNX1paWiIwMBClpaUM1VckEiExMREjR46stZ+RLKxbtw5cLpdIeHw+H2FhYVJuD82bN0doaCghGkBsc5I0ZtOJiy7B0W03Ojo6mDFjBlEhKFV49erVMhdBWFjYl3n8NdqBcnm5desWPDw8iNsA1SdqamrYsmULkeao73z8+BGPHz/G48eP8fz5c7x69Qrp6enIzMxEVlYW0tPTsWvXLgYhm5ub448//iB9RBHn6NGjGWtnwYIFyM7OJiaF8vJyhIeHo2XLllLtsrKywqNHjxgbQXp6OgYPHvzT19P34oc5oErauGLj4nHmiwPqdPqFsPUUbm5uROKiVMXi4mKZIT9KSkpYsGABUlNTpcJ+srOz4eLiQtK+0GFubo47d+6QBSkSiZCWlobp06fDyMgIa9euxevXr+Hr6/tdhNKsWTOsWrUK79+/J+pGaWkp+Hw+kpOTpRbL95IXRVwikQh8Ph88Hg8hISFSWQpatGhBiIsipLt370oZkzU0NBAREcEguJs3b5ITPxbrq+0qNTWVsQuvW7eO0TZqvOzt7fH06VMSj0q5DlAbz6tXr7BmzRriL8diiQ3zmzdvJvOCIoe///4bixYtIj5mCxcuhKurK+bNmwc3NzfMnz8fgwYNYjjpmpqaYufOncQlhiKuESNGkGfoEheldlZFXNbW1kRVpOZfWlqa1OFDfURVIT+1zDkvIH5cAYHBiI2L/59wQJ0zZw5RN+jZIdzd3Rk+T9RCsLW1xc2bN0nID91utW3bNmKToJNCw4YNceTIEbIgqXeEhoZiyJAhCA8Px61btzB+/PjvkoiUlJQwevRookZRuzxlA/H09PyhEtfatWsJEVMLPCwsTMpbvmnTpggODgYA4mt07949qYWmra1NbGEUcd24cQMdO3Ykz+jp6WH27NnIyMggfQkAa9asYZRFd26dNm0akpOTid2MsiNR73j06BH69u1LvtugQQOsW7eOQXAAEB0dDVNTU+jq6sLAwAB6enrQ09NDkyZN0LhxY+jr60sdgLRp0wZ79uwhmyIA5ObmYujQoYy6enp6IjMzk7jblJeXIyIiQiZx9e3bFy9evIBQKERJSQkAICMj47vMDHUFkkHW35e6ubwcApEQWTm5xI+rPmaHkFVHd3d3xkkOn8+XckClnC6VlJTQp08fREREEImLw+GAy+WisLAQu3btkukIyWKxMHv2bOTl5RHJhMfjIS8vD/Hx8Xjx4gV27txJJn1NpSH6s6ampggKCmLEU1KSw8GDBxlpaSp7R3WO0RUUFLBy5UqiLgsEAvB4PISGhhKJi3KdaN++PVEBKeK6deuWVIiUtrY24uLiGJLZrVu3GCplo0aNMHv2bELO1HOybFwUVFVVMXjwYPj4+ODu3btEraW7wXh7ezNUxQ0bNpBnKMK7fPlytV1KqLJMTU2xa9cuxglvdnY2w5dPUVERnp6eyMjIIL5cFHHR/fko9O7dG0+fPiUqLyB2Wh02bJjU+yU337oOIyMjLFu2jIT8fEcGVCGJVczNy0dkVAztsoz658clOYAeHh5EqiwsLCQxiHTioktcEyZMQGJiIlGPqIVYWFgIX19fKcdR6mdjY2Ps3r2b4apASRaJiYmMSVfbdlGwtLTEtWvXyMKmDN2XL18mrgqSwdsUycjy19LS0kLPnj2lfJSmTZuGDx8+EJWZx+MhKioKBgYG5BnKHeL69eukzwAgISFByrakpaUFNpvNkLju3r1L3AZYLDFxubq6Ij09nZwqikQihqpIlWVtbS0l1fXu3RtHjx5FZmYm2USAr35uVB94e3ujvLwc5eXlZMw+ffqEqVOnQklJSWpuKCsro2nTpujUqRMjBMnU1BS+vr5E+hWJRMjKymJI14qKili8eDGxg9JtXLKC4i0tLfHw4UMiPQJiGxclxdHrVt9szxRxRUVFMdLa1DiRoKSNKyo6VhxkHSud1uZnN7o2oNwh6CRUVlYGNzc3qV1LRUUF69atQ0FBAfFapiZOXl4e7O3tGbYSyck9ZcoUsuCoQfj06RM8PT3J6VZt+5FORGpqapg9ezYJtKZiKz98+IApU6Yw6icrkJy+MJWUlDB27FicPHmSEAj1HWtvxjbgAAAgAElEQVRra+KgSalB165dY/ihKSsrY9y4cbh+/TpR0crKyuDv70/8rugEKakqyjpVdHR0RFpaGsOxV1JVNDY2hoeHB5YsWSJ1yNKpUyd4e3sTAzcgdnVo2bIlqYuNjQ1KS0sZhmGBQIDTp0/LDKUxMTHBjh07sHz5coYLg6mpKbZt20Ykc0CcXkhS4nJzcyPShUgkQkVFBSIiImQSV8+ePcmpIrUBVmacr2/kZWhoSPy4Ll269L0hP2LP+axssaoozg5R/9whZNl33N3diSMjZa8qKSkhIT90DBw4EElJSWSno8T0srIyBAQEoF27dlLl0ydN9+7dERgYSHxvRCIRXr58SQy1kqeRNWmX5HcaNWqETZs2kcVCOYieOXOGYeyuCo0bN8bkyZORmJiIjIwM4uBIvadZs2Zgs9lE5aIkJDpxqaiowMbGBvfu3SPP/P333zLteWpqalKnitevX2ec0mlpacHOzg5v374lEpxIJMKyZcsYddfR0cG8efOQkJAg5RTKYoltZVR4FAD4+fkxco317NkTd+/eJSowpXK/e/cOfn5+jDo1b94cvr6+ePr0Kby9vRlOySYmJti8eTNDYsjKymIclLBYLLi4uOD169fkJLOsrAwhISHE4ZW+MfXp0wfPnj1jbBhZWVlEajc0NMS8efMIwVYnNVJdgaGhITlVpLJD1Mo4L5m6OSw8UhzyUw9VRcnBU1VVxfLlyxnGZcp2tXfvXnKNmbq6Ovr27YvIyEiUlpYyiKCgoACnTp1C3759pW7AkXyflpYWHB0didNmcXExjh07xiCS2lx3Rv8OXYLq0qULAgMDGYG8nz59wokTJ/Drr79KGdEpaGhooH///lixYgUuXbqEZ8+ewd/fnxAS3dPd0dER//zzD+mPt2/fMgzPurq68PPzI3XIysoisYySfaSvr4+LFy8y+vfBgwcMda9x48ZYtGgRsrOzGc9t2bJFSrKaPHkyMjMzkZycjPHjxzPaq6CggFWrVuHz588oLS2Fu7s7oz76+vpYsmQJiVOk7JLUQceJEyfg5OSE8ePHY/fu3Xj37h3279/P8OFiscTS3ZEjRxjRBXl5eXBwcCBEqaioCG9vbxJETm2k586dg6mpKakXfQOkJC5qsy0sLISPjw969eqFFStWIDExkZBjfSEtFuurqhgZGVm7kB/qQ4zzX4grPCJKpnG+vkBBQQH6+voYMmQI1q1bhwcPHsjshPz8fISEhODw4cMIDAwkwb/UJycnB6GhobCzs5OZPkSSfOhSyoEDB1BcXIyXL1+if//+jAVX20kmqdZSaNmyJWxtbXHw4EGySwNiY25oaCj8/f2xdu1aLFq0COvWrcPOnTtx+vRpPHr0CBcuXMDSpUvRu3dvKTcP6n0qKioYNGgQTp06RRbe7du3ya1Ahw8fJnGK58+fx7Rp06Q85tXV1dGjRw/s2rWLhNBQn9LSUmzevBktW7ZEw4YNMWnSJFy5ckVKbXj8+DEmTJhApB0qF3teXh7Ky8uRkZGByMhIbNy4EZ6enti2bRueP3+OgoIC+Pv7E8mG3v96enqYOXMmbt26Rd5Hdzzm8XgoKCjA33//DVdXV4ZtT0FBAd26dYO/vz8JO6I+QqEQ165dw/Dhw6GsrIzJkyfj77//lpqDHz9+xJYtW6S853V1dbF161aSBYT6ZGVl4e7du7h69SpmzpzJkPzqCyji+jEXwpaLc85n5+QhJpYtJq64eIaNq75ASUkJAwYMgJeXF86ePYv4+HiEh4cjPDwcERERCA0NRUhICKKionDx4kWcO3cO8fHxiImJQWhoKE6ePIl9+/bBy8tLZlBrVWCxxFLeoEGDcOfOHQQHB8sM6fgRkCTOli1bYubMmTh69CgSExORkpKCjIwM5OXl4fnz53j48CFev36NZ8+e4eLFi9izZw/Gjh1b5T2K9PI7d+5MRPy0tDRkZGTg8ePHyMzMxP3793HixAmMGDGCYQOkoKenh99//x2nT59GfHw8IiIiEBQUhPDwcERGRmLfvn0YPHgw2rZtCy8vL0RFRSEmJgbBwcEICQlBREQEoqKisGjRImITMjQ0hIODA/bv3w9fX19ERUXh5cuXyMjIwMOHD5Gamorz58/D29sbXbt2JXWRPIVTUFDAhAkTcPjwYVy9ehWvXr1CamoqXr9+jZcvXyIoKIhhN6SgpaWFKVOm4Pjx42Cz2YiIiEBISAhCQkIQFhaGpKQkuLi4oEWLFlixYgWioqIQERGB8PBwBAcHIzAwEGw2G6dPn2akZKbqZ2FhgY0bN+Kvv/7C8+fPkZGRgSdPniAiIgLOzs5o2LBhpWNVl0H3nKcTV81TN0tcTxYbF09sXPWRuJSVlWFtbY1ff/0V/fr1g5WVFdq1awczMzO0b98ebdu2RZs2bWBmZgZra2tYWVmhW7du5G+GhoZQVlaGsrJylT5RVal7v/zyC0JCQuDg4ECcFX/0xJIl+VHS5sCBA+Hk5AQvLy+sXbsWGzduxI4dO7BlyxbMnTsXPXr0YMT9Vec9LJZY+urSpQsWLlyIzZs3Y+PGjVi7di1sbGwYyfYk26qmpoa2bdti0KBB6NmzJ7p06QILCwtYWFigY8eOGDJkCMzNzWFiYoJ+/fqhb9++6NKlC9q2bQtTU1N06tQJ1tbWGDhwIFFn1dXVybipqanBwsICrq6u2LBhA3bs2IGVK1fC0tJSStqtDK1atcKECRPg5eUFLy8vLF68GPPmzSOntLJsjL/88gsGDhwIa2trmJubo02bNmjdujXMzc3Rv39//PLLL2jZsiWsrKzQu3dvmJubw8LCAmZmZmjTpg169eqFgQMHonnz5jJNAYaGhhgxYgTmzZuH1atXY9asWbC0tCSbw/dkZP1ZqCzkp9Y2Lp7gq3GeCvmpjzYuBQXxvYoNGjSAqqoqI4+WJJSVlaGqqlplSl9JYpBcyBoaGozJ1rBhQ8ybNw+nT5+WGfn/b7RX8h2qqqrQ0NCApqYmtLW10bBhQ+jq6kJXVxeamppS9ampvU1bWxs6OjoEklIWvV70FDkNGjSAiooKAbU5qKmpkZNOatzU1NQYrggqKirQ1NRkjCd97BQVFaGhoQFtbW00atQIWlpalR6iUAQhWU81NTVoaWlBS0sL2tra0NTUlErMSE9TpKKiAjU1Nak5pqioCFVVVWLjop5jscQaAfV9qp1UXWTZP1VVVaGpqYmGDRtCS0uLvKuqDLd1GdSVej8m53xFOXgCATIzsxEVHSszyLq+oKo869+SoCT/L5kRlL7DqaqqonPnzhg1ahQ6d+5MJqmZmRmSk5Nx5swZRk6uf6u9knWrLgnV5nDgW+XJyr76vXWS9TtZPmqVvUOyHrLmwbfqWFUZNelbWTZRqj2Sc62qd0jeLlRfpC0WS/ZN1jWSuKgPMYzRQn5kuUPUF9RkMKuzGGWVp6Ghgfnz5xNbEpvNRq9evaCkpARHR0c8f/4cc+fO/U93xf96Ele2CGtbVk3KqC7B1bY9NX22JkRYlRT4rXZ9j6RcV0CpipQdsNY2rq855wUkkeCZs4GIjomrlzau/wKGhobkTkNAnPLXyckJI0aMwPXr13H9+nVi2K+vIr0ccvwbMDY2hre3N8LCwnDp0qXaJxKUTGtT30N+/gsYGRkRfyTgq78W5Vbh5uYGHR2deinKyyHHvwkqrU1kZCT++uuv77/JmscXIjMrp9JEgnJ8hZaWFhYsWMDwm/r8+TMePHiAjRs3SjlyyolLDjnEoCQuWaeK30Vc9d3G9V9BX18fLi4uOH78OE6fPo1jx47B09MTpqamVZ5kyiHH/2cYGRljibfYOH8p8VLNiYv60B1Qc/PeE+KKY8fD3oEWq8iS8BSnobaNkGV4rOrkh/73qspUUFCEgoISWKya2ZdkGU6/9V4VFRVoa2sz4uD+LUieONXUqF1XIKufq2cLVPgyptUf18r6SvpnRbBYSrTya9av4vorfpl71TvB/NZJt2T5lc3JyuZCZXWo7N0/8sBFahy+9KeBkRE8/4+99/6rKkvz/TmcQxYk55xzzkFyEpCcc84gOaiIYgIVEEEkKAaCShDRstqyyurue6dq+s7Ma+4Pd3rm1dOhurqr5s4f8J2q6dJ+f3+As0ULq9Aqu+feq6/X80I4Z++99lprf/aznvV5Pk9bK4srK/zko4/43We/5+nTH6CAKs1VXL93XxASzC3I/9aFn//+w4HrdSbYbjt187Pt9uYP1dsaxDftn+/qr/8KbdzN+L7qHnbXz28OXN89liI2QUtquweuF9u/87G7ub/dfvZ9z8Or5u/37XK+TdCSkXmOEzoG+jR1dnJzdYX3P3rCbz/7nKff/EDg+vwPX7CyendzqfjgPfLeMnDtxqP5QZ31A863vT3fx2N6k8TpN7mP75vA/9VtN1v+321vBlw7XftFL+/ll93rvfSeX+Pb6USvA1rfBS6vO867AbDt/3+ZF/bje1ybP3UN9Gnu6mJ+bYWfPHnC794UuHZSh7g5v8i9+w/I/QsuFbebtBMVFRUF6VwpO/v7JsD2Cfk6nf9dhL7vO8/bBo/dLCPe5vXflklZ8rvvx9cHrp36SF1dfUexwDez71uCvvretqtHfFc7pH+Xl5dHTU1NYOFLJJIdMyFevm9ZWdkXUtj+muRVHX19Gtrbubm6wsMPP+I3v/s9z579+c0057/6epOA+vkfvmB1bZ2lW3c2l4ovAdcLnSnzw4FLagoKCmhra2NmZoaVlRXq6uqYmZkRGRlJUlISGRkZghbWbszc3BR3d1d0dbV3fYyKigoODg7fSl79rnSgv7Rtn2RKSko4Ojq+ULjh/xSTl5fHyMgIb29vQbXhL9Fv0jL3cXFxP6h47s4mi4GBAQ4ODqioqLzye2KxGHl5eYyNjXF2dt51zqiysjL+/v6EhYXh7++Po6Mjzs7O+Pj4vPJ6enp6+Pv7Y29vj5WVFRKJBLFYjKen57cqe6uoqGBmZoZIJEJeXv7txbgMDWjp6X7ucf3+Dzx7+uc3C85Li2VIdxUXl26z8eA9cvK2EVBFMj+6xyUdSB8fH+rq6jh27Bjd3d1YWFgQGRnJBx98wODgIOXl5URGRhIUFIS1tbWQtGtqaoq8vDyOjo74+vqioqKMra01x44dpb+/j+joSOzt7dHU1ERXVxdvb2+8vLxwd3fHxcUFc3Nz4a3n7e1DV1cPBw4k4+joiKGhIbKysuzdq4qDgz0BAX54erqzd+9etLS0CAwMJDg4GBsbG4yNjdHS0kJVVRU7Ozt8fX1xcnLC398fd3d3AQw1NTXx9PTE3d0dDw8PXFxcUFNTw8LCAj8/P/T19dmzZw8uLi5YW1ujoqKCjY0Nvr6+aGpqIhKJMDU1JT8/n8zMTA4fPkxKSgqKioqoqKjg5OSEjY0N5ubmuLq64ufnh7Oz8wsT297eHi8vLxQVFTEzMyMoKAhPT080NTXR0NAQjlFSUkIsFmNlZYW7uztBQUFYWloiJyeHo6Mjbm5u2Nra4uHhga+vL1paWqipqeHu7i60w9PTE319fYyMjAgICMDGxgYXFxcqKipobW2luLiY4OBgPDw80NPTY+/evXh7exEQ4Ie5udkL883Y2BhPTy/s7R2xsLDCwMAAExMTzMzM0NLSwszMDE9PT5ycnLC2tsbMzAwbGxuBmqKpqUl5eTnXr1/n6NGjREZGoqmpibm5Oe7ubujp66KusRd3TxecXRxxcXHC1dX5BTlrTU1N/Pz88PLywsXFFRtrO8zNrPHx9icrK5uDBw/S1NRIbGw0QUEBODk5IJGIsbAwIyQkCE9PD5KSEqmtraa2tprs7BxhrJWVlbGwsMDX1xdPT09hzKR9YGZmxpkzZzh79iwTExN0d3eTlZWFr68vPj4+L7wE1NTU8PDwoKKigsnJSZqbm0lISMDOzo7IyEjOnTvHoUOHhLEyNzcnKCiIlpYWsrOzyczMREdH5628RHT0pTGuZd7/6KPNpeKbBOefLxWfCUvFpVt3ePDeQ3K/g4D6YwGXSLRZCTktLY3S0lLy8vIwMTEhPz+ff/7nf2ZqagoHBwcyMzN59OgRra2txMfHMzAwQF1dLTExMZw9e5arV6+QkZFGc3MjD99/QGdXK9k5mZw/f5709AwSExOZn5/n4cOHrK+vs7CwQGVlpSA+l5ubz9DQOcbGxjl//jzx8fFIJBIsLc05eXKATz/976ytrZCVlUVNTQ3Xr1/n2rVrnDx5kubmZtLT08nLy6O/v5/R0VEGBwd5/Pgxhw4dwtLSEhmZTYVVqbzJ/fv3uXr1Krm5uXR3d7O0tERGRgb79+9ncnKSrq4u0tPTOX/+PHNzc1haWqKoqEhWVhYff/wxQ0NDTE9Ps7KyQlRUFKGhoYyMjAiT7/Lly/z0pz9ldnYWOzs7RCIRjo6OnDp1itnZWby8vKirq+Pv//7vWVtbIysri6KiIlZXVzl8+DAGBgaoq6vT29vL3Nwct2/fpru7m/DwcE6ePMmRI0c4cuSIIA9UVFREaWkply9fpq+vj2PHjjE9PU1JSQn19fVcv36dvr4+jh49yvLyMgsLC9TW1lJRUSEoaQQGBrG4uMAnn/x3Ojs7hERrc3NzWlpamJ6e4ciRftrbOzl8+DCHDx+mpqaGrKwsGhoauH79OmfPnuXYsWNUV1fT0NAgqM+mpaWxtrbGzMwM7e3tnD17lvT0dJqbm1laWqCgMIeo6FCWbt3gzvIiN27McePGNVJSkoUXRkNDA8vLy5w6dYbx8UlOnRyiuKicY/0nWVy8xdDQEB0d7XR1dfDee/e5cmWGgAA/2ttbGRsbpbe3iytXZlhdXeb06RMUFxfR0dHB6dOn8fHxoaamhocPH7K2tvaCKoWMzPPCsxMTE7z//vtcvHiRhIQEAgICGB4e5urVq8THxwv6acPDw8zNzTE8PMzRo0cpLCyksrKSq1evCrJNq6ur3Lt3j6qqKhwdHWlpaeHhw4f09PR8q/7Aj2V6hoYc7H7ucX32+z8IS8U3C85/84zff/5HVlbvcv3GPBs7xLjeBnDJyGwue/bu3StkwPv5+XHhwgUmJycJDAxEJBJRVlbGkSNHKC8v58KFC1y+PEVLSyszMzNcuXKFqqoKTp8+ydDQacYnLjB64SzHB/qYnp6ioKCA4uJiHj9+zP/4H/+Djz/+mNXVVcrKygRvqKSknNraeoaGzjE7e0VQ+bSzs2Fi4iL/8A9/x+PHHzA+PsHt27fp6uoiISGBkZER7t27R3t7Ozdu3ODy5cvk5+dz4sQJpqam8PX1FeIpqamp/OIXv+DTTz/lJz/5CaurqwwODjI6OsqVK1coKiqitbWVs2fPUltby+joKMvLy1RUVKCmpoahoSE1NTVcvHiRY8eOsbi4yKNHjzhy5AgtLS1MTk5SUVFBeXk5jx494l/+5V9YW1vDzs4ODQ0NTp06xbVr17hw4QIpKSn09fXxy1/+kp/97GccP36cmZkZzp07R3h4OAoKCujo6DAxMcHa2hqDg4P09PRw4cIFuru7OXDgAGNjY/z85z/no48+4tKlS1y/fp3Dhw+TlZXFiRMnOHjwIMXFxVy9epUzZ85w+vRpTp8+zcGDBxkeHubKlSuMj4+zsLBARUUFmZmZPH78iF/96l8YGhpEUVERBQUF6uvrmZqa4vLlKUpKyjlx4hT/9E//xAcffEB3dzednZ2Mj48zOzvLkSNHGB0d5fjx42RmZgoKHYWFhYyMjJCTk0NPTw+HDh2iubmZwcFBNjbWKSsvID0jiZ/+7DGffPpz/uaTn/Po0ftERoajq6tLU1MTDx8+3HqpJTA9fZX5m7dITckiO2vzpdfZ2cmRI4c4ffoEP/3pEx49ep/BwdP09nYTHR1JZmY6AwPH6O/v4+LFC4yPX2R6eprR0VHi4uIYGhri7/7u73jy5AlBQUEvLNmsra2ZmJjg6tWrfPDBB4yOjpKUlMSVK1e4c+cOtbW1WFlZoaurS1tbG9PT0wwNDVFTU8OpU6cYHBxkcHCQCxcuUF9fT11dHf/tv/03/uEf/oHe3l7k5OTIz89nfX0dDw+Ptxac19bTpaG9jRsryzz88EN+87vP3jQ4/0zQnP/iy39ndW2dxaXb3Nt4QF7B2weunTqoqKiIX/ziFzQ1NbF3715UVFSoq6sjPj6e3Nxc1tbWOHdumI6OTh49esS5c+cICQliZOQ8d+8uc2d5gatz09y+s8Dk5ARhYeGUl5dz9+5dZmZm6Ovr49q1a+Tm5rJnjwp7VPZwrP8EfX3HOHZsgPHxS4Jmuq+vN1evzjIzc5nllVssLi7x8OFDsrKy0NfXp6mpiStXrtDc3Mz6+jpDQ0OEhITQ1tZGQkKCEHw2NTWlurqatbU14cGSiuUtLy9z4sQJAgIC6O7u5uDBg6Snp7OxscGNGzeEIhaenp6Mjo4Kk31qaopbt25x5swZLly4wKNHjxgYGKCxsZG5uTnW19e5du0a9vb26Orqcu3aNZ48eUJPTw9ZWVkcOnSIxcVFlpaWGBkZ4c6dO5SXlwvih6ampszNzXHt2jUSExPJzs7m/v37NDQ0kJyczNTUFGNjY8zNzTE/P8/q6io5OTnk5eVx8uRJfHx8qKio4Gc/+xmrq6tMTEwwMzPD0NAQi4uLPHz4kJWVFU6cOEFCQgJFRUUsLS1y9+4K7e2tgpTNwMAAH330Iffu3aOgoJisrBzGx8e5dOkS1dXVlJeX8+DBA/7mb/6GxsZGjhw5wp07d0hNTRXmlBQs9+/fz8TEBPn5+QwODvLgwQMuXBghJjaUwqJM7izf5Oz501wcH+W99zYIDw/F0tKC8+fP8+GHH3LwYAt5eQWMXbjEtbkFjvadpKf7CDduLDAzM8PctRmuXJ1mdHSYmzevc+3aVc6fP0ti4n6KiwsZGxvl2rWrPHz4gNu3b/PgwQM6OzsJDAxkeHiYa9eucfPmTS5dukRERIQQiJeKLJaWlnLu3DkiIyPx8PDgZz/7GVeubL5olZWVMTc3Z2xsjA8++IDbt28zMDDAzZs3hXG8f/8+ly9fZmBggJmZGdbW1ujt7UVDQ4O2tjYePHjw1sQvZWRk0DUweHFX8fefv5nHJV0qPn0GX/7bvz+Pcd1/mQ7x9paKL1tISAjNzc34+/sLWkYeHh7o6upiaWlJdnY2Bw6k4O3tQ25uLklJSRgY6OPj401hYR75BdlEx0SQk5tBQkI86uoa2NraEhcXR1BQkLDWt7CwQE5ODiVFJcLDooiOjiU2Np64uPitQp0ijIyMSExMIDDQn/0JcRw4cIDc3Fw8PDxQUVHB0tISHx8f7O3tSUlJEWIJfn5+wjJUJBKhr6+Pr68vERERuLm54eHhQVpaGunp6RQUFGzF6FTw9/fH1dUVCwsLcnJyyMzMxNjYGBmZzcIMcXGbbYiOjiYsLIyEhARCQkLYv38/NTU1JCQk4OfnR3h4OFFRUYSHh6OhoYG8vDwRERHk5+cLcb7AwEDhHOHh4aSlpeHp6Smoou7bt4/FxUU2NjYoLS3Fzc2N1NRUQkJCcHZ2JiIiAl9fXyIjI4mLiyMnJ0eII/r5+aGioiLEWiorK0lISCAhIUHow6SkJFJTU/Hx8cHU1HTrnGFERobh4uKErKwsYrGYoKAgKioqKC4uxsXFDQ0NLWxt7fDw8BBEIUtLSzl48CCVlZU0NjZSXFyMmZkZYrEYb29vLly4QENDAxYWFsTGxmJubk54eDhVVVUEhwRiZKyNi6sdUdH7cHVzIDDIl/yCbExNTVBVVSU0NJSCggKCg4MJDAwmMiKG+LgDJB9IJzoqnpSUNDIyMkhLTyYuLhofHy/CwvYRFRVBVlYG+/YF4+XlQWLifnJyssjNzSYxMYGSkhLc3d3R0NAQRBSjoqIoKirCy8tLCN6rqalhZWWFtrY2rq6uyMvLs2fPHrKyskhLS8POzk4gQ0dFRVFRUUFZWRlJSUmkp6cTGxtLWloalZWV5ObmEh4ezr59+4iNjcXDwwMlJSXCwsLIyMhAU1PzLQLXizGu3372OU+f/nn3Hpf0nzTB8dmzZ/zxiy9YWVtl6fYtHrz3Hvn5hW8duL7LC/sud1VR8bkK5PdtCb/etcVIOTyb/9/5e6+iIDwXmtvkAolE4h/Uth+LYLrb47d/z9ramqamJlpaWggICHhhO32nY5WUlL6lXf+XNIlEIgC6dLdVUVGRqKgokpOTX1k85If14/f3q3Qn8YeM//fd94+ZZva2eVwtPZ3cXLvD+08+5Lef/56nz57y9esWhH1OQH3K53/8A6t3V7m5MM/Gg/vk5hVsu5kff1fx1YTA75ssP2KHCtfdnuoh2saC3v7zdciT0vO8LHr3Zvf2Q/vndSaj9HtisRhjY2OMjIx2RaB8G2PzukxwHR2dFyoMicVi1NXV2bNnzwtt3fn4NyPHvgnr/Ps4W1LbzvH6PpLoD+Hz7VR/88ccS1np+Ojr0djRyo212zz48BG//uy3PH0jWZutXMU/Pf2GP375Batra8wvLHBv49vA9cKNyfxw4NppMr48CXYig75sO3X49gf9VcqSLx4vBZlNk/7+/OfzPLQ3GeCXwUv6IthOmv2ue/muCbf9+N2SZV/2nqQP+W6Pffn/O43bq8ZuN/Ngt3PgVeeRboh8F6jsdA+vnh/Pj9ku37zbMXtV3+10/ZfH5VXtepXi7E5z5HXG723YduBq6mzjxtpt3vvoMb/+7Hd88+xNimVI9Z6fPeXLf//fm5rzi7e5t/HeC8D1rQm2zd70Zn5oZ0mPV1RUxM7O7q0tU15up6KiIt7e3gLNQU5ODgsLC9zd3fHy8kRVVQ1lZRXc3NywtLTclRsvnYgmJiZYWFh8J4iYmJjg5+f3Sq6Nurq6UBxELBajr69PUFDQrkiXWlpa3zr3bkDtdfpQTU2NoKAgAgMD0dDQ+MHnF4vFSCQSzMzMsLCwEPTtdwItiUQiFNnYzQOiyqYAACAASURBVLkVFBSwsbERYkg73ZOOjg4uLi7fIi//0Hn+pv2ip6eHp6cnpqamyMnJ7fr6KioquLi4CDy+HzLeL5sUuDZTftq5cfc2D598yG8//4xvnn7zA3IVnz3ly3/7d9bv3d9M+dl48BdbKsrLy6Ojo4O5ublQu27Pnj2Ym5ujo6ODmpoa6urqaGpqCmRS6XJALBbj5eUlcIy2M5ctLCxwcHBAX18fAwODFwZDJBKhqamJiYkJampqKCoqoq2tjY6ODsrKyuzZswdTU9MXApWampro6emhq6vL+fPnaWhoQE1NDUtLCwoLCzh+/LhQBTk4OJhLly5RUFCAra0tenp6wnkNDQ3R09NDW1sbbW1t1NXVEYk2i0akp6dTV1eHo6OjQGrdPiH9/PwoKSnh0qVLJCUlISOzCaRGRkYC2Hh6enLy5EkGBwfR0tLC39+fhYUFPDw8UFVVFfpOU1MTY2NjIR6kq6tLQUEBMzMzREREoKamhra2NoGBgbi6uqKnpyfwe/bs2YOFhQXKysooKSmhr6+PlpaWYNLx0tLS+tYLxcHBgZWVFW7cuEFcXBz29vYoKysjLy+PgYEBOjo6QoGPvXv3oq2tjYaGhvA3bW1ttLS00NDQEDYyVFVVyc3N5ciRIwLpVF5eHj09PaFfFBQUCA0NZWZmhra2NoGwKScnJ4y9qqoqqqqq6OrqYmxsjIODA42NjZw4cQJbW1vU1NSwtbUVam0aGhpSWlpKZ2cn/v7+wt/l5OQwNDT81sti7969WFpaCvNRIpGgp6eHgoICampqAglZT0+PwMBAYQPJwMBAuB8rKyvhedHQ0BDmpbRwR21tLZOTk4SGhr6QWaGqqoqZmZnA0ZPOP+nzEhwczMjICEePHt3anPoxgWsL5PX1qG87uM3j+u3reFzPXqnHJS0Iu3H/PfK2BeffFnNeRmaTFS3t7N7eXmJiYkhLS2NgYICamhoKCgqor69n//79tLS00NfXh7u7OzIym8S8mpoaTp8+zeXLl6mpqUFJSQltbW36+vqYmJigvr6ec+fOUV5eLuyYmZmZ0dzczPDwMPHx8URGRtLY2EhDQwMpKSmUl5czNzdHTEwM8vLyODk5UV1dTUFBHmFh+1hcnOfJkw+pqqogKiqC5uZGOjs7OHduiISE/XR1dXHz5k3Ky8sZHBykr6+P6OhoOjs7aW1tJTc3l1OnTjE8PExGRgZKSkqoqKjQ1tbG4OAgQ0NDzM/P09raiqmpqcDhmpiY4NSpU9y/f5/z58/j5uZGXl4eFy9eFBRrQ0NDWV5e5v79+yQkJJCUlMTg4CA5OTn09vZy8OBBfH19KS8vZ3h4mMrKSmxtbamqqmJ8fJzTp09z+PBhysrKyM7O5ty5c5w+fZr+/n6OHz9ObGwsBw8e5Pjx4wQHB3PgwAG6urqIi4ujpKSEsbExLly4wOjoKLW1tS88BBKJhJCQEFZWVjhy5Aitra3k5OQgJyeHl5cXo6OjzMzMCMTJxMREiouLqampoaysjKqqKjo7OykrKyM9PZ3+/n6cnJzYu3cv1dXV3L59m8LCQmxtbcnOzub8+fOUlZUhKyuLv78/s7OzzM7OCgTW5ORk/Pz8KC4upq2tjZycHAoKChgYGGBkZISysjKBzFtfX09mZiZHjhwRqpNXV1ezsbFBfX09PT09dHV14ejoSE5ODmfOnMHJyUm4dzk5OSorK5mYmKCzs5Pc3Fyys7OFduTl5QmZIt3d3fT391NYWEhjYyP9/f2kpKRQUlJCaWmpcFxBQQHd3d10d3eTkJBAXFwcc3NzjI2NvVDA1tjYmNLSUkZHRykuLiYuLo6RkRFGR0fJzs7G29ubEydOsLy8THp6+o+eEvXtpeId3vvog03g2r0e1zP+/OenwJ8F4Hr67Hkl6/mFJe6uPyA7ZxuP6y3GuFxdXbeIgBvMzs5y8eJFLl++zNLSEsePH6e9vZ3R0VHS09MZGxtjbW2NkJAQZGQ2t+ynpqa4dOkSGxsbxMfHIyMjQ2RkJOPj49y5c4eLFy+ysbHB0NAQysrKiMViSktLuXfvHhsbGxQUFNDU1MTy8jLz8/MMDQ1x6dIl7t27h7OzM8bGxgwMDHDhwigJCfE0NTXw/vvv8S//8ktmZqYoLi7kwoURTp8+yZkzpxgfH2N4+DynT5+mo6ODO3fucPjwYRoaGlhdXaWuro7CwiI+/vhj/vEf/5Ha2lrhbXjp0iXm5uZ48OAB//Ef/8H6+jq2trbEx8czMjLC8ePHmZqa4tNPP+XevXscO3aMW7ducfPmTeLi4pCXl6egoICNjQ1u3rxJR0cHXV1dAiF2fX2dyclJBgcHGR8fZ2lpicnJSSorK5mZmWFqapOwOzw8zPDwMAMDAxw6dIgLFy4I7PfLly+zsrJCR0eHQPicm5sjNzeXwcFBfvnLX/LLX/6Sf/7nf+bGjRsEBgYKwXFjY2NOnDjB+Pg4paWlHD16lJiYGGRkZEhPT+dv//Zv+dWvfsU//dM/8emnn1JXV8eZM2e4e/cuc3NzHDt2jMnJScbHxzl06BCtra2IxWJMTU05f/48Kysr9PX10dvby/LyMsvLy4JnmpiYyOLiIrW1tUxMTLCwsEB7eztFRUWcP3+e999/n+PHj3Ps2DFWV1cZGhqira2NJ0+e8I//+I9CseCenh709PRQV1enubmZ2dlZent7WV1dZXZ2luTkZBYXF5mamsLOzk5YQiooKHD27FkePnzI0NAQY2NjzM/Pc+HCBU6fPs309DQPHz5keHiY2dlZTpw4wcWLF7l//z6HDh1ieHiYlpYWPDw86Orq4vLly9y6dYtbt24JRNzZ2VmuX79OT08POjo6iEQi9PT0qKioYGFhgYcPH9LR0UFtbS3/83/+Tz799FPGxsbo7+8XKrtvB7wfG7i09XRp7Gjl+upmcP5ff/eb1wnObweuZ4KszRdf/m9W1+6xsHib9XsP/yLBeVlZWUpKSrh27RqTk5McOXKEEydOsL6+zr179+jr6yMlJYWenh4SExNpbGxkamqKlJQURKJNNvpPf/pTbty4wYMHD4iMjEQikVBaWsrk5CRLS0vCAxcZGYlIJEJJSYne3l7ee+89RkZG8fPzpb6+jp/97KfcvbvK7OwMR44cJi4uFolEgp2dHRcvXuDChVHi42Pp7e1mamqSlZU7DA+fo62thTt3brGwcJOpqUmWlhaYnZ1mcvISg4ODFBYW4uDgQENDA/39/QQHh1BYWMz09Iww0bW0tEhJSeH69evcunWLU6dO8d5773H+/Hl0dXXJycnh1q1bHDt2jLGxMeEhunz5MtPT0+Tn56OlpYWxsTF9fX08efKEs2fPkpKSwvnz5wWi6dWrV6mpqWFkZITV1VU6OztJTU2lvb2dtbU11tbWKC4upr6+noGBAebm5ujr62NkZISOjg68vb0Fry8gIIChoSHu3LnDjRs36OjoYGBggMXFRcbGxpiZmWF9fZ3GxkZ8fHwEz/WDDz5gYGCApqYmBgcH8fT0RFVVlfLycpaXl7ly5Qrnzp3j2rVr1NTUMDc3xy9+8Qvm5+cpKyujs7OTubk5Lly4QHV1NRKJBG9vb1ZWVpienubAgQOMjIywtLREZWUlBgYG7Nmzh/LychYWFigvL+fKlSucPXsWPz8/qqqquHXrFp988gmHDh2iv7+fa9euUVxcTFlZGfPz81y5coWhoSGWl5fp7OxEU1OT8PBw+vv7BfBeXFykurqa4OBgpqenKS4uFjh2Ojo6GBkZMTY2xvLyMk1NTRQXFzM2NkZ6ejpHjhxheXmZkZERSkpKuHjxIleuXGFpaYnTp08TEBDA6dOnaWhowNHRkcHBQW7cuMHa2pqwTC0vL2dtbY0bN27Q399PRkYGlpaWQqrX0tISGxsbnD59mra2NmZmZrh48SJjY2PMzs5y9+5dpqen0dPTe2vApWdowMHuLTrEx68d4/q2x/WN4HHd4+b8bdbvvUd+QdFbBy55eXmOHTvGzZs3SU5OxtramsDAQDo6OgS2/P79+9m/fz9eXl4cOHCApKQk9PX1kZGRwc3NjdraWoqLi2lqahLy8vz8/Dhw4AAZGRmUl5cTGhr6QrKxt7c3TU1N+Pj4bi1fgmhpaaKysozc3GwiI8PZs2czPqCquoeIiDCqqiqIj48lKCgAPz8f4uJiOHAgkbi4aGpqqigqKiAmJori4kIqKjbPk5aWJsRSfH19SUlJxcvLB19ff0JC9hETEyPkIXp6elJRUUFhYSHe3t5kZGQQHx+PWCzGw8ODmpoa9u/fT1hYGNHR0UKOYn5+PjExMezZswcFBQWSk5MF7pUU9CoqKqiuriY1NRUHBwdSUlKor68nKCgIbW1twsLCqK+vp6Kigv3795OYmEhkZCQpKSlkZWWRmpqKk5MTysrKpKWlUVZWhqWlJaGhodTW1lJfX098fDwhISHExcURHBxMVFQUdXV1wgOsoKCAlZUVvb29pKWlERoaSkJCghC7DAgIIC4uTiBHZmRk4O/vT1ZWFs3NzeTm5rJ//35iYmIICwsjPj6e4OBgZGQ2Y01NTU1kZGSgra1NaGgoDQ0NxMTEoKWlRVZWFtPT0/T29uLu7k5OTg4+Pj4oKyvj5eVFWVkZTU1NHD58mEuXLgms8+DgYCIiIoiJiWHfvn1kZWURExODvb09Q0NDTE1NERISQnp6OkVFRRgYGGBgYMC+fftwc3Pj8OHD9PT04OzsTHR0tOBpmpubY2hoSEJCAiYmJgQFBdHc3ExISAja2tqkpaWRmppKdnY2ubm5uLi4EB0dTU5ODn5+fqSnp5OcnExGRgYpKSlCUntDQwP5+fk0NDQwNTXF/v37UVdXF0IDra2tZGRkEBoaSnh4OHFxcSQnJ5OZmUl1dTXZ2dmoqam9VY+rob2FG6u3uf/4Eb/67a/fxON6xtOn3wi5ipsxrnXmF+6wcf99cvO2EVDfEnDp6urS3t5OWVmZACzq6uqYmJhgaGjInj170NDQQEVFRchp3B5kl1ZtlgZUpTs/8vLyKCoq7niMrKwscnJygi6TjIwMSkqKW4HZPezZs3ktWVnRtt0oMSYmxujoaCMnJ0Ek2ozXKCsroaKijLa2Fmpqe5CTk6ChoY6eng4qKsooK2+eR9qmvXs1UFFRRUFBCYlETqjiLCOzGQNRU1NDVVUVsViMkpKS0G4FBQVUVVWFILbUxGIxampq7N27V9hB0tPTQ19fXzivNMgv7QepjtP2flFWVkZPT0+o4iz9TFFRETU1tRcqdmtoaGBiYiJUa9bW1kZXVxdlZWUUFBSEILG8vDza2tqYmpoKMRNFRcUXNkSUlZURiUTIycmhqKiIRCIRzqGiooKCgoIwvnv27BFSwKTVoqXtl0gkGBkZCdeRBr2lGwxNTU20t7djbW2NWCxGWVlZUAZRVVVFX18ffX190tLS6OjooLm5mby8PNTV1YU2SeeUuro6mZmZ9Pf3k56ejoKCgqAdJ51fsrKyaGtrk5qaSlBQEJqamqSkpFBcXCxkQmzOOyVEIpHQL9KNDGnfKykpoa6uLmzsGBsbC1W2pZWwpWMlLy8vzBEnJyfS0tIwNTUVriXdONmzZ4+ghaakpCRUPTcwMGDv3r0v0D1+LNtOQG3qbGN+9Q4PP3rMv75ecB7+/OdnW8D1J77+6j94+vQb/vDHL1leucv8wm3ubTwkJ3c3zPkfRmmQk5NDS0vrL1Zg4ru4Xzvbj8Nx2S2/6m3c73+V8/217lEikaCrqyvE2b7reClQqKmpfSclQLoL+V0PuHSnWPq7FIDeRh/817ctPS4DfZrb21hYvs17jx/xq9/9hj9JV33/uSvm/CZwPXv2J7766v/jm2ff8G//+99ZWV1ncWmFtbsPyM59+x7XdsLdqwpOvIpgJxVGe3niSt/G21Ufd5qkOx33Kt7LToAnJye3I7nv++71VW3Z3hfS9r/8+fbrSCSSHftst+C8m+9IJBLk5OR2vNeX+07qmcjJyX0v/2j7A6+hoYGRkREaGhrIysqir6+PoaGhcB2xWLyrNrxMytzNvNvN/Pw+Quxuzr8TM/1tkz7/S9kWfugZGtDW3cXiyh1+8uRDfv35Z/znVsrPLoHrz1sxrj/x9df/wTfPnvLHL75kde0e8wt3WLt7n+yctxuc3/4QRkVFUVhYiLa21q6OFYtlSU9PJzs7+1sPiYqKCo2NjaSnp++6LRKJhPj4eJqbm4W4yXeZrq4uubm5xMbGvtZDICMjI3B2Xp7E2z9vamoSdsO2H7v99337NmNkO+Xg/RiuvpqampAgXV1dTXR09LfAVPp/PT09GhsbqampIS8vj5CQkF2RJ0UiEXFxcXR0dBAREYG8vDze3t5byh17kEgkJCUl0djYSHl5OcHBwd+pMPqm83D7XNyJkf7y/e42U2F7H7wOsP5fZ1v4oWugz8GONhZX7vD+R4/51We/5T+lBWF3B1xsAdc3AnB9/oc/srq2zvzCrS06xF8GuGRkZKitrWVjY4OcnCxUVVUwMjIgPj4WDw837Oxs8PX1xsfHi717VVFSUiA8PIypqWkaGhrQ1NQkJiYGV1dXDAwMyMrK4vHjx7S1tSEjs8k0j4qKwt3dHWVlZdzd3QkNDcXNzU1YDri4uLC0tMT4+DglJSUkJCRgZmaGkZGRwPWRl5dHX1+f4uJiCgoKmJycZHJyEienTSUDe3t7YmNjBXUELy8vnJ2dCQ0NFVj2tra2FBYWkpGRgZOTE66uri8wsmVlZQkICOD+/fvU1dVhbW1NaGioQBpVVVUlLCyM7OxsBgYGOH36NJGRkSgrK6Orq0tkZKQgS6Krq0toaCi2trbIy8sLgWYnJyf8/PwIDg7G09MTLy8vfH19UVVVxdnZmcTERExMTNDX1+fSpUuMjIwwPj5OW1vbK5c6JiYmTE1NcebMGUZGRujp6UFVVRU3NzcCAgJQUFDA0tKSiIgIgZltb29PREQElZWVnDlzhpSUFMzMzGhra6O/v1+IcTU0NDAxMcHU1BR1dXUCMTgqKgpPT0/s7e2Jjo4W4qKxsbHs27cPV1dXAgMD8fHxwdHRkcjISIKDg4WNnZ3ASwouOwH/TikzuwXDnX7/q4PJXwm4mtvbWFxd5v2tGNeftmJcT//0msz5r6Qe15ebBNSlW3e4u/6ArOxtsjZvkcclFotpamrif/2v/8Xi4gJhYfsoKMhjevoyjY31FBUVMDo6zOzsNPHxsfj5+dDf38/Fi2NkZmZSVFTElSuzVFSUk5aWKmwjx8XFIi8vT15eHouLi/T19eHq6ipwqwYGBoSHvLCwkMePH1NXV0dNTQ3Xrl2jqKiIqqoqHj16RENDAxoaGgQFBbGxscGpU6e4evUqn3zyCV1dXYSFhdHX18fFixdpbGzk4sWLzM3NcfbsWRYWFgRyaGlpKXfv3mVwcJDGxkYOHz4skBTl5OTw9fWlr6+P6elpKioqqKur49KlS+zbtw8ZGRmsrKy4dOkSU1NTXL16lXv37tHW1kZQUBBVVVWMjY0RHByMSCQiMDCQ2dlZCgsLCQ4O5tSpU4yNjVFdXc3o6Cj3799ncnKS4eFhzp07x4EDB+jv7+fq1auEhISgqqpKYmIi4eHhJCQkCFQTHR0dHB0dsbGxwcbGRkhirqqqor+/n7Nnz1JdXY2Pjw/t7e20tLQIu5Znz54VNL+Sk5M5fvw4ZWVl5Ofnk5ycTHx8PGfOnKGtrU0IXHt6etLR0cGlS5fIzc3F0dGRzMxMJiYmKC4uFigfJSUlpKenMzw8TE9PD8nJyRw8eJAzZ87Q3NzM6Ogohw8fJiYm5pXxq1eBynbw2Q0AvSp0sN3r+n/R9AwNaO3qZHF1mZ88+ZDffP7Zm3hcz4HrT0+/4Yt/+5LVu+tbPK73XgzOv0XgioqK4vLly3zyySc8evQTTp06wd27q9y9u8qhQz0cP97PysodPvroMTMzUwwOnubatauMj48xOTnBvXt3aWpqoLq6ksnJCT788AOGh8/i4uKEh4cH8/PzvP/++/T29hIbG8vk5KTAC7KyshIApbOzk5MnT7K6uiqwpqUKpba2tsjKylJWVsaNGzcYGRlhbm6OJ0+eMD8/L0g55+Xl0dnZycbGBh9//DELCwv8/Oc/p76+HrFYTF9fHx9//DGzs7MsLS1x5swZXFxchHQUKVn28uXLXLlyRSAyhoWFISMjQ1hYGO+//z7nzp1jfHycv/3bv+XMmTOMj4+zvr5OTk4O2traiEQiEhISuHfvHiMjI0xNTXH79m1mZmYE0urf//3f8/DhQ65fv87q6irz8/NcvXqV7OxsgoODsbW1FXbppPmAItFzqe2kpCQiIyPZu3cvqqqq9Pb2cubMGY4ePUpVVRXNzc1cvHiRpqYmmpqahJoCx48fJz4+ntLSUsbGxhgcHKSrq4vu7m6OHj1KV1cXjY2NqKioCEvFY8eOcenSJSorKykrKxPIsTk5ObS2birhnj17ltbWVsbHx8nLyyM6Olqg2gwPDzM4OEh3dzc9PT3CC+v/Se/nr2i6Bga0dHawsLVU/PXvN4Hr6692HZx/DlzSXMUv/u1LVtakzPn75OYVIWhTvdSAHzM4n5SURFtbG83NzfT2dtPaepCrV2eZmpqkoqKMpqYGWlsP0tvbzaFDPRw5coiJiYscPtxLT08XJ04cx9/fl4iIMAHkamqqMDDQw97enrGxTanjwMBA3N3daWlp4dixYzQ3N2NoaIiDgwMDAwMcOHCAqqoqZmZmKC0txd3dnaysLLy8vJAmvErVPY8ePUp9fT1VVVV0dHQwNDREbW0tDg4OVFVV0draSmVlJfn5+Zw8eZKkpCTk5eVpbm5mYmKCo0ePMjw8LMSx5OXlBT33q1ev0tnZKejXV1VVCVvtwcHBTE5O0t/fT0VFBcePH6eiooKjR49y6tQpLCwskJHZ3PWKj4+nr6+Prq4uBgcHmZmZ4fDhw9TW1grcq/LyckEW+9y5czQ0NGBiYkJsbCxxcXE7Jq5LqzLp6OgInouenh4nTpwgNTWV+Ph4WltbKSsro7e3l6qqKkJCQsjOzqayspKuri7S0tKora3lxIkTnDhxgpaWFoqKiqipqeHIkSPU1taiqKiIoqIiNTU1gupqU1MTdXV1VFZWUldXR0JCAh0dHZw5c4bu7m4aGxs5dOgQeXl55Ofnc/ToUQYGBmhra6O+vp7Gxka6uroEmsA70PrLA9fBjvbNGNeTD38s4PqC5ZU1btxcYHXt3lsHrpd5QUZGRlhZWWFubo6/vz/h4WFYWJhjamqCmZkpNjbWGBsb4eTkSGxsNJaWZpibm+Ln54ONjSXa2pq4ubkQEhKEhYUpysqbCgHu7u64uroiFotRUFDA3NxcqARjbW3N4cOHuXDhAhYWFpiYmODt7Y2hoSEKCgro6+u/EJDW09MTFE+lydsmJia4urri6uqKjo6OkMgqTch2c3NDT08PsViMra0tjo6OODg44OHhIQCSFLzc3d2JiIjA0NAQR0dHAgICMDY2Fh4wNTU1fHx88PT0xNjYGCsrKwwNDdHX18fZ2VkguyorK+Ps7IyXlxdGRkZ4eXkRGRmJj48PFhYWAtdL2l5nZ2dBFVW6FLSzs/tOeZXtpqamJsTPtLS0hKWknZ0dXl5eqKqq4uDggJ+fn6BcYG9vT0hICNHR0Tg6OqKtrY2lpSXh4eF4enoKu6YeHh74+PigpqYmVFAyMTEhIiICe3t7LCws8PHxYd++fZSUlAg1BiIjI3F1dSUkJESoZiS1lxPu/9oP9P/1trVi09lGh3jw+BG/+t1v+dMWAXWXMa7NX55tq6u46XGtMb+4xPq9B7vkcf2wG3rVel9K9tvps00CoRKysjLIym6SR1VUlFBUlEdRUQFlZUWB9Ck910716yQSCW5ubvT09Aj65NKt95e/+5yIurnl/3K7pQTKnWIaO1EWZGVlBW9m+zEKCgovkCqlbdkeOJYWkXj5nIqKii/QObYXXBWLxYIHs1OfSsmf0riSlNawnaLxqmCz9G9KSkpCe6X0CCmRVtoGFRUVIcC/SeBVFvJHpedRVVUV2iEjIyOQK7e3UyQSCcF7kWiTwLlnzx4SEhJob29n3759qKqqCu2SXkdZWfmFNr7c/+/s7Zp0qbi4usyjjz/iN5//fjPG9R+vGeP6FnDdXWVxaYm76xvf2lV8YaIK9sMIidsB4FVbz6/icb3J9V4+h5KSksDQf9Ux3+VpvKrdr/r5Xfaqvni5Ha/6zqva9Lr98qpt/524SduBbaefb9Ke7+qD7ztGXV0dY2PjXWmzvYtv/eVN11Cfg10dzC/f5uGHH/Cvn/1uUx3iq6/55k2km58JHtcqi7eWWFtf3/K4tgZWtBNIiXiTcujv7J29s/+3TBASNDSgubtDSLL+ze8/4xvpruKbCAk+ffaMP3zxR1bWVrkxf5P1e/fIyy9+fnGRjLBOfWfv7J29s9ex7Xpc0iTrBx8+4l9/+5vX0eParjn/XLpZ6nEtLC1y9969F2JcMrIy74Drnb2zd/ZGtt3jOrjlcT188pjfSJeKb1zJegu4lldXmF9cYH1j4wUC6iZwvYsHvLN39s5e317UnO/YqvLz2gqoO5Un++b5UvHm5lLx2x7XO+B6Z+/snb2+bQeups52bm5JN//r737LN4K01ht6XH/88guWV1e4sXCTtfX1F3hc75aK7+ydvbM3tecxLv3NuoqrtwXN+afPnvL1f74BcH311VdCXcXl1RVuLsxzVwjOb+0avgOud/bO3tkb2oseV5sQ4/r1Z7/jm6fP+Pqrr1+vkrU0OP88V3GN+cUF7q6vv8DjerdUfGfv7J29qW3XnG/u6mD+7vK36BCvBVwCHeLPz/jjl19wZ2VZ8LjeBeff2Tt7Zz+GPdec16NBulR8/So/OywVv9lcKm7yuOZZ37hHbv52AqroL7xUFD2/9pYpyItRHoASQwAAIABJREFUkBdtmpzoW+lG8nJiFORlkRXJoCAnQrytvWKxCIlkd2RZkawMErkXRfDkFeSRFYsQi2WQl5dFXl4WBTlZRFuDIisjg0RGBvGWKYllUJITIZGRQUFWBjnR5t8lMpv/V5ITIxHJIJHduretc8nLiZDIyiAnkUFBYes68hIU5OWQl5MgLxGjIL/5U1FOjIJYhJK8GDnRZhvEMjLIycqgIJFFVkYGBbEIyVZ/yEtEyMmJkMjJIpF73hfil/pFLJamwjz/XCyRQVYig7yCRAgbiCWbKVe7HVORSNq3W+x6iQhZsQwSOdErzyMnJ35lWplEsnXerX6Vl31+/2IZGSTi52OzY3te+kwsev59eYkIxa0xlpdsfldOsjm3ZEUyyMtJUFSQR0lpZ4a+RCL7gqLK5twRvdAX258nkawMcvKyiMRbv0tkkMiLEctt/k2iIEZeUQ7Zrb7bTD2TQ168OW8kIhnk5WQRi2WQE0vngAzy4k2TiGWQk5NBItnJ+Xj7Dol0DPUMDWjq2FoqfrRJh3i6xZx/fY/rq694+nQrOL+2yvziPGv31snOL9h2Y2JkZL4NFm8PtGQR4muizYE2NdLAxdEQRztt7Kx0MTfWxEhPAz3tvRjoqmNrbYCttS4WpurYW+libaqNsYEGhnrqWJgZYGlpjL6BDrp6muzduwd5OQkqyvJoa6mjp6+Fjq46Ojp7MTbVxdzaCF0DLXQNtDAy0cfR2R5XDwc8PG1wc7XE3c0SD1crXO3NcLM1wd3WBHcbEzxsTPG0McbP2ZQANwu8HI0JcLcgwN0SLyczvJ0t8HG2ItDDAW8XC7xdrfBwssDP0xYPZwt83K03zdMGf18H/H0dCPB1I9DXkwAfDwJ83AjydSPI25UQHxeCvRzZ5+OMr4s1Xi6WeDtb4uNsTZCHIz5O1vi72eHjaoOfpy1+3nb4etvh7mGDh6cdTs5WODlb4+Zuj5OzDc4udjg52+Du7oSDow0urtY4OFrg6m6Lq7sNTq5WuHnZYu9sho29EXZOxtjam2BpaYyVtSmWVsZYWxljY2OClaURZmb6mJnqYWami4mhFpYWulhY6GFja4ShiSYW1gaYW+piZa2HhbkOJsaamJlqYWKsjbGxJkZGmlhbG2JqooORkSbGRloYGmphZKSNsak2Vtb6mJtqY2Wig72ZPs5WRtiZ6OJgoY+dhR52VobYWxhgb2WEhYkO5qbaWFvqY2muh7W5HvZW+jhZG2JvaYCtuT6udiY42RrhaGeAh6sZnm4WeLqZ4+FigbODKR7u1ri42ODqYoOPtzNBQV74+LhibW2KkbEuunoaaGqpYW5uQGCAG05OFujpqaGlrYKewV70DdXRNdBA11ALIzN9zCyNMTMzxMLSCCcXS7z8HLB3McPC3hjPQDc8A9xw8LDD3s0G3xBv/Pb5YO9mh7WdJYGBvkRGBBPs54Gfmz0hPi6EhngQEuxG5D4PEqJ9SIrxJS7cg5hQN/YFORHo74CLiyUa6qrPn2ORLCLRtheXSOatks11DPVp7Gjjxsqm5vyvf/ub587T68W4nn6LgLp0+xard++SmZu3DUj+ksAltRc9ATcXS9KSQ0hL8md/lDexEb6E7/Mi0M+d0GAvYqP9iYnyJibSk8hQd6JCPYnY50lEmBeREf6ERwSyL9SfwGBf/Py9cHCwxs7WEjc3J3x8XfH0dMTb15mgEE+CQ73w8nXGx9+N8KhgktMSqagqoq6ukPLSdMpLM6gozaCmLJOakjRqClOpLkyhviSdxrI06suTaShPprk6nZb6TFrqM6mvTKWpOpPm2hyaarJprMqivjyTxspsakrTOViXT0NVNu2NxRysL6CloZDWpmJaGstobaymtbGKlsYKWurK6GiqpKu5kp6D1fS0VNPRWMbBuiJa64s5WFNIS00RrTXFtNWV0F5fSkt9Ic0NBTTV51NTk09VVS7V1XlUV+dTWZFHbU0R1VVF1FQXU1VRRG11MZWVOdTU5FNRkU15WRalZZmUlKVTWJxCfuEBsnP3k5d/gIKCNIqK0snPSyYvJ4mC3CRyMveTkRpNSmI4KYnhpB0IJ/VAGEkJIezfH0xMrD/744OIiwsgOtqb2Ghv9sf4ERvlR2yUPzFRfsTHBBAb7UdstB9xMf7ExwYQG+VLbIw/sfGBxMUHkZYSQVZKJNkHIslKiiA7OZLsAxHkZcaRlR5NTmoM+VnxZKRGkpYcTkZ6NNmZseRkxpCfFUtRTjzFufGU5u+nvDCRssIEyosTqSxPprI8mfLSJKrK02ioy6G6KpOqqhwaGopoaS2npbWS4pJ0klMiCYv0I2SfFzFxIdTUFnLwYAVVVbkkHQgjMMgZdy8bPHxs8fR1wH+fJ9GJ4aRlJpKdk0x2TgqlFbk0t1ZTUplHUWUuXX3ttPW2UVZbSml1CW3dLdQ2VVNUlk/TwVqO9vdy5lQf/YdaONPfwbkT3ZwfOsTEWD9z02dYXrjAnZujXJ86zeXRo4wMdnO8v5mK8iwcHWy3AdVL+ZpvGbh0jTbrKs6vbWrO/+6zz94MuL6tx7WV8rOxQXb+diFBMSKR7F8NuMQiGXw87chKDycrNYQD8b4kRPsQEeJBSKAbocHuREd4EhXhRnS4G3ERXsRGehMR5kFUhBdxsQHExAYTFh5IWHgwoWHBeHi64ORsh5urA+7udnh42OHhaUdAkBv7wrzw8rHH3dMO3wB34hIiKCjKoK62gNqqbKoqMqkpz6S2PI2GigwaytOpK0uhpSqD1poMWurSaKlLobkmiYN1ybTUJ9NQlUh9ZQLNtSm01KfTVJVBTUky1UUHqC9Po6k6i5a6XNobC2itz6O9qYCOpkJaG4tobSyhua6Q+socGipzaa7Jp6O5jM6DZRxqr6arpZy2hiLaG4pobyimrb6Y7sYyelur6D5YRm97BR0Hi2k/WETbwVKaG4ppbiiiqb6IhpoC6qsLaagtpL6miIbqYhpqCqmtyqa2Kof6mjwqStOoKEujoiKd0pIUiksOUFiYSFlJKuWlaZSXpFNWnEJZ0QFKChIpyU+gICeO7LQIslPDyUoNJSc9jPTkINKSg0g5EEhachCpyUEcSPAjKd6H5P3+JMX5Ex/tQ1KcP2lJwaQfCCYlIYDUpABSEv1JTw4mKz2EjKwwsrIjyMuJpCg3msKsSAqzoyjJjaEkL5aS/DiK8mIoyY+nJH8/BTmx5OfGUpgXR0lhAmUlSVSVJVNdlkx12QFqKxOpq06ksSaJpvpkmpvSaGxIo7Y6maaGLNpbC2hvK6S1tYCengraO0spLk0i8UAw0TE+hIa5k5oWSfehBlrbq0hI3EdiUiip6dEEhrjgE2BHYKgr3gGOBIV6kJq9n+raEmrqysgvyqSssoBDfe3UNVeSX5pL95EuTgydoLmjiYraclramqiuLaehsZrDh9s5dfIQJwc6OX28nYtnDzM91s/MpeMs3jjHxsol1u+Mc3dpjBvTp5g4f4jRwS7ODXbSWFeIs6P9tuf6pWXiWwIuKW5oG2ym/Myv3OG9xx8IHtfXX3/NN68r3fwycAnM+bznS0WRaEslYKebfBugJZICl+gF4MrPiiIrJZD4SBf2R3sQE+ZOxD53IkLdiQx1JXyfI+H7nIgNdyc+2puoCHfCQl0Jj/AkOjqA6OhN8IqIDCE4xB8vbzccHW1wcbHEzc0aF1cLvHzs2BfmSUioBy5ulri6WxO0z4sDKVFUVmRRU5lFWXEyZUVJlBcnUleeSn1FCrVliTRXptJam0ZrTTLNVftprIijoSKGg7UJtNYlUVMSSW1pFM1VCbQ1ZNJYmbrpnVWk0Fj1/zP3nt+S3dd5ZoOSJY9njceSIKC7EQmg082h7q0cT851qurUqVPx1s05p07oRqMbDaABIpAAKVJMCI3YDRCRIEgqkZJB0Rzbs+bTSBRpyRr/Ax7SBMFnPlQjkZwxZQ9If9ir6tS964az1u9Ze7/n3Xu7rMwUWZ0tsTJbYmPBZ3MpYHXOZ3WuwvJMmYXJEgvTHguTHiuzARvLLbbXx9leb7O+UGV5xmN52md1LmB3tc3xjUm2V5psLNVYnvVYmvVYX6qxttCJ5dmApZkKSzNVlmerLExVmJ/wWZj0mZssMD3mMD3mMNGyaDcMxpsmY3WNVl2lWVVo1VSagUKrqjLZMBivabQqEq1AohWIVEtpPDtKyQ5TzkeoFOOU3SilfIS8MYxrhihaI+T1EIbUjyEOkNdGcbUwJStKOR+jWkpQLcXw3QiVQoRqKUKtmqZeF6iUElQKMWpekoafphVkaQVZxusi402Z8aZCuyYz2dKYnrAYH9OYmjCZn3VZXiixvFBiaaHA4pzO0rzG0rzO6pLF2mqe5SWH5SWX1WWPjbWAozstNjerbG3WmZyy0LRhUuluUtkeKlWZ1fUxdo7OsrLaRhDCDA4eYDTSRf/QrfQP3cpotAtRjZIvydRaRRaWp1hcmSaoF2mNB5w4tc3y+jzVps/m7jpnz59hbXOFickWqysLHD+2xZk7jnLm1BZnbl/lzpOLXDi7xqMPHONLn7mDJ794jueeupdLFy/w5OfP8thnTvO5h49z4ewKZ07Mcv6OZZbmqvR0HfjAOb6KD+nJHxG4Pnbl5//h/r2s7Gzy5OXO6Obvv6tx/fjH/OSn/+SZ8z96z4D6bq/i5a+8+OFS8d2RJ78BcL07Qmd06BDNikDeGCIbvwUl14OU6UNID5BL95FOdpGIHSCVPIyQ6UWTQijyEFmhn3Smn5wwgqIkkeQUkpxBkjPEYiP0Dxyhp+cWurtvoqv7RvoHbyWW6EOQwoRGj9A7cAuDI4fJCiPUaiZzcwGT4y6tus54y2B2Ms/chMXcuMHyTJ6NuQLr0w5L4zqrUyarUwabczbbC3kWxmQW2wpb83l2VwLWF3w2FyuszhZZny+zPuexseCzPl9ma7HC7mqNjcWAlVnvSplZZnWhwvJchdXFGptrLTbWWmyutztAmq+wOh+wOhewtdxkc6nB5lKNldkyq3MeG0sVtlfqrM/7LE97LE+XWZ3xWZ4uszJdZmmqzPJ053p+3GWmZTHVMJgZs5ges5geM2nXFFpVifGmykRDY6yqMFFXmW4ZjNckxoIc7apIu5qjHWSoewnqXoy6F6VZSVBxRylZQ7h6PwVjAD8/QskK4Sj9FNQQ1XwS345SsSME+ShNL07Ti9LwIjS8ME0/QqOapFlL06ilaAZJJho5Jps5Jpo5JpsCs+MKsxMKc5Mq81MGy/N5VhcLLMzarCwW2Fj32d6qcnS3ybHdOrtbHtsbRbY3iuxueexuldnZqnDsaIPd7SZHd9qcPD7FznaT2RkbNx9BkvrR1BCVQGJlpc7cbIVCUaRQVJCkOENDh+jrv4XB4YPE4v1ISpx6q8j0XJ2JqRqzC20WlicJ6gXaEzVOnNpmbX2B9kSdtY0ldnY3mJmdYKJdY3drmXvuOsm5O7Y4dXSe86dX+NR9O3z+07fzxOfP8NwT57n81Hmef/IsT33xDr78mRM8et8aD59f5q6T05zcaXP+jkWW5wN6um77QMb1btb1sQ+f6Y8o4/rD/Xs7vYqXOqOb3wXXj370I/7L2/8Ujeud931c//if/q/3x9p85UW8ygc1rl8TuD50497PuH77qj3Ew91UvTS20ksmdhNC8iDZRBe5dB/JeBfJxGFisYOkk4fJZfqQxSFUPYSsDJPNDZLJDiPkwmhaBtOUUbUcgpQinggxPNxFV/fNHDpyPd19NxMaPUw8NUAyM8RItJtQpJtIvJe8m2NxqcnSUoP5eZ/FeZ+lhTJLcyWWZousLpTYXPTZmQ/Ymi2zNVtmZ6HM0aUKW3NFNmeL7Mz7HF+qcWy1yeZynZ2VJrtrLXZXmuyuNNlebrCz0uhcrzbZXqmztlBhfanK2mKV1cUqW+ttju1Ms7s1xdbGOFsbExzdmmB7fYyt1SZbKy2219psLrfYXKmzsVxje7XOsc0WR9eabC1WWZspszbrX4n3328udL62Mu2xMu2xMFlgtm0z27ZZmHSZn8wzM24xN2UzP+kwM2YxP+mwNOMyN2GyMGmxNGUx3ZIYr2WZbOSYaYvMjUtMNbO0q0lafpxaMUytFO4AzY/TCtJMVCUmKyLjfpaZusTcmMJsU2C6mWOqkWFhXGB+QmCimaHdyDA7qbA4q7M0q7MwrbI4q7O+5LC2aLO2aLO+lGdzucD2epndjQrba2WObgYcP1pnd6fG7k6V3Z0qO+tlttY8jm76HNsOOLpV5fh2B1q7W22Obk+wsznG7HQeQxtGEvrwPYGpiQIrS3WWFup4BZFksp/RkS6ikUFGR3pJp0YwjTSVikl7zGN5ZZLllSlmZpqsrE2ztb1Ae7zCzGyLU6d2OHFyk/n5NvNzbTbW59naWuLksTXuOr3J2dtXOXtykU/ctc5nHzrOM186z0vPfYIXnr6HyxfP8fwTp7j4+eM88bnjfO7hDe47M82dR8c4udXg9NFxzt8xz9pilf7ewx+GynvguuojB9c172ZcLzzPV7/5jQ9rXP/UjOvnW37e9XF9EFy/No3rl4Drqj17+N3f2kM62kNQTGCIR8jEbiaXPEg6fohsupd0qodE4giJxGGymV6ymQGy2UFEeQhVD6OoEXK5EXKZERQ5ga7nULUsipZFkBLEEiF6+g5y6MhNdPfdwkDoIMPhI6SEEdK5UcLxQQbDR0hnhylXdIKqSdlX8csyFV/CL+XwilkqXo5GWWK8ojER6IxXVCZrBhOBTqMo0ihITAUmM1WHdmAx3nCYbheZHS8x0y4y1Sow1XSZaRWZaRWZauYZr5s0axqtukm7aTPeyjM5XmRqosTsdIX52Srzs1XmZnymJ4vMTXsszAYszFVZmK2wMOszP+2xMFNkedZjZabMbMtmpmUz384z27KZrOnMNK33rufGHGbHHOYnXKZbFmNVhaYvMlZVGG9otKoy7Xon86qVsjQrEhMNjXZNZqKpMNmQCApRXH2AojWIXximUhzGswcpmv141gCeMUBB66NgDFAwBinaITw7Ql4NYcuDlMwRKm6EkjWErXRjSofJ6z24Ri+W2oUuHcZSu3H0XkylC0vtpmAOULAGcM1+vPwwZXeEoj1IyRnCc4bJ6wM4Wj8FexjXHsZ1R/CKUcr5CEVrhLIToeSEca1Rym4cL5+kUsgRlCRsI44qD6MIg5SLOdaWW6wsNigXJfJ2DttMk0oOEA51MTrcTSI6iGuJTE34rCyNMTdTZW1lgo21aeZnG6ytTXH8+ApLS2PMz7fY3lpgeXGCqckKGytTnD6xzp2nNrjr9Bp337HCXbfP89D5NS7+8RleePJuXrh4nstPnOWZL53i6S+e4OLnd3nsj7b4wiNbPHLfMnedbHN8s8qJzTont5ucvX2apVmPnq4DP1fZvHvWPva+7emjeqq479qOc/7Ss7z29a/xt9///vul4n+rOP8L4Ap+8+C6as9VfGxPx/uUifVQKyWR07cRH7kOKXuEbLqbVKKbZLKXRLKbdKYXQRwmJ4yQzYXIikPIahhNi6ErcTQ5iSan0bQsspLGsERMR0aQ0gyP9NPbf4i+oSP0j3QilgmRU5MkhSgjsX7CsT5S2RCJ9CDJ9BCp9BDJ5ACZzBC57BC5zBBCehA5F0IVw8jZEKowii6GkdPDiMkQuhDDEJLI2Si6ksTSs1haBkNJossJDDmJJaew5BSmlES98pRNkSLoagxdjaOpcRQ1hmGkcF2RQkEm72Sw9DiOnabkKfgVnVJJpujmKLlZ/GKWailLUMjh2SmqhRx1T8R3krh6hJIVp+wkKZoxyk6SspPGsxOU8ylKTgLXjGBro2jCAKo0gKmPoMvDyNl+1Fw/ujSEkutDzvagCj1I6UOkIjcRH72OeHgfieh+kuF9JEf3kxzdT2x4L7HhfcRC+4mN3NCJoRsJ919PqGcfoZ69RAauI9y/l6Hu32eo+/cZ6b2a0b6rCQ9czUjf7xPq/T1Cvb/HYNe/JNT7e0SHrmG0/w8Y7vlXhAeuJjq8j+jwXhIj15EcvZ7Y0HWM9F/LyOBewqHriEZuJhm/jUzsAOnoAYTEEbKJwyQjt5GOHSQTP0Q20Y2UHiQd7SaX6CEoCizNVdndmmZlsYGuRIlHekglB4hGukknBhHSIfJmholWka31KY7vzrG8UGNjpc3RrRlWl1psbExx8uQqm2uTLC40WVlsszzfYmOlzbnTa9x/1w5337HKudvnOH9qhkcvbPD8l87xytP38spT53n+sdM89fljPPX5Yzzz5ZM888UTfPnTWzx6/zIX7pzmjuMtTmw1OL7ZYHe9yontJvNTLr09B37J2fsYvwCv/5HB9cFS8YMTUF/4Tfm4fgm4rtqzh9+5ag+5RB8NL4WcupVYaD9i9gi5TC+pZC+JZB+Z7CAZYYisGCKTG0GQIgjSKNncMJIYxtTT2KaApQtYpoim5zAsEctVUAyZSDJMKDrEcGSA4Wg/w9F+IukQkplDMgVSYpxkJkw8NUw41k80MUgiNUwiOUQmN0ouFyaVHCKZHCSVGSaTC5HODCEIo0hylFx2BDEbQRaTiNkkkpBEVTJIUgohl0ASkkjZBFIuiSam0cUMcjaBkA0jCBFEIYqiJFDkOLKcQFWTaFoaXU+jaSk0JYYshVHUGLqZws4LmHYGXY1jajFsPUZej2HKo5jKKAUzQdFK4uhRbDWCo0Ux5BHU3CCaMIQuhtCEYQxpBEMeQZdCSLl+0okjpBJHyGV6yKV6SUa7SEQOkYwdIjJ6C6PDNxIN3UQy8nFS0Y8TG72B8PC1hEPXEg1dS2J0P4nQfkZ6/5DRvmsJ9V3D6OB+QoP7GerZy1DXPkI9+wn1dmKo+1pCfdcSHbqByNB1RIeuJxbaT3L0ehIj15EK30AyfD3pyA3k4jeTCl9PPLSfeGg/idEbyCZuQ8124SiDlMxRHG0YVexFVwZRlSFUZRBbHcWz49RKWepejmqp8/Tayycp59OU7AwFM0XJzrA8W2VlrkazalLzNRwzSSLSRSR0kGSsG0OJ0gpMVuarLM6U2Vkf49TxWY5uttndbHN0c5zNlSbHdmY4eXyR1eUx1pfHObm7yJmTq5w7tcp9d23y4N3bPHB+g0/es8YfP7zDC4+f583LD/DKU3fxwmOnufzl27n82O1cevw0zz52O099/jh//Ml17j83w9kTLU4fbXH7TovdtRobS2U2l8vMTbsM9B360Jl7v1T86MD1Xqm4r1MqPnH5uV8oFX8F5/zP+NnP3qGzybojzr9rQH3+0iWevPgUL3zlJSrVD4y1+Tl37bvz5v97Zs7/f8eVm3nlBv6zPXvIxnqoe0mk9C3ER25ESPWSyw6TFUZI50Lk5DAZoQOttBhF0rLIWgpRjiHJcTQ9i21L5F0N19WxHQXDFDEcBdVSyYgZMkKaeDpKODbCSHSY4egwGSVNRs0hGCKSnkPSMkhaDkHJIClZZEVAlnNIUhZJyiErORQti6JlsPISdkFGzwvoTg4zL2HmFUxXwy0ZlCsWJc+kVLIo+3ncgkHJs6lUXAI/T9mzKJdNyr5FydMplQ3Kvo1fcQiCPNVqgSDIEwQulcAlqBaoBHk8P0+5kqcSuJTLFsWCStlTKXsKvifiexKVskrga5RLCkFZI/A1vIJE0c1SyGdx8zmKBRHHzmCZKWwrSd7N4BayWFaCQiGDZSUxjPh7oSijKNIwpjqKrY1i6yPk9RFsYxhN60OWupCFbgxlAEsbQpP6UcV+DHUIQwuhioOouUEcNUzBiGMr4fdAaqoj6MowujJM3himZI/g6kMYQjeuOohvhSnbYYpGCD8fxXdj+Pk49XIOP5+gbMepFTNU3DR+Pkm7pjIz4TA3VWB+qsDMuE3DFwiKGWpeDr+QolVVWJgusboQsDhdZmGqzPZqm/G6hZQeQEj2IWcGkdMDOFqUsarOZN1mdTrg9u0pVhfKHNse485T85zYneD2o9PccWyG3dUGm8tNjm3NcGJnhrtOr3Lh7AYXzq5zz5kVLty5zOceOsYzX7yLr1y8l688fp6XnjjHqxfP8tITd/Dil09y+Usnef4LJ3j2Cye4+NljfPGhLR69e4m7T7Q5vdPg1G6LY5t1luYKTLdNFueKTI279Pce7ojyez6oWb+rJ3+0Lvpr3u1VvPw8r33jG/ztD37A2++886vOnH+Hn/3sp1fA9c6V0c0dO8SlK3sVf37Lzy8j6EcBrqs+BK33wfW7H9tDJtZF4MWQsgeIhW5GSPUjiGGyUpSMHEVQoohyBElJoBgiki6g6Dl0U0TVs8haBs0QsB2FYskk72rYjoKT1zEdA93U0AyFrJAmEhslNDrM4OgQI4kwCTmLZKmotoLuaOiOQU7OkcqmSWfSxOIxYrEYOUHE0DQsS0fVJJyCiWbLZJQEGTVORo2T1ZKoroTr6RTLOsWyQbliky/paKaAqucwbYl8QaFUNgjqLtVGgXLFxnEVdENA03NYlkze0XBdg6BSpDVWo9muU6mWKZRc7LyJkzexbBXDEskXFSpVi1rN7Gh0ZY1iQcEwshhGFscRcAsSvq9RCXTKFZOip2K7IpqRQpQjyFocw0xh2EncokDBEymWJfIlAcNOISsRJGkUVRpFEYcx5GFcPUIxH6NQiKFrQ4hCL9lMN5l0F+nkEZLxQyjSIHk7hmPFsPUolhpBzYaQMoPkEr3ERw+SSnQhiv1o+giONULRHkHNdRPq+UNiA9cjRQ8gxg9hiv3US2lq5QyNskjdE8jGDhPqu574yK3Ehj9OOnIQz04wXtUYr2uMNzQ8N8Ho4A0MdF9LqP86hnr3IaZ7qPsi4w2NsVrHrFovS1hKmFT4EMnRAwjxbgpGnKUpj1Pb02wvtVibrnJyc4KN1SrHj45z7s4lTh6b5szJee44NsPOYsDOUoPzJ1f4xLkN7j+3yj2n57j3jnk+ee86j33mdl559n5obO7JAAAgAElEQVS+/tLDvPH8BV788hleevwMX3v2PK9dPMPLj93OpS8c4+If7fLkZ3b50sPb/NHdqzxw+wx3bjU4tVXj9G6LzRWfqbbBRNtiYa7MzFSFgb4j7523j7135n49uyOu3beX1a1tLl66xOvf/CZ/88Mf8pN3ftZh0H/dx/WL4HrPDnHpMl9+7AleePGln9tk/XMbZvb8PLE/OnBddQVc2Vg3lUIHXNHQTWSSvR0dSwojyFEkJYaqxjGMDLKSJiskkJQ0xpWDLogJ0pkImpbFySvYjoJb0CmWLBzXwHFN7LyBqkukMnESqTjheJjh6AhJOUtKzpIUk2SUDEkhQTgRZjQ2ymgkxMBQH0PD/cTjUWRJQJVFRCmDqgtkpQSjiQFCiX6GY32EEwNkpDiKlkbV0qh6GkXNksnFiKdGCMeGiKdCpHNhRDWJYQsYtoBu5hClFMnUKOHIALH4MOlMlFwuga6L5AsGTtHAsBRkJUcmGyeVjpJKh0llRhGkGI4rUixJOPksup5CFCIkEgNEIj0kkoMIYhjdTJJ3c9h5AUWLI8oRkukhwtFuwpEuItGOppjLDaObcVQjhiCPkEgNEBo5TP/gLQz038TwwE0kwrchp3swlSEsPYQi9ZFKHKC/dy9dh/+A3u5r6O76Q4aGrieVPIKQ7SWb7iI6egs9h6+h+8DVHLzpf+Xm6/9nDh34A4aGbuw8gEkfIpu8jZGBa7nlut/m4/t+m+6P/y/0HfhXJEI3YYr96EI/arYfIdFF922/z63X/wt6D15N162/x8CRa8nFj6DlBlAyfahCP0Kqi/6ua+g9fDVDvfsY6L6WZOQAphJCTPcgpHqQ0v1k493EQreRGDlAOnoEUxphom5yfHOSe+9Y5+TmNKuzNY6uj7G8WGZrq8HZK+A6vjXO7lqD3eUK545O88nzmzx8fpULd0xx4cwUj15Y5ak/PsVXLz3An7zyMG9evsDrz97F68+c57WnzvLy46d48csnePFLJ3j2czs88ektvvjwBp+9sMLDZ+a4+9gYZ7ZqnNqqcWKrxsaSx3TbYGrMZGmuzPx0wPBgz3sZ168bXNfsvZal9Q2eePZZXv361/k/f/AD3n7nZ7/qXsUPg+vDLT8v8PQzz3H5hd8kuPZc0bneB9fv7NlDLtZLUEwgpG4lMnITyUQX2dwwghIlkwshSaMYWhzXziKKUVQ5Rd6RcPMyrqtg2QKynEDT0phmDsPMUvINSmWLgmdR8vOUfZeS52JYKjkxTSIbJ5aJE8smiGTiJMUkWTVLLBsjkYuTFlPE0hGSmSjJTIRkOkI2mySTjpPLJRDEJBkhTkaKkZIiJIUwqVyYrBhFkhNIUhJZTpLNJUhnYqQyMbJigmQmTCI9SiI3SkaMkhUjZIQoGSFGOhMhkRwhlQ4jySlkJY0kp1DUzJX3HRCKUpJ0JkxOiJLNjiKKEVQ1jqxEkJUoqhZHlCLkcqOdV2EEWYkiSqMYZgLTTiMpUbLCyHt6XTozRDzRRyxyhEyqn2xuiFR6gHiij9FIF4NDtzE4dCvh8CHikUMkIx3BW850k4kfIJc6TCZ+gNDQdQwN7GOwfy+Dg/vo79vHQP9+hgb3MzS0n+HB6+jpuobug3/AkQNX0314L/09+xnov45Q6CYiIzcyMriXkYG9jPTvI9RzLeH+/SRCN5GJ3EYmepDEyC3EQ7eQuJJlJUdvIxs7jJjsRkr1ICa737/O9KCJA9jaCK4ZwcsnKVgxXDNK3ohgKiGU3AC6GMLRorhGHNeIU85nWJzy2F1rc/vODPecWef0sQW2V9sc3WqzvOhx9NgYZ88usrvVZmO5yunjU9x7ZoH7Ts9x3+kZHrhzhs9+YpknPrPDq0/fzZ++9DB//urD/OnL9/PNF8/z9Ut38Y3L9/DVZ+7kK18+zgtfOsqLXzrOc58/yuOf2uCz9y/z2ftWePTuZe49OcGZnQYnNioc2/DZWfOZm7KYGtNZmHKZG/feA9eeD53hX1/Gtby+wWNPP83r3/gGf/fDv+fttzsM+ieB652fvsOPPvhU8flLPP7ERS6/8NKHt/z8EsD8WsB15bPf3bMHMd5PtZBAzh4kEbuVdKaHbG7oigA/hJQdxFLC2GoMS46R1zPkzSyWnqZUkPHLOnlbwDQzKEoc08xi21lUPYVly/gVF69sU/JsnIKBpGbJSClEXUAyJNJKBsEQUB0V0RCvfC4g6VlUI4Osp5DUBIaZw9BymIaILKdR9SymI2I4IoreybAMK4dlSViGiGWpWKaCYcoYtoJmSshaDlHPoNo5zLyIZuZQzSy6JWCYOWQ1hapnsB0Zy5ExLQnDyqFoKVQthW2LWJaILMcRpSiKHEOVohh6AlOPY2hxbDPZ6ReUo+haAtNIYhoJLCOBYSRQ9SSSEuuUiFdAp+kJFDmKkBtCEoaRxVEy2eH3oJZKD5JMD3QMv5k+pEwvqtCPkutFSh9CSh9CSB8kFbuVdPwAyUQnotFbCIWuJxTaz+jo9cSiNxOLfJxE7ACxSCfikQMk4odIJQ+TTR0iEz+AmDqMKQ1giH3ktWEcJYQpDWGIg1hKCFMZxpCHcM0IlUKaoJTpRDFDyY5TcuJUimlq5RytqszcpMPKfMfkuzLvM922GaupjDd02jWNds1gdrzA4rTH3ESRpRmfU0fnOHNikRPb05w7tcLxrWk2V1sc3Zlgba3Czm6Trc0aq4s+J3fH+cTdazx0fpV7b5/k3E6Nz1yY57Wnz/FnLz/An7/yEN969WG+efkCbzxzJ1979jRvPnsHr188xZvPnuGbl87xtafP8NWLZ3j6M1t85p45PnVuhs8/sM6jF1a4cMcUdxyts7NaZHu1xMZSkZm2SrsmM900mWrkP+Tj+rDG9RFC66oPgGtjkyeeeZbX3/w6f/uDH3YGCf6qpWIn3gXXuxnXf+T5yy/w+BMXeeHFl6+Mbn434/pNgatjh/if9uxBiPVRL6YwpR7SyYPkhD5ywiCiNIokDKOLg7hamKIWpaQncJQEtpKgYGXx8hJlV6aYF3EdAUNPouspdCOJYaaxHQHPM/ErNoWSjuNqGLaMbsk4RYtCxcXxLKySRd7P41byOGULxzMoVEwKnopblil4Cr5v4HsmftmiUOwI6pVanqCWxw9s/IpJUHWoVwvUgxL1qkej5lOtlvGDIiXfpeg7lKsulWaBatPFDyz8wCKo56lUbcqBhV+xCKo2lcAmqDoEVZtCUaFUUqhVbWpVi7KnUizIFF0JryATlDUqZQXfk6lWNIKyiu/J+F7ns1JBwCuKuE4GO5/BctJYTgbbTl+BWhLHSmNpCUytc61pCTQtia4n0bQkqpbAMOLo2ii6EsJSQxjyILYygKMNYSr9aGIfujyApvQjST2IYhfZ3GHSmdvI5Q4hiz1oygCWPoJjRLC0MJo8jKaEMLQRLC2ErQ5RcqLU/Sz1coZWIFIrZSmaUYpmlKCQpuplCUoZWlWZyZbBzITN3GSeqbbJWE2hGUhMNHVmxm0WpgusLvhsrdbfM+3OTuZp1w3aNZ2pls3CVJmVueqVqLG53OLMiSXuPLnM6aMLnD+9zvHtGTbWWhw/Osnqisf6msex7Tqnj09w752L3H9ugQfOzvPpe5Z47OEtXr14jr/66iN8983P8FevfopvvfQQ337pIb757F1849k7+JPn7+Qbz93Jn12+i28+c4bLf7TJI2darLWS+PIhAr2bhjNIPR9icVLm1G6VoxtlttdKLM/aTDYlJhsqC+MO080r4vwHz9sHnfMfNbj27mVtc4unnnmO1994k7/9ux/w0ysa16/Qq/jzGdf74Hru0uUr4vzLP1cq/mbB9c/37EGI9lEvpNCyR0hEbyGX7SWb60cUhpCy/SjJLrRUN640TFEZxcqFcKQYQV6kZGVx9RSlvIBXkHCdbGfKgBKlUJQoFRXyeYG8K5EvyDiujO0qWHmVQtnGC1zcsoNVNLGKFq7v4NUKVJslqs0C5aqBXzOp1AyCwKRS0ikXNSoVm1q98F5Uay71msNYs0izXmKsUaHVqNAeqzM+0WSsXaNWL1Nvlak2ipRrDpWqRb3h0mi5VOs2jZZLvZmnVrOoVU2CikG1alINTPyySq1qMNZ0GGs6tJt5Wg2bakWnXjVp1qwOsHyVRs2gXtWp+ApeSaBSlvGKAqWCQLEg4LpZCoUcrpvFMpNoShhDi+E6afJmGlNLYmgJNDWBoibQtRSWlcU00xhGAk0No0pDmGoISxrElgcpGB07gi72YSoD2PowutKPIvUiST0IuSNIYheq3EveGsVz4nh2gpIdJ3+lGdvSR7G0YfLGCFUvTd3PUSmmaAYSY4GMZ8cpGhFKVwBWzidoBhKTTZ2Zdgdc02MWYzWFRkWkXVOYblssz3mszPssz5XZWK6xsVxjqmXR8BWaFZXxusXidIXl2Srzk2UWpiqsLzY5uTPH8e1ZTh1b5L7zRzl1bIHNtSa7W012Nn3OnR7nwXuXuP/sPA+cW+DT967w+KPHeO2pe/mLlz7FX772CN9++SHeeu0R3nr1Eb794sO89dKn+NcvPcS3Lt3Nty/fzf/+9Uf506fP8MjJCvOFfpzItYRuvIqua/fQd/0eDl+7h4P79mCJhzixWeHEdsDaosNUS6RZyTBRV5gds2gHBl2Hb/0lZ/jXl3FtbG7z9DPP8cYbb/J3f/dD3vnvB9c/cumFF7j41DP/Y4Brz8+BK9JH3U2jZo6Qit6CkOshnewiGTtMOnoQKXoQKXwLVqqLohLCVUYpqjECJ0fFzlLJC9TLKmU3h1cQKBdFLDOB46TxihLFgohlZSgUZcoVg6Jv4BQ1yhWHoFakUHawixZ5z6FYcQnqHvWmR1DLUwlMKlWToG52wOVpVMo6QcUmCBzq9QK1mkutmqdetWnWHNrNMu1WQKsZMDHeYHpqjPGJOs2WT1ArUG24+FWr49QPDGo1i0bDodGwO9CqGVQrKl5RwPckAl8l8FVqVY1Ww2S8ZdGs6TSrKo1AY6xuMT7m0qx34NWoG9SqCmUvR8UXqfgirpPGdTL4nkzFkym5WWwziW10SkxdjXauzdQVi0Qa28hgGhlMM4Ohp1G1BLoeR1VG3wOXKQ2hZfsxxEFsZQhDGkDN9aKL/ehSP3K2GzHThZTrQpP7sI0QJTtKyYzhWXFKZhxHHUUXB9ClQSx1CEcPUfUyBKUUlStZ1Xhdo1rM4FkxCnqYgh6hXsp12pLGHebaDkvTRWbbNu2qwlilA7uJpsH8VIGF6SKrCz476y22VpvMTRQZq+q0Ao2plsPSTMDqfJ3F6QpLMwFbK21On1ji+O4ctx9f5MI9x7j92ByrCx4ndhrce+c0D5yf5xNnZ3no3ByPPbzLaxfv4S9f/TRvffWz/OVrn+bbrzzMd15/hL/+6qf5zquP8r2vfpZ/98bneOsrD/JvXn2Yf/fVT/JXl+7moe0Cbfk2nJGrMYeuRur5l4zc9DGit/0u3Xs/xuHrfgtbOMyxVY+d1RJLMybTLZlWkGMskJis64wF5nvO+ffP8K9vI/3efftYXd/kyYtP89U33uTvvv/D9x8Q/tOfKv6In7zTMaBefuEFHn/iKZ6/9MKHZs6/34z56wfXb+25UiqG+6jn02iZbjLx25DFPpLxQ4SHbyY+dDPZkZvJDl6HFr2VfK6PghyipEQoawkqdoZGSaRelvHyaQpOikZNI6jIOFYCx0zilyS8K47zoG5TqhjkiwqlskWl4lIoWbieQ7laxK8WKft5PN+hUnWo1RwqgUFQNTtgqtrUA4vAN6jXXBqNIvWaSy2wqPkmjcCiVS8yNhYw1g4Yb9eZmmwxMVGn0fAI6nmCukOtbtOoW9SrBo2aSath02pa1Gsa1YqCXxIoOElK+TRBWaYeqDRrGmN1nbGGTj2QaVQkmhWlM3eqblMLdCq+TDXoQMvNJ/BKGUrFLK6bouhmKRdF/EKOgpXEMWI4ZoK8lcIyEuhqBFWJYZopHCdH3hSw9CymmcM0M6haAk2PYWgRdCWErnbKeDXbjy4MYCshdGEQLTeAo3ZKPl3sQ850IWe70cR+bC1E0YziqmFKRoySHiWvjGJKQ9hKCEcdwtaGCYppKsU05VKaZkOl3VSpFNIUjRgFLULJjNH0RWbbNvMTeebGHRanCky3TMYCmcmGzsyYxcy4w9Ksx9piwMZyjc2VBjtrbVbmqkw2bZoVjcmm816WtbbQZHW+zubKGKdOLHH78UV2Nqc4cXSerdUWxzYbnD89xYUzE3zi7CSP3j3P45/c4Y2n7uVbLz7IW69+irdef5S3vvYZvvO1T/Pdrz3Cv3njUd56+WG+99qn+T++8QX+5i8e53uvPczlh1c5M5FjXLiVIHY9XuQ6yvEbMQavZuT6qxjafxU91+6h+/rfJi92cWylxPqcw9y4ykRDpBUIjAUy41WNhm98qOXnNyHOr65u8MQTF3n99Tf4/vd/8J44/ysYUH+5HeI//MPf89ylSzz++EWev/QifuX9mfO/aXD9iz17kCID1PNp1NQhUpGbUaV+sskuIkM3Ex+6kWzoBoSh6zDit2AkD2KkesgLw3hqlIqZoOqkCdw0vpumlE8R+CLNhkalLOBYCYqFLLW6QSXQKZZVir6GU1BwSxqlskmxZFH08pT8PCXPoVA0KRR1PE8nqJgdKAUm9apBs2YSlHV8T6NZc2nWCzRqLvWqTSOwGKs5tBpFxieqTEzWaI9XabcDms1yJzur56nWLBrNPGMth/aYTbtlM9YwGWuaNKoKFS+HX8zg5VP4hTRVX6JWUWjWVNpNg7FGZyZVoyJSL0tUSxINX6PqqwRlmVpFplzMUHCSeIU0XiFDIZ/CK+TwiwJ+PkPRTOA5KYpOmrydwr3SVqRpCQwzhWMLuLaIY+awLAHLymFZGRwnjWXE0NURdDWEKgygZvsxpWFsZRRLDuGoI7jaKLYyjCUNYkodEV8TBrDlEAU9ii2EcKQRCkqYohbGVoZxlGEsZRBbHcIvJKlWRCrlLM26ylhdpZxPUjSilIwYfj5BqyIwPaYz1dSYamnMTzpMtTTG6zIzbYPZcZu5SZeVeZ+N5RpriwFrCwEbSw1m2gXG6ybjdYPpsTzzk2XWFhqsLXSyrpWFOjtb0xzfmWV7fYLju3OcPj7L+VMz3HdmhgfPTfPZ+5e49PmTfP3pe/mLyw/yZ89d4M+evYdvv/Qgf/3mZ/jum4/wna8+yHff+CTfeeUh/s1rj/Bv3/gj/uSpc/zx2RbblTD+6DXU4zcwJR2mlriZcuQG1J7fI3rTbxO96XcI3fDP6LvhdzCSB9leKLAyYzFey9GsdErpZlVmrKrS8H+zpeLeffvY3Nzm4sWn/1vA9TM68cGFsO/wH/7+H3j2ued57PEnO6VitfoLv3jPe//ku/EROm2vgPJje/bwzz+2h1xsgLqbQk/eRmr0RnRxgFziCOH+60kO7Eca3o82sh8reiNW4uPo8dvQE0dws4PUjQR1O0XZjOM5CcrFDNWKSFCTqNVV/IqM62aw7BSFgoDn6xRKCgVPwy1pFD2DfNHAzhtYeQ3dFN8zidp5gUJRwivKlAoi5ZJEIZ/FNlMUXYFKWbsCNIt61aJZtWnVbJpVh2Y9T7NZoNkoUK/mCa4I7tWaRSUwqDdsmnWLVsOi3bI7WaIvUfEESm4Kz01R8XIEXo5qWaDkJPDySWp+B1aVkkDFEygXBIp2jrIrUnJzFPLZjp7lZjsZVqnzPSU7QyUvEBREfDeNZ6eoFHJ4Tg7XyuDaWfJWirydxrFSncmidhbXzOGYORwjS97MUHSymGoETRzAUAZRc71o2V4saYiiEaFgRMlro5jKMHK2FzXXjyYOomT7UHJ9mFeMq6Y4iJrtwxQHsaRhtNwAWm4AXejDlAfw3QQ1P0fgpalVctT8LJ4TwzVHcY0IJTtGrZxjoqnTDETGqhLzUx1w1bw043WJejlLvSwy1TRZmvFYmimzOOWxMO0xVlMZqymM1WTGGyoTTY3ZCYfFuTKLcwErCzWObk1x16ll7jq1yD13LHP+jnnuPTPD5x7Y4JUnz/HNSxf41gv38adP38VfPHcP33r+Xr71/AXeevkB/vVrD/DXX32Qv3rlE7z16oP82zce4Xuvf5LXv3CcY+0kY/LHmVEPMJn9OO3UjdSj+2nEr6eVupniyD60vj/AGNqH2HcNme6rcVIHWRpXmRvXaNckauUsDV+k5uVo11SqZYUjh275JUnHRzvW5t3Yu3cvGxsdjeu119/gb/7m3V7F/5uf/OS//NfA9YvLMt7+6c/4h//4n3j2ucs8efFpLr/wIkHt/w1cV/ELA8j+f4ufG2p25Qb/zlV7yMX7qbsprOxBhNgt6EI/YuIIyaGbSPftRey/Brn/DzBG9qKF92MmbsFKHsZOdhFoEVpulrqbxc93NJGyl6HWUGi2DZoti5IndsBVkqhUTfzApOQbFMoGpYpF0bMoFG3ckoVmChi2iFtScYsSJU/GK4p4xdx7YHgXDpWyQrWiUwtMWo08480CY/U8rbrTKSmrFs26Q6PmUA0sqjWboGoQVA2qdZNqoOOXlU74EkFFplKWKBWylEtZqhWxE16Ocj6J5yTw3TR+IUfRyVAqCPglGdtI45hpXDuDbSbJOxnydhr3yt/qFwRqRZkgL+DbWUp2kpKdomilKVoZXCODo6dxzBSOmSRvJXDMBKYWw9IS5M0MBTuH5wgUzRS2GsaQB9HlPjShB0Pop6CP4NlRimYERx/BUodRxQHEXB/ZdA9yrg9LHaFgRylYYQpWmKIVpmiGcbQRDHEIUwrhKCGKZrjjjq/kCEopgnLHLR+UUnj5GCUnSlDKMNXSmW6bzIxbzIxbzE85TI9ptGsi4zWRdlWkVZGZaVmszQWszlZYnauwNOMxO24zO2EyP2Uy3VaZGddYni2wuVJja73FznqbMyfmefjeXS7cschdxye5cGaGL3/6OK88fYFvv/xJ/vKlB/jzZ8/yJ0+e5q3L9/GdFx/gW89f4K9evI/vvPoAb736Cb7z6gN8741P8u+/9gj/2+sP8cofbbBZGaKe2se8doCJzPU0YtcyltjHdPYmpoVb8CP7MfquRh/Yhza4H21oH554hOVxlemxDmzrvkDTl2j6Eg1fwi9IdB2+9ZdUSr8ecF27dy+raxs8+cyzvPbm16+0/LzNj378n/nJT378q4OrM3P+x7z905/xH//xP/H8pRc64HrxK1TrH9ir+FEODfyvgGvPns7Wlmysn6qTQE/dhpy4DUMYQE33IoUPkhnYj3AFXNrQH6KM7MWM30I+cwQrcYSSOEwjn6ZVEggKaQIvh1dKU63LtNoGrTGTWl3Dr8j4gUatYVNvOPgVA79iUak6+IFNUC1QbZQola1OJlbWKPkKfkUl8Duak1fIEfgatcCg6mtUKxq1ik4tMGi3XKbaHhNjRcYaeZoNh1Yjz1izQKvh0my4NBou9bpNo2lTq5v4gUqhKOAWBfyKSrWq4vsinidQDWSqVZlq0MnCamWBqidSKQpUPAmvIOAVBOqBQdERcZ0c5eKVrOsKYDvTI3JUSzJNXyNwRcpWmpKVpGQlKVopSnaWkp2jYGbImykcI4FjxDG1MJoygq6EcYwERStzpSE5Sd6IULDCOMYQltyPIw9RssJUCnFKTgRHH8bWhskbYVR5EFHoxdJCeE6cshunaIepFJM0KzkalSyVYoKiFcWzYlTycarFJE0/y1hVoBnkaNckJloqE02F8brMZENhbsJkZa7I4pTD6lyR1fkSi1MOy9M263MFFicM5tsGc22L5ekCW4sBmwsBW0tVNhZ8NpbKbK2U2V7xWJ3Ps75YYne1xs5qje2VGrtrLc4cn+X+s6s8cHaZzz20yzNfuJM/efkRvvXap/nWSw/x58/fw58/e46/unQP333pAd564RP868v3891XHuR7rz/Md197iH/7xsN877UH+euX7+ffv/4g37p4mlOtKLXo1UwJNzKVvZ6Z3I3Myx9nTryZidxNVEb3ofX8Hmr/NehD16EMXEMxe5DFtsJUS6FZFalXRGqlHNWiQMXNUXKE90rF3wy49rG6tsHjF5/i9Te/zvd/+EPe/unb/OhH/5m33/4nZlw//vGP+cnb7/D3//CPPPd8p+Xn5Vdeo1Z/38f169tk/cszrt/as4d0pA/fjqMkbyUb+Th6rh8t04cSO4w4dD3K0D6M4WvRh6/Bit2AFb8VO3EQI3oIJ9VL1YxTL2SouClqvkgtEAkCgWpVol6TabUMag2NWk2nVrfwyhrFkoznqXieRqmk4ZVNKtWORaHoKRQ8iUJJxPNEKr5E0U1f0YgUAk8j8DQagUXN1zuNzZ5Mo2Yy1nSoVoz3srBWw6VZ77zWA4tmvQOtsi9RLIvkizlcT6QcqJQrMoVilkIxS6Wq4gcyntfJ9rxClnIxh18SCcoKFU/BK4hUyiqlgkTRFfFLEuWiSPFKplXIZym5OXxXwHdyVBwBV09QMOIUjDhFK4VrJCmYnewrr8XJ6zEcNYqthzG1UWw1TF6PUrASuGackp2kaHfmXJXzo7j6IHl1EFcfpmSPkteHMOU+bH0Q1xrBMoYx9WEKVpi8MYKpDmBpAxStEL4bJSjG8AtRPCeM70T+H+be+7nuxLryZLc8W2VLtlqdyA7qVgcmkAAJgESOL+ecc87v4eWHTJAEcwQDMnOzSQIEmMlmB40VrFaWLNm7Y1uWHCRr5y9Y71jez/7wwG62rKkZaUetfVW3gHo/PISq76l7zz33HNzmTtzmTpzmjhXL5h6CbhERn5SIV0LMJyUT0pAJa0j4FcRXKhlSkvBLyUbUFBM6shEVCa+UdEBNPmokH9VTiBopxk2U0mYqWTODeQvFlJZcTE0pYaA/Y6GUslBOW6lk7IyVfJzc38fV+V18cHuSr96b4lvvzvDVW8f52vIRvn37ON+/O8G3bxzhO7eO8nvr3qcAACAASURBVI3rh/jm8hG+f/8k37x1hB++c5K/fHiKb904yF8s7uav7h/je9f3Mu5vx93yNFHhF0nJXierWEtK/CUCHatxtz6PseEZ5Js+j7zuOeT1a+it/QKajtdJ+MRE/DK8Tgl2Uy9mbRc6RTsGdTc6VS/r17720XP1aQPXmjUv0pcrcPHtK9x95yE/+dnP+NW/PxoVf4uO63E/rn/++S9YWFzi7SvXfg24nvgUcxV/c8f15KpVtDXWYNN1ohJspLflNWS9tSh6t6Dq2oy85XU0La+ibXoJc9eXsAjWYezZgLG7Bk37RrRdtbi07XjN1Y4rsOKb7nVJcdoFuBxiAj4lwYCGgF+Dx6PCapZgMYmxmCSYTFIsVgU2uxq7U4PNocLhUuPyqLHZqmaCTpsYh1WEwyrFaVXitKpw2VR4HBo8DjU2iwSbRfrRhtBpV35iTPS6q+S9067CaVdgt0mrmz6jAL1JiM4owGwTY7aJMVlFGM0CLBYxRpMAo7EXq1mESd+DQduF2SDEYZV9xLcZdQKsZglmo6S6MTSJMa10Wia9ALO2F5OmB4uud4WU76yClqoDvaINtaQZjbQZjawZlXQ7WkUzBnU7WkUzelULRm07Rk0rZl0HdmM3TlMvTnM3dmMbFv12bPombPpmzJptaGRbUEtrUUvr0Cq2olZsQausx6jdjlHThF7ViFaxtVqyOgzKeqy6bdXPMDTjNrfhs3Tgs3XisXbgd3QTcPbgs3cRcQuIeUUkfGJyYTX5mIZ0UEFfSEVfSEk6KCMbUlCMqRlIGygnNBSiaopRDQNJEwNJI5W4jqGMieGsmbGSld39dnZWrOzIm9hddLCn4mG87GZX2c3ufi/Hdye49dYBPnw4y4cP5/iLe6f58O5JvrJ0mP98bR8fLh/hOzeO8Z3lI/z4/iQ/fjjNX78/y4/en+Ebt47x/XdO8qMPTvOt2wf41vI+/vb9U3zzyg5GnY342p4hLX2NvHIdGenrxAUvEel5Efv2Z9Bs/lOkGz+LrPYZJLVP07Xxz5C3vkLEIyTkk+J2SrCZRZg0PZg0vehVPRg0Ymo2vPkHGxXXrHmRbL7Ixbevcfedd/nJT/+Bf/u3qkPN/xRwPXr9+yc853/J4vUqx3X7zj0cj6X8rHriM/y+LS9+I3A91nW1NW7Cqu1CLdxEb8triDtrkHXXoujchKzpS6i2v4S6YTXmjlew9a7DJtyEXViHvrMGs3ArfkMPAYsYt1lQXQ87pfidYjw2AR67iIBbStAjJ+hTE/SpcTtk2CwSrGYJdqsch0OJ06XF5V6RPjiVOF0qHE4ZTocEl12CxyHF51QScOsJeY0EXLqPyHifW03Aq8Pv1VdlDe5HgFUdFX1ew8r3OjxuNV63ErdDit0hxWKXYLaJsTvluDxKHC4Fdqcch1OO3S7F4ZDhssuxW8RYTMKV7aISp02KzSLGbpNVR1a7EpddiduhxGmV47JIcdtkOM2SFZGlEq9DitcuxWuT4LVJcZmr44bLLMRh7MFm6MZtFeG1iXFZBDgtXdX/oU2A1yHE5xDhdwjx2Xrw2jvx2jrw2jvxO7rx2jqw6bdjNzThsrbjtrVjN7XgsrbhdXTisXXgd3QR8QhJhmSkQ3LSQRmZsJx8QkU5raOS0lFOahnsMzFSsDJatjPW72S0bGfXgIvxIQ97Bz3sH/JxcCTIoR1hju6MMrE7xonxOCf3xDm5J8bpfQmmDyaZ2p9kal+a+UM55g9lmTmYZv5IH7OHU8weTjJ3NMn8sSSzhxKcPZzlwkSRc8fynDue5+KpMjcv7Obrd0/xzXcm+fD+ab564zBfXzrEhzeO8I2lQ/zg7mn+6uEsP7o/zQ/vTfKjBzP88N4k37l/mu++O8133z3ND94/zbfuHOS7dw7y1+8cZ+lohLTyTZzNT5EQvUpOvpaU6EvEel8m1PUitm1Po9r0OSQbPotk0xcQ1jxN69rPIWl6Ga+lE49DiMshxW6RYFT3YFD3YtAIMWgkbFz/66Pi799z/tEzvWbNi+TyJS5fXeTew/f5yU//kV/96v/hX//1//rtRsVHHNd/+7df8S+//K8sLd9cOfm5/ZgcouqA+gcBrlUfbxY7mrdg0XYi69lId8tryAV1qEUNKDprkG57BX3Lq+i3vYix6WUc3WvxSrbil23D3lOHU7qNsElIxCrBY+zFpm3Hoe/Ca+7FbxMSdIgIuMQEXVISIS3JsIGgT4nDKsZqEeN0KvB4NHi9etweHXaHEptdjt0ux+mQ4XEp8DpleB1SfA4lYY+JWMBKxGciGrAQD1uJR6wkolaiETPhkJFo2Eo0bFspO7GVioYshIN6IkE9kaAWr0+BwyXD6Zbh86oJ+DUEg1q8XhXRiJFISE/Apybk1xLyaQj7tSQiJlIxMyG/loBPTTRiIBo2EY9YSMRsJCNW0jEbmZiFTNRCJmYlm7CRS9nJJm0UMlV3g3Kfi3zSTiljZzDvpj/noj/nZCDvZCDvptRno5AxUUibKPWZKKQMFNJGSn1msnEVmaiCbFxNX0xJLq6ikNSST6jJxVXkE2oKaS35lIZiRsdAzshg3sRoycbufjfjAx52D7jZP+zj4KifIzsDHB8PcWx3kKO7QkzsjnJiPMbE3hgT+xKcPJBi+kiW2WN5Zo7kmD2cZf5IgfMTFd6eGmZhdpSF2RGuTA1webLCtdkBFucGWZ4bYWF6iMXpIZbnhlmaG2ZxboDF2QrXZopcmy1wba7I1akCi1Nlrs/2szBd4dpUmaX5Id55e5zvvjPJ9x5M8uGtY3zjxmG+triXb944wg/vT/LjB7N87epBzu+JszOqYE9Szd6UhlNjfr52d4IffWWe739wmg/vHOT7D47wlw+OcmaHjbDoFazbnyLU+RJ5+Xr6pG+SlrxBtOcVrI3PoN78eeSbv4C09nkEm5+lbf2fIW1+Fbe5E5dDhMshw2aRolV2oZJ1VDMu1SI2PtZxPfHRM/Z7DstYuTteveZF+rJFLl6+yt2H7/P3P/unj05+fqut4uPk/L/88r9yfekGFy9dfkyA+ghI/lDAtRI5/uQqulobMKk7EXWso6ftDVSSehTCrUja1iPb/iqmttexNL2CpemLuDrX4hPWERA3YuvchK13Kx5VO05lGwZhA8quWtS9W7ApmvGbegnbhURdEsJOMYmghnTEgN8lw2rswWTsxuaQ4HRWz2acTjU2mxyzWYLFIsHpkOF1KQm4FHjtUtxWGUGHnqjXQshtIOIzEQuaq9mEfgMBf1WXFQ6aiISq4BWPOomGbCQidmJhM36PGr9bQcCrwOuR4XKIcTnE+Dxygn41Po8cn1tOwKskGtAS8qoI+9SkHvnKxy2kY2ZiYT3RoI5ExEg8bCAa1BMLG8nErSTDRpJhA7mEjVzCSi5lJZeykctYKWQcFNN2CikbpYyVYtpMuc9Cf85Kf7ZapZSJStZCPq0nE1eRS2sp9RkopvUU0loKKQ25uIpMVE5fREY+qqCYUFNKqinElRQSSopJFf0ZLUM5A6MFE0NZPUN9OkbzJnYVbYzlLewqWdlbsXFwyMnRMQ9Hd7g5POLl6Ki/WmMBjuwMcGJfjKnDaWaO9DF9pI/5oznOHs0zfyjLhWMF3j5V5vLJIm+dKHDldJErpwoszfazcLrE5WNZrkzkWZwssTCZ58qpNNcmM1w9nWJhOsP12SzXJvu4drqPqx9Vlmunc9w7N8x37kzw3dsTfHj9MF+/to9vLR/ku7eP8+65ncyO+hn2SwgrtqKqX41i67Mo6p8lrG/g4dt7+f7703zjziG+fnMf375zgB/eP8rb+wL0qWswNzyFp3kNfZL1JIVvkBC8hr/9JUz1z6Cq/QLSzc8g2vQc3TXP0FXzLJLm13DoO7BbBVXO1SBEKe1AJmpFJe9Epehh3dov/dqo+Ol1XKtXv0Rftsj5t65w58G7/OSnHx9Z/0/ouH4zcP38Fx+Pih/7cT358R/2xKehrv3NwPXEqlW0N23FoOpE3L2BrrY3UEobUEkakXZsRNX6Bvbu9TjbX8fe/AqejjcJCuoIiRuxd2zC2VuPT9mGVbINZVsNirZNKDtq0PXU4pA3ETR1kQ0oSXnlZMJa+uJGQh4FdqsAq1WA3SXB5Vbgdqpx2JTYrbIVrkqJ26XA71ET9moJuVX47ErCTiMJv42oz0zEZyISMK+MiVq8HhUetxKPW0MsYl8JUnCSiDhIRGxEw2YiAT1hn5qAu0qyBtwSwj45saCKSEBN2Kck7K3GhgWdMmI+DX1RM7m4hVTYQDpiJJu00Jcwk0/bKPY5yKftFDJ2cikbfQkLfXELhZS9uh3LuxgquhksuekvuxgoeRgseihn7QzkbfTnzBTTevqzJippPaWkjv6MkWJKR19CRSauJJ9Uk0+qKaQ0lPo0lPq0FJMq8nEFxbiSUkJFKaGinFQzmNEx2KdjIKNhNG9gR9HEcE7HUFrNUErNWM7A3oq9WmUb+/ttHBl2MrHTzcSYm5NjfiZGvRwd8TKxK8jJPWGO7QowdTjJ/ESWueN9nJnIceF4kYvH8lyeKPLWRIFLx/q4eqrA9ekSN2YrLM2UWZoqs3CiwMKJAtdOZFg4mWJpOsPSTIbF6RTLs33cPJPj+nSahak01ybTLExluD6d5eZskfcujvLDuyf44e0TfHfpCD+4fZQPF/dy7Via0aCYpG4bSX0LPkkdsrpn6Vn3ObrX/gl++SY+eHsfP3pvhg9vHuY7dw7zvTuH+fH947wzVWLY1oql/hnczS+SFK0n1vsGwY5XcLe8jGHrsyhrn0W2eTWi2hfo3fwCbeufRdqyFpdJgN0mxmAQoNP0opJ1opC2o1J0opR3s27tazz5CJg+pY7ro1Fx9cv0ZUtc+I0d12/lOf+4juuXLCwucfntq1xfuonZ7OCTXtR/OOBatWoVzY2b0CnakfRspKv9TeSyBlTSbcg6a1C0vI6p7Q1c7W/ibX+DcE8NMXE9YVEjrs5a3IJGAsp2rKJGFK0bUbRuQNW2AXXrBnQdNdilDWTcErIBFbmonkxMR9Arw2ruwWzpxe6U4HRVgctlV+N2VjmqKlelxu9RE/HriPr1hNx6Im4jMZ+FqNdE1Gsk5NXjd2vwuzV43EpcTjlup4pwwEI66SERcxIP24kEzUSCRiIBHVG/hpBXgd8pwucQEHSLifrlH6nAI14lEY+SgFNG3K8hGzOTjZmrYOaSEQuoyCXN9BfcVPIuChkbpayTUtZFLmWnmHHSn3UxkHMxXPQwUvEyXPEwPOBmsN/DYMnDQMFFf95KJWeiP2eiP2eo8kwZPZWMnlxcRfZRJZT0xRRkE0qKaQ3ltIZiUkUprWEgo2MwpaU/qaGSUDDcp2VH3sCukoldRSPluJSMv5t8UMhwSs140cLeko39FTv7K3YOVmwcG3ZycszNyTEXJ0bdnBj1cmpXgMm9EU7tjXBiPMj0kQQzx9NMH00yP5Hh0kSByyeKXD5R4K2JHJeP51iYLLE4VWJhssDiVJ7FqSILJ/JcP1Vg6XSO5aksN2azLM9kWJpOcWu+jztncyzNpFmcrtbCVJrr0xluzuR478II3799jO/fPMYPbxznWwv7ODPmomxvJa7eQlzTSErfSlTdhLHtdaR1zyGte4aEfht/fuUAP353lg+XDvCjByf4wa0jfG/5EF87N8YenxBPyxeJdq8lKdxIuOs17I3PYa5/FvWmp1BsegZZ3RpEtS/SU/MCHRvWIGtZj8PQU70G0XShlHeikHWglHeilHcil3ax9s1Xfw24nuTT67heJpcvc/nade69+wE/+dk/8qt/h3/91//7fw64Hr0ehWX86lePJ1m/zfXlZcwW+0c/9Nc5rt/nyc9v+sxqIOxGjOp2lOItSHo3o5E1oRU3oe7ciqa1BmPLehyt6/F1bCTSs4WUtIWYuIWAoAmfqIWAqguPqgtt1xZUbTVo2zZj7qjD2LoRY2cNLkUTKY+cfMJIMqrF65ZgNnVjsQhxOqrHyw6HfEXFrl8pHX6vjqBPTzRkJho2Ew4Yifj1RLxaIh4tYZeSsFNJ2KUi4tEQ9Grwe7WEPAYSQSepqJto0EY0ZCUWtpKImgn6NAS8VdFkyCfB5+ol4BER8ssJ+pSEfCoCbiUBt5KwX0MsrCcRNpBN2sglLYQ8MpyWLtw2AYWMjR39IUopB4WEjXLGSTnjotznoph2kE/a6M+5GSi6GSp7qBTsVApWink7pbydct7GYMnBUMlJf95GKW2gmNJRWgGufFxFIaGhlKp2YoW4lkpGz2DWyFDWwFBWz3CfkeE+IwNZPYN9WnYUDews6tldMpDzdeNUbSJo2c5QRsfuko19A27GSw52FSzsKVnZX7FzdMTNsVEXx4adHB31MDEW4PSeKFP7k0zuS3B6X5LJA0kmD8Y5M5HlrakKVyb7eftUhcunSyxMV1iYrHBtsszCVJmFqRKLM2UWp0osnsxz/VSemzMlbs0VuTGT5+ZsnltzeW7PF3hwvvLR97fmCtyaL7A8nWNpKsd7l3bwvbsn+N7tk3z7+jG++tY4Y8Fe4sqNpNV15LSNDFg7GbT3EpbUY2tbh7l1LXm7gD+/doS/en+e79w5yg/uHeVbS/v48OpePpgf5UBEQVS0gZR0EzHhWgJdL2NvegrD1j9GXvNHqLd+Hk3jC0jrXqB34wt0bXwZWfNG7KourLoezJputKpOlPI21PJOlNJ2lLJO1q975RM+XL/p2f79NCSPtoplLl1Z4N7Dd/n7n/3jx7Y2v00g7OPx1z//l1+wdGOZ8xcvsHTjBhbrpw9cT6563E72k+83N9ZgULWilm5BJqxDK21GL2pG29mAtrUW/fb12Fo34GxZT6SnnpR4BbiETYRk7UT1IvzaXgw9DShbatA0b8DaUYetow5L12Ysgq3EbCLyCSPxqAanU4jR0InFLMBhq27tnA4ZLpccv1eL36vD59ES8OoJ+Q1EQmYiITNhv55IQEvMpyHmVRP3qEh61MTdamJeDRGvlrBXT9xvJRl0kgg7iYXsREIWYlErsYiJcECD360g5FUS9ssIeAT4PSJCfiWhgJqAV4XPrSDgVRMKaAgFtUQCWjJxM8U+J/GwBoe5C4uhjXhQxUDezUCfm3LSTiFhoZC00hc1kgrrSUdN1YTrrJNi1rYCXDbKBSfFnJ1SzkEl76S/4KSSc1BMmymkDBRTevr7jBSTGgpxzQpo6ejPmBjOWxnJmxktWNhRNDNWsDKatzKUNzFaMjE+ZGXvgJX+mJSIeRspdwc7cjoO7fCzb8jH3n434xUXu0o29pStHBpyc3yHj6OjLo7t8DCxy8/J8RCT++JMH0gxczDD/JEc0weqG8FzEzmuTPdzdbLC5RMFrk5VyfTF6QpXThe5NlliaXaA6zP9LE4WWTyVZ2myyN0zA9yer3BjpsDN2Wrdni+sAFaeO/NVYLs1V+LmbInrU3nee2vXCsd1kh/dm+Ivrh1gR6CHqHw9RcNWhi2t7PVL2OkSEZXU4+rYiLVtPTmrgA8uH+LH787xvTvH+P69w/zFwm7+/OJOlo/mGA/JiEpriAjWEer+Es6WZzFv+yyqzU8i3rAK3ban0De9iLT2ebrXP0fnhpeQNm3AJmvHrOzAoOxAq+xAKW9DKWtFo+hAKetg3Zsvf/wcP/GZT0w1v6/n+nHg6ssVV0bFd/n7f3gEXL/lVvETOq5f/Hyl47rM0o3lPwhwfdIH+5PvNzfWYNJ0oJFtRSaqQyNtQi9qQdvVWAWupvXYWtbhad9IXLiNtKSNmLiFoKiJsKKDuFFCUC/A0NuAum0z2paN2Lq24O5pwCWsxyltJG4XUUwaySQN+LwyjMYuTMYebBYJLrsCl1OB0yHH7VTgdanxezQEvTpCfj2xoIlY0EQkoCPi1xDzaUmHDGRCBlI+LQmvlmRATyJoJOIzEPVbiQZsxEJ2ElEn8YideNRKPGomEtQR8qgIuGQEPRKCXhFBr6TKbQXVhANaQn4NQZ+akF9DKKAl7NOQjBjJpWxk4kaiARUhn5SwT0YqrGUg62Qo56SUtpCN6UgEVGQiuioJn7ZSzNjJp80UMibKORsDBQ+VnJt82kY+ZaWYtlFM2+jvczBUcFLJmCjGNRQSavIxNbmoimJcx3DOymjexnDOXAWvooUdeQujWTMjBRO7Bu3sHrAxnFGTdndQCAo4OOTg+C4/+4Y9jPe72NvvZk/Fxf4BFweHPRwZ8XJs1MfEmI+Tu4NM7o0wuS/C5L4YMwdTnD2a48JEgXPH81w4nufSyQJvny5+RMIvTlW4Nlni6uki104XuHa6wNJ0heXpMounCyxNFrk128/dM4Pcnq9wa67MzdmVzmsmz50zRW7O5rlzpszt+RJ3z/Zza67CjZky77+1i2/eOMYP7k7yNx+c5c8v7WbY00lSsZExTxf7AiIOheWM2nsJC2pxtK3H3LKWrKmb9y8e4L98cI4f3D3Ot2/u5+vXdvP+uVEu7YnS7+jEL1pHWLgef8eXsG17Bt2WP0a+8UnE659A3/wM5rYvItv6PF0bnqW75iWk29djkbZikLehkbeilLWgkLWilFeBSyXvZP26L/6a8+mnB1yrV79AXzZfBa4VHdfvLof4hDvEda4uXP2DdVz/vc99BFw2fTc6eT1SQS1aWTM6UTPqznp0bbWY2zZhb11PSLCFtLSFPlk7cWkrUWkbcU0PaauMmFmMSdCAqXsr5s46XL0N+EXb8Eka8Sm2k3SKqGTMlHJ2IhENVstKQrVFgsMqx2VX4nKqcNpkeJwKgl4NAa+GoE9LPGgkETQRC+qJ+NTE/FqyMTO5qJlMQE/KpyMVMpIKm4n6DIT9JsJBG7GInUTMSSrhJBGzkoxZiIX0RHwa/E4pXqeAoFdM2Ccj5FMQDqiJRQxEQ3r8HiUBr4pIUE8iZCIVNZOOmcmn7fQXXGRTJsI+KWGviFxMy2CflaGinXKfkWysevbS3+egnLZRTFkpZazkkyYKKQvFdHWkLKQc1TOYlINSys5Q1sVIzkU5aSTpk9AXUZCPq8hFVfSnDQxlzIzmrewo2BjKmhjs0zOaW9kSlq3srFgZ6NMQtbcSs7Wwt2xhYpeffQM2dhTNjFdc7B90s6diZ/+AiyOjfg4Pezg85GZiLMDJ3WEm90WZOhBlan+UmYMJzh3t48KxHJcm8lw6nuXa6RJXTua5cqrAwlSZxekyC5NFrp7MszhZ4PpUkaWpEjemy9WaqXB7bqBa8/3cOzfA3bMD3JorsjyT5+65Cjfnitw9W33//vkhbs/1c2u2n3cv7eTbt07w44dz/OW9KZaO9THsaqdsbGSfX8BeTw8HfVJ2OgTEBLW4OzZibV1HxtDJ++f28rd/foHv3z3O1xf38JUru3gwN8jsiI+kth5H16sEBetwtb6Mdfuz6Lb8Mcra/4Sk5jPotj+NvvVFZPXPI9i8mu7NLyHc9iZGadUKSCtvQSlrRi5dAS9pKxplFzUbXv2DAlc2V+CtKwvcfbgiQF2x1vqdgOvRqLi4dJ0Lly5WA2FtjyVZ/5rtxafNcT25ahXNDTWY1R2oJXWIu2vQSpvRCZtQtNWiad2EuW0TjrYNBLo3k5G1kJa0EBU1EZa0kNT1krXLCesFmAWNWHrrsXVvxSfcRkTWQkjehEfSQMzaQzllothnJeRXfORTZTFVXR9sFikuuwK3Q4HbIcfrUuJzq/C7lIS92pXSEPVVKxHQkouayEVMJHw6En4DiYCZqNdAOGAmGLISjthIxJwk41Xgigb1RPwaAm4FPrukKup0C/G7qiLZiF9NOKAm6FPhccrwuuSE/BqS4aoPejykp5Bx0F9wU8rZSITkRHxCwu5ekn4hpZSa0aKVgayJfExDLqqrnrrEDFRSFgYyNooJM7mYhWLCTiXtopxwUohZKMTMFOMmcmEdfUE1+aiGTFhGNiqvSh0SaspxNcMZI+NlJ6N5E0M5I7tKVg4MexgrW8nHFST9vXgNDSTs7RwcdHJg0Ml4xcqeQSfj/U72VBzsLtnYW3FwcMDN4WEvh4bdHBn1cnxngBN7gkwdiDB9IMLU/ihzhxJcONbH+cNpLh/LsnCywOLpEldP5bl6KsvidIkrJ7IsnMyycDLH8lSJG9MVbsyUuDlXZnm2wo25fu6dG+Hu2UHunu3n3rlBbs4WWJrJsTxX4MZckTtn+qsd2ZlBbs5WWJ4s8s75Ub5z5yR/+WCab1w7yMyAnaKhgX5jIwe8veyytrHfKWCfS0xCWIurbR2WpteJybdx69QQ3787ydcX9vHlt8d45/wQS6cKHM4ZCStrMbW9gL3lZezNL2La9gzGbU+hrf8ckk3/G7K6zyGp+zyCzU8hqH2ezk1r6Kp7BZ2oEYOyBbVs+0fAJRY0opA2o5K1s/E3dVxP/I+fwf8VwLVmzYvkCiXeXlji3sP3+Luf/uy3A65Hr4+U87/6Ff/yf/6S68tLXLh0kevLy58Eriee/IQL6h+CnG+u34hV14VaUoeoayM6eQt6UTPKtlo0rTXYu2pxd23C21FDSrKdlKSZqHA7QeE2osoO0hYJMZMQq6AeffsmzO2bCAi3EZe1EpY2Yu+tIaRvJR9RkYnp8DhFGA1dmEy9mIyCj4DLYa3qtrwuZdVh1CnH65ITcCsIeVVVTZVXRdSnJuxREvNpSIeNpFe6rUSgKpEIh6yEIjbCUTuJmJ141EYkZCLoVRP2qVc+R0nII8fnFON3Swn7FEQDKsI+FQGvkoBPScivIRLUkYpYSEer+q1CxkEp6yCbMhIJiIn4BCSCIkKONmLuTkbyJnZWHIwWrAz1WRjss1KIakl6pRSjOgYzVgYyDipJGwNpJwMpJ6WYlWLURCGiJx1QUIrpGEgbKCSqUofhjI5CWErY0kLE2sZo1sh42c7efif7B1zsLtnIBER4zE34rS2EbW2kXN3syOjYU7ayb9jJgVEf+wbd7BtwsbfiVSfEnQAAIABJREFUYH/FyaFBD0d3+Dk25mNid5ATe0Kc3Bdm6kCUyf1hZg/HOX88w1sncrw1keXqiTzXTxW5Md3P0kyZ69MFlmeKXJ/MsXg6y/JUgZszFe7OD3JnboBbc/0szw1wc26I++dHeXBuhDtnBnlwYZj754e4OV9iaS7P8myB2/P93D0zxO2zw9yaG+DGdIV3L47x3Tsn+PG7M3zv5nHODrvpU9RQVNex39nFAWcPJwIKToTUlFTbCXZtxN25gYRqO4vHSnzrxgRfubqHdy+NcnOmzFtHUuxOKAkqNmFqfxFzy0tYm1/E2voC1rY1GJueRVr7Jwg3/QmCms8iqP0CPZufpWnd07TWrEHVu6XqOCuqRyZpRCbdjljYiFS0HbWig43rv/hYIOzKJPV7P+d7nJz/5MlPdVT81/8Pt4q/+DmLS9e5+Nal3wBcn86o+In6NaBsWgEuvbwehagOvaIZrWA7yrbNqFs2Ym7biLNjI56ODcSFDaQlzUQEjfh7txKWt5Aw9BLW9WDp3Yq+bSOWto34e+uJSbYTEm3F1buZsK6FbEBOOqzGaROg07aj13Wh1/VgNAgxmUSYDaKqUt6txGmX4nRIcdmrJz9el5yAR0HQLSfkVVY5KrecmF9DxKch4tUR8xsJeQz4fUYCIQvhiJVo2EIkaCTk0xHwqgl6VQQ81e1hxKci4lUQ9imI+BQrOXnVgIdoQEsiYiQS1JEIG8mnnSt+6Q5KWTt9ST1Br4CIr5eYvwe/rYmwvYVSTMZASsPukoPDO8LsKjlJuIV49M0kXELKMR1DaQuDKQvDGTtDaRuVmJFyTE8lrqcU0zCUMbIjb2agT81ASslAQk7K1YFVsg67bAMDMTmHhz0cGvawI6sn4+3FZ2rCZdyG27iNoLmFsLmFSlTBvkE7u/tt7KrYOD4eYd+AiwODbg4OVOvIiI+JXWFO7IlyfDzMxJ4gk/sjzB1OcOZYiksncyxMVsfBxckS10+VWDpd5sZsheXZEotTeZamCtycLrM0WWB5usSduYFqzQ9y68wwt8+OcvfsyAqg9fPg3FAVuM6UuD6b5/pMnltzFe6eHeT2fD93zlR5rvvnh/nWrSP89Xsz/B/vzbJ8JEW/rp6iYjN7bR0ctHdzKqBkKqpjSNdGUlpPWLSVhLqJtw/n+NriIR5eGuPmmQpvHU8ztdNPxd+LW7wWQ9sa9M2rMTStxtr+Iqbm1Wi3PYOq8WlkW55CVPt5hHXP0LHxKRrf+FOaap5DuWKJLeypRSTcglhUj1jYuNJ1tbJh7csf8chV4HryU3B/eZycL3zEcf3dT3/Gf/u3FUnW70rO/9PP/5nry0u8ffUKN2/f+g8c1xNPfBqz8G8GridXraKloQa7rhurugmNvAGtrAmtcBuarq1oWjdhbFmHp3sTYcEWUtLtZOVtxCXbCYkaiCpbSRp6CWu7MHXVYu6owdVTS0S8jZSsmZi0kYB4KylLF6WImmxci98jQa9rR6vpwKjvxWwSY7ZU1fJ2mwSXS4HLrcDuEOO0i3E7pbhdUrwuKQGPgpBPRdCnJBxQEwlq8XuU+N0aIn4jIa8Rv89AMGwmErEQDpqIhkxEggbCAR2hQPVUJxzUEvFriPpURP0qIj4F0WDVUyoeqm4RU1ETiYiRbNJGKeumnPNQyXuo5J3k0gZCXgHRgJCIr5Ogs5moo4VsUEghLGUgqWW85GS85CTjFZNyCYhaO0m5hOSDckYyJobTRobTRkYyZioxNQMJDWM5I6NZHaNZLSN9agZTcorBXtKOFjKOFvqDQg6UzBzqtzOa0VKJyog52glYW4h5egg7O/HpmwgamxnOaDm6M8CeQQe7KjYmxqMcGPJwdDTAoQE3R4a8TOwMM7U/yYnxGMf3RDm1L8rpfWHOHE1z8WSOK1MlFmYqLExVWJruZ2lqgKXpAW7MVbh9pp/l2TKLUwWuT5ZYmi5xe36Q++dGuTM/xJ0zw9y9MMbt8zu4NTfI3fkh7p8d4u5cP7fP9HNzvszymRI3zpS4fabC/QuDPLgwxL1z/dw+U+a9yzv47t1j/Jcvz/LTr57l3ZkKe5xdjGgbOWjv5LCth2NOEce9cga1zWQVjUREWwgr6jm7P8X7V/dz69wwl072MX8ozsQOD3lPFzbh62hbnsfQ8jzG1tXVry2r0TetRrPteZSNzyGs/QK9m59BsGUN7ZuepXXzapS9m1BJtyIVbUEoqEMibkAubUIi3IZEsJ11r7/IH616tAT7zMeJ8Z8CcK1e6bgufYLjqpLzv3PH9U+/+GcWri/y1ttvsXzzJnaH67Ef+mmReP/9jqt56waMilbUwlqkgk0ohPUou7eibK9F2bQeTeNrONrXExLUkZJsJyNrISJswN+7hbC8mYS+h4iuC0t3LbbOWry9W4mIGknLmohLGwmKt5CxdFOJasnGtHhdIjTqFhTyZrSabowGMSazCL1BgNkiwuGU43DKsNqEWCy92O0inE4JLocYj0uKz6sg4FcRCWmJhvX4vSr8Xg0hv5GQz0QwYCAYMhIIGAh4tYT8OmJhE/GIiVBQiy+gxhdQE/arV8ZOBUG3lJBXTtinIB7SEgvqSMfMZBNW8mn7R+r4St5Nf8FFMWsmGZGRCIuJBbrx27cRsTVRiIjp8wuJ2jrIeIQMpwyMFx2MpA30eYWETC2ELS0UwzJG+wyMZPQMJbUMpTTszBvYUzFRDAsImusJGLeQcGwn521nLCnj5LCdc/sjHBu00R8SEbc2ETJtI2xtJupsI+LswG1swm9ooc8rZnfJxrGdIY7sCjA+6GR3xc7BIQ8nxkJMjAQ4PuTn+I4QJ3ZHOToW5MiuEBN7IpzeG+XM0QwXT+a4eCLLlekyV6fKLEyWuXaqzMLkijJ+psjiVIGFyapifmm2wt2zIzw4P8a9s6PcOTfK7Qs7uHNhjNvzw9yaHeDu3AB35we5faafW2cGWDpT4saZMrfPlLhzpsw7Fwd5eGmY2/Ml7p3v57t3jvJ3X5nnH/7iHB/MDTLu6GBYXc8Jn4gTLiHHHQKOOEUMqpooqLYTk2whINvCqbEgt86PcW2uwrkTKaYORDg07CBq2Y6m7QU0zc9hbF+NoeVZdE3Pom9ejarhGTRNa9A2vUTPpi/Qvv7ziOpfpKf+RZprn0fUsRaFuBappI7ens0IBVuRibcj6m2gp2MLr7zw9CcSrJ94HLh+b+D1HzmuOw8f8rc/+Zjj+u2NBB9L+VlcWuLS5be4cesWNvvjR9ZPfiqe858ArV/vuOprMCvaUPbUIGhfj6hzE8LWjUia16NqXo9++xvYW9cS6NpEXNhAUrSNqLCekLCemLKNpKGHsKYDh7Aee3cdnp4tRIQN9MmbSci3EZU1kDZ3UY6oyMe0eB0idJpW1KpWjAYBRqMYs02K1SnHaBFjtkqw2sSYLL1YHSKsdiFWmwCHXVQFL7cMr1dOMKAmEtYTCukIBQwE/UbCfjPhkIVwxEI4ZCbg0+NzawgH9ETDBgIBLYGgjkBIR8inJuRWEHDKCLpkhL0r5z4rWYB9cSuFtINin4Nin51cykyhz0o5b6dStFHOGiln9RSSSuLeLqKONlKeHtKeXpLOHlLOHvo8Qnak9RysuNiVNZK0txLU15N0tpIP9FKJSxlMyulPSChGesn42ghbt+DSrsOlWkfMXMdAuItj/QYuHggzP+5jJCIiZWsmatpG3NJC3N5Byt2D39yCz9xGJa5hvOBgf7+bA0Nuju4OcHDMx3jFxuERPxNjQSZ2BDg65OHwkJcjOwKc3Bvn2O4op/YmOHc8z9ljWS6cyHH5dJErU2WuTJW5Nj3Iwswwy/Nj3Dg7wvL8IMtzg9xa4abunNvB/Yu7uH9hF/fOj/Hg4m7uXNzJrXOj3D4zwt2zI9w/O8K9c8PcOzfE7fODXJ8rcn22wO0zJe6fH+DhpWHeuTDEvbMVHl4c4of3J/jZ18/x91+Z4/7JPHscnYxqGznm6uWUR8Rpj4RjTjG7TV0MGDuIiOsIyOs4vSvI7Uu7uDJTZvJAmAMjDsZLZqKWJlQtq1E1PYe+9XkkdZ9Fte1plA1Po6h/Gn3rS2hbv4hoy3P01D6HrPkVBNtfpn3raiRd61CK65CK6xALtyDsqUPQXUdX+ybamjbywvN/uqKXXFm6fYrA9chI8K2rizx4/8v89B//mX//d357cv5Rx/WrlZOfpeWbjx1ZPxaW8Wu/yKNYo1/fNv6v+QN/swNqa/1GTPIW1D01CFvXI+6qRdC+kZ6m11C0vImlfT3utnX42tYTFdQRF2wlIWogJW8hpe0gaejGK2/GKWnEKdyCt3cLUVEjael24tJtRKQNJPQtFANS8hEVXlsPOlUrGmULJkM3BmM3JosQq1OOzihGo6tmD2p0HZhXbhpNxh6sZiEOixCvS47TLsbrUuD3qvF51bidKjxOVTXv0KvH5zcRCFjweA04HCo8Lg0BXxXc/F49PrcOn1uN360i4tcS9euIh4zEA3pifi2JoIF0yEwuZqPQZ6NUtFPK2yhmzZSyJso5EwN5C6MFO8NZK7mwiqirl4RLQNYvpRhUkPdISFo6SVnaqfiF7EwqKfu6SVm3EdBuxKtZS8SymYRrK1FHLSFbDT7TOtz6N4hYN5L3NDAUamVXvIeDWRkHMwp2BHvp9/eQ93QRMTcRM7WRd4vpj6jxG1qIOXvZM+DhyFiIwyM+dhct7B+wMbk/xsTuIMfGfBwb87J/wMpwWsl4ycKpvXHmjheZPpLn/PEyCzOjvH26n2uzQyzOD7MwN8TVmUGuzY2yMLeT5fN7uH1pnDuXdnPrwk7uXRrn3sVx7l/cyzuX93P/0l4eXjnI+wtHeHB5P7fO7+L+5b288/ZeHlzcxZcX9vPg0s4qTzZT5vbZCnfOV3hwYZCHF4d5eH6Id85U+PJbw/z4wXF+9tV5/ua909w8lGCvq4cduiYO2bo5Zu9lwiHmiEPMuLWXorYZX+8Gwqo6Tu/yszQ/xMzBBPuGnAz0aRlMa4nZ25G3rEFQ92fIGp5FVPt5JLVPIal9CmXDs+iaX0DVtAZx/fMI6lcjbf4i4qaX6dn2AtKutcgFm5H0bEbSU4uwYzPd7TV0tm+kpXk9L6z+s+oz/MQTPPnEH7Fq1Wc+ha1itZ5fvZrcCjl//90P+Ok//PPveKv42JH1IwfUK1cXWFq+hcX6PwKu39fa9D86oP7RqlU0161DL2lC1VODsGUdsp4tyAS1iNvXomhfi6VzPe6ODXjbNxDsrCHUWe280vIW4qo2YtpO/MpWbKKtOIX1+IUNREXbSIq3E5c0EpE2kNS3kvOKyPileKw9GLUdGHSd6HUdmCw9mK1CTDYJOkMVuDS6XjTaLnT6LvT6bjTaaoSXTtWOzSTEYZV8ZN9st8iqrqdOddVT3q7G7TXi85twODQ4HBpcLi0et46Az0jQZ8Tj0uJ1qfG4FPjcKoJeDTG/gUzMQl/cSiZsJuxWE3IrSYS19JcdjAx6GKo4GCzZKKYNlNMG+tNG9g34Gcs7SPkkROzd5IMKhqI6yl45fdZuYtrtxLQN5GytFJ1t9NkaCKjX4ZK/glv1Ki71K9hVLxGyrSPh3kzMWUPCUUPWWUfZs40BdxOD7maGPR0Me7sZi8oYDIuJ29uIm9vpswvI+6W41I0UYxqO7o5xdFeEk3uiHN8Z4MiIm5O7Qxzf6efgsIOdBR3FiJChlILpgwkuTg4wczTPxakRrp8Z5+r0CIvzY1w/U63F+VEWz+xk8cwubl46yO23j3Drrf3cvLiXmxf2cOP8OLfO7+Xm2T3cOr+XG+fGuXVhL7cu7ef6/C4W53Zw4/xuFmaHuXq6zOJ0P/cv7uT+hTHunRvl7vlB7qx0W++/vYP3Lo3w4EyF/3xpmL9+MMHPv3Gev3t/kuWDcfZ5BOw0tnLEKWDCIeaoTcgxj5Rd1m76lPX4BRuJqrdyctTLpYkCh0f87CzZGClUxbpJVxe67tcQNTyNsmk18vpnkNQ+hXzrMxhaXkLV8CzCmj+lt/ZpBFtXI2pcg6DxBXobPwYuaW8d0p46hJ21CLvrEAq30tG5mddfff6jW8Unn/ijj0fF3xNYPQLJVatWsWbNC5TK/VUd1zvvfeLI+rdyh/jYuvlj4Hrr8pUVP67HchX/gMD1qOPaXrsWvWQ7iq4N9Da/gbirBnF3DZL2tWi7NmBqX4uzfT3Brk0EOmsIdteREG0jLW8lpe4iruvBr2rDKd6GS9CAt7eeiKCRhGg7cXEjUWkDKUMbRb+EbFCBz9aLUduOQd+JydSNwdSN0dKLySpGZxChUHUjV3ahUHWg1nah1fWgVHWjUnahUXZi0gsx6YUY9SL0OiEGvRizSYbDocZmU2E2K7DaNVjtagxGGXqDBINBgtWqwOXU4LCrsdtU1aANmwyPU4nfqybk1RIJVLmtdNREMmIg6FHgd4vpS+joL9gYrjgYG3AxkDUxkDEykDKwu+xib8VDKa4h4RKQcgrIuUQUnCJy1h7Sxjbi6npC0hoSmloimvV4pK/ikLyEW/lFfLpXCZpeJ+3ZTNZXR9JVQ8T0JjHDOvostaT1NWT1dQw52hhxd1N2dlJ0d1PwCkjZukjauohaOvBqmxjL2zi6M8LhHX4mdoc4vTfCxE4fx3Z42FsxM5RSMJiUMZJRMJxWsrffypGxAHsGPewZ8rF/KMDeipfDoyEOjgbYP+TjwEiA/SMBDoyGObgjyuGdCQ7uiLBvJMj+4RDjFS/7Bvzs7/ezr9/Hvn4fe/t97BnwMV7xsKvkZEfOwmifiaGUluGEirOHUzy8so8Hl3Zx59wwt86WuXdhgPcuj/LupRHun+3ny5eG+d/fPckvvnmBv3n3FNf2hhh3djOi3c4BezcnvDJO+RQcdUsYMbWTkNXi6nqDgLyOQxUH0/uSjJedjOSsDGctjOTMxB0d6HteR9GyGnXzapQNz6BufA598wvotq9GsOGztL/2n+hY+zna1/0ZHRu/QPump+nY8jyi9jeQ9NQgFtQi7NpET+sGejtrEQjq6eis5YsvPr3y3D5aun3mU5BDVGv16hcolipVHde7H/B3v6utzcfA9St+/otfcn3pBucvXPr/JXBtq12LTrodRc8GhG1vIOnegKhrPdLON9H31mDrqcHbvYmwYCu+zk0Ee7aSkDQRFW8nLG0hKG/HI2nGJW7C1duIp3sr4Z4G4sLtxEXbiIkbSOtbKQWkK8AlxKzvxGzswWYXY7L2YrYLsTnl6I1S5MouJLJ2hJIW5MpOlKoeJNJOFIoe1MpedBoRSkX3SrpzFwplN0pVL1qtCK1WxP/L3JsGx3Wf556ScyeJb7yIEldxxb6jF/S+9zmn+/S+Ad0NNBqNfd8baOw7QICrSImkSEkU90WiRIoSSVGLYztxJTepxMmd3Ju6GSe24zixM1VT83EmKUn+zQdQshzbcxPnWsqH8w0FFLrq/+vn/5z3fZ5QRCIUdREMS/iDAh6/Ha/fTjAkEo25iUZdRGNuIhGRaEQgmZA3S2DjEvFaB60ZD4N9dUyONZEdjNPXGWSgO8hgd4DJoRhrM00s5+pZzTWwPplmdTzFoelmlrJJRts89CZt9MRMZBucTKUlJuvtjER1NNsL6PaU0uEroN6xnbh9KxnvbobSFcz06pnoqmGgsZSeZCFdtYX015bTFy6lUy5gJKxgtt7MVMLCWNzMaMLCWKOTsYzIaMZJe8zAQNrJ+lSa51a7ObnSwcZ0isPT9RydbeDITD2r2QjLIwGeXUrz0tEu1nIxelIGepusDLXL9DZLdKcletIuBlu99Ld46G1209Ms05Px0NvspbvJQ1fGS1ezj+5mH10ZLx2NMp0pF50NLjpTLroe5a91NrnpSrtpjttpCGppiZtprTORCdewMp7g9fPz3LuyzFsX57j78gR3X57g7cvTvH1pmgfnJ/nm9SX+6mtn+OEfXuK/PzjB9ZVWVhptTPqVrNQaea7Vx3NtftYSNiZCGvq8VTTa82lyVbAyUMuJ+Q6Ws43MDdeT64sy2RehP20nYt+PpHoCv+5JgtonCeu2EtFux13+JUz7HseS91uI5VuwFH8FU9FXMJVuwVq9A8lSgOgoRXRWItgqcJjLsFurcDpUWKwKdu984qdWz+P/6TMG105Gs+ObCaj/HnB99OGjMsaPPuQffrzZ8nPt+k1u37n7H+aq+Nhjm+Z8TWUBYVlLSKzA4yjFL1XiFcvxOkqICmU0uRW0SUo6RBVNlgraBRU9Lh2tDhVpu5K0oKHZY6JR2gRXi1NNh0NNt1NDt6Cix6WmP2JgtEmkv1mmuV6gvs5JQ72bZL2bRINIMuUi1eSnNi4TDIv4Ak4ktxGXbMLtsSKIJmx2A07BhChacDiN2B16HIIBh6DHKRqwObRYbBqckgFBMiBIRkSXCUEyIkgm7E49DkGP7LXg8pgRJB1OQYPbbcArG5DdNYSDBtIpiZHhJONj9Uxk65kcrWd0IEZ3i4uhDg9L4w0sjtaxMpbg2HwrR2daODbfxvpUmvFOHyNNIiP1TqbSbhaaZSYSVkbDWjqcxeTqtIzWVVNv307U+FWa5F2MZqqZHzAz3qaiO15AT6KQvkQZveEyMs69ZOx7GYtoWEg5mUnaWWn1M5kSGKw1s9ATYLLDTWedjokuL8cXWnnhyCDPrrSzNl7HwVwdp1ZaePloD88tNfLcUoobp4d47cVxzh5qZ6xDoCmqojGi2cybT9hpCBlojFlojFlprLPRWGsjHXeSitlJx0Uaap001DlJJ100xkUa60RSMTupmOOTn8kkJTJJkVSdg0TIREPYREvCRlejQHfKzsp4kkvPZnnr6ir3Li9y99Foxf0Lk7z10jhvnsvyzRvL/NXXzvK3v3+eP797lMuLGZZSNrLeKmZCNRxuFFmNW5kJ68gG1PT7FTQJxdQLJUy2+1ifyLAw0sjMcANjvTEm+qLkurwk5RJsFV9EqPpN3IovIpb/FkLpb+Eo+N8w7nkMZ/GXCWv34arejqX4q1jKnsKp3o3bVoxoL0F0ViI5qxEd1ThtCpwONVabkvz9Oz65Kn5W4Pr4qrjjkcd1+RcECf6bPK6fLcv40c+AK574Zb2KnyG4Hv/p4nVNVQEhWUfYVYVPKCXgrsTnKsdrLyQilNIgVNJoL6fJVk6jpYI2UUWHuKms0k4VaUlLi9dM2qWnSdDQ4qyh3ammy1lDh11Bt0tNf9jASFpksMVDa71EQ1zc7DCMC8TqbMTrBRINbiIx8VEZrAvZa0FyG3F7rLhkO4Jow+4wY7EacAoWBNGMw2nC5tgEktmqxmBSYHPU4BR1CJIeQTLicBowWzQYTSrMVjV2pxaLTYXJXIXZUo3VrsDl1hIKmmhMuejpijA8GKe/L8LoUC0TIwlGesP0tcmMdvmY6g8x3RdkrN3NTE+A1bEkR+eaN83wbIKpDj/ZlEA24SBXZ2U8ZmIkWMNIQM1syko2riLtfJp6xw6a5N20BA7QHi2kI1ZIWzif5uA+UtJuGux7aRby6fNWMhEzstAgMt8gcrA9yGyTm7F6Bws9AYYazQw2mljPJTk+l+HwVIpnF1p5/cUZvvH6Ub71xjM8vLrIidk4x2eiXDnRzSunh7n14gQvHu1loMVBMqCkzqekLqClIWqlIWYlGbGSjou0NMi0NfpobwrQ1hSgrSlIW3OYtpYw7ZkgHU0h2psCdGZCtDcF6ciE6GmL0dmyuV410FXL5Egjfa1eOlNOZofjvHwiy62X5njzygr3rizy5oUZ7p6f3Fz7eXGcN54f4XevzPOX757iB9+6yLffOMrzE3Fm6y0MylWMeRXMhHWMe5WM+VQMB9R0eipIWPcTteTTk7CzOJJiur+e0a5aRruiZDtD5Lr8tISV+PTbEBW/jbX4MUx5jyGVfxG57EuIxb+DXPkUQc1uHGVbMBV8GUvJFkT1bjz2EgRbMXZrCQ5rOQ5rOXZLJRZzFXpDOXt2PfGp8/apAdTPQHHt3Llzs+Xn+is8eBQk+MGH/+om618Arg8+4u9++A8/k4D6acX1cwT9DMH18d9TVhYQlLUEXVX4xAq8QjluRxEeewEBezG19mLipkKimgMkzSW0CCoabZWkbFU0iTU0uXVkPAYaJQ1NooZWUUObU02nU0WXoKbXq2Oozka22c1As0wmIZCIOYjXCsSidiIRC4l6gfoGmUhMIhqVidXK+AMOPB4LoYiLUMSDxysRCMoEgh4iUR+hsIzX50CWrfj8djxeK5LLiFs2Egw5CEdE/AEnHo8Dp2DGLdsIhAT8QQey14Lo0uMQ1EguLeGonXSjTHdXlOHB5Ca4eiNkh2vJjSQY7AmQ7QttFkp0+5ju8THU5KCjTsdYp4upXj+Lw1FWR+LMdQfINYkMRo0Mhw1MJWzkInpyUT1jUS1DEQUdniLavAVk5P0khZ0kXbvJ+PJJew+QFJ+m1rKDtLOAoYiGiToLEzErU7UOFlJuZhokxhM2ptIiuWYnXTEVE21Onp1r4shkPXPdHs6tdvDn773Id/7gGn/2zvPcOj3CUp/I2pDMlWe6ef3cGLdfnuLmuUnWJhsY6wnRHLeQjtuYn2xneaabpaluVmb6WJkb4ODCCBvLY2wsj3FwOcvBtSwbGznWVkZYWxpmfWmE1fkh1hZGWJkbYmlukIPLo6wvDbGxNMTqXA9DnSF60hIHJ9O8dn6B+9fWeOvKMm9eXuD+5dlNk/7iDPcvTPPWi7lH4DrND//LFf749UMcHwwxWWdk2Kdi1KsgF9QwHTWQDappcxYTN+7Fp96KT7ubtqiR2YEEue46BtsiDHVEGGr1k+vy0xarIWjahbvmy1hLv4C15Dfwq5/Er3gKb+VTyJXb8Cp3IVY8haP8KZzlWxGVu/DZS3A7S7BbirBZirFZSnFYq7CYKtHWFLFz+5c+N3B9XAh75car3Hv4Hn/93b/9d0Q3/4Jexddev/MziuvxT8mUAHvvAAAgAElEQVS9zwNcjz32GKrKAgKuGjzOMmR7KR5nKZI1H8G4D685n6Apj6jhABHNfpLWUlpcKhodlaQcVTTLWjJePWmPjrRbQ6OgosmpovXREGqXpKHPb2AwYWO0xU1fxk0qZiPqNxELWqkL26iN2DZjnBs8xKIuImGJWEQi4Lfh8ZqJRF2EI25kj5NQ2Esk+uiJyAQCAj6flVBYIBIWCPht+H1mohE7dbVuaqNu/H4nsmzH43UQCAqEIiLBsAOf34IsG5DdOoJBM40pN309tYwMJhnqq2WoL0putJ7caILOVhejfUFmR2oZ65AZb3cx0mynN2ViqMVBX9pCX72JbMbJRIuLuTYPU40iubiNsZiJ0bCWkYCaHncF3d5Kun2VtMjFpMQ8GqQDpL2FpNwFJMUDpNwFNMtldPmV9Po1DPp0ZINmJqI25utdjEYsDEX05FI2eiIq2kOVzHSIvLjWwfn1bg4Ohjg9l+H3Xz3CH71xkvevLnFmoYGxtI7FHoGrx7q4eWqQ66eGuXp6jOWxeka7grQ3iLSlXcxPtXNsfYyThyfZWM5ycHGMg4vZT57VhWGWFgZYXRlmdWmQtcVBlmf7mZ/oZX6yl8XpARamB1iZH2ZtfoCFiXYG2kO0JR0Mtcocmc3wyrkp3rqyyL0rC7x5aYb7V2Z5cGWeB5fneHhlnnvnJ3n30hx/+d4ZfvAHl/jGlXmWWpwM+lUM+pQMehSM+NRMxkyMhrSkbQV4FU/hKPsSLtV2WiM6pvtqGWkPMdgWoq/Zz2CLj2y7h5awElfNE9gqfxNn9W8jVHwRueqreKqewFe9nYBqN3710wiVTyFVb8dVtR1n1Ta81gK8UimivRirpRDBVobDUo5BV4xOU8yu7V/+HBXXrkeT86/y5oN3+Ku//h4ffvQT/vmf/5kPP/zwV1BcH/6Ev/vhP3DzlVtcvHSF23fufqos4/NXXI899hhqRSFBjxavWI5gKtgEmLMYp2EfsnE/UXsR9Y5S6owFxAz5pIQKWmQ1jUI1jS4laY+GRq+WhKAg6aymVdbQKWtpl9S0CzV0eXV0hvX0pRwMtHhpTojEwzbiITvJiJN41EZt1EZD0k193Es8JlMXcxMK2pFlA4GAjVjMTSzmxR9wIXschEIufD4HPp/9E5M9HLQT8JkIBc3EawVS9V7SqRD1ySDhkBvZbcXtthIIOggEbXi9RrxeA36fgWDASKpeYmggyeRYE7nhBnIjDczk0kyON9Dd5maoy8vCWILZgRCDaRsjrQ5GW52Md7npb7LSWadlNG1nqs3NRFpkMiUym5YYDusYDKrp81bR6aqg26ukN1RDh6+KFk8Zja5ikmI+Da5CGt0ltIWV9ER19AR19AeNjIatTMZE5pIy07UCfV4NuaSNqYyTzmAlvTEFZ+bTfOPmBm+9MMvB/iDPTtbz3qVlvnXrCG+dm2RjyEcurefERIS7Z7O8enqYm2eyvHJuisWROJ0pgfYGic5mDwNdMSZHmpif6GQq20l2oIXsYCu54XYmRjrIDbeQHWlkPJthcqyZqWwL44NNZPvS5IZamBnvYTbXx+RoBwuTHczlWunOyPRlXCxlk5w62M2dl+d598Yq791c5u2r8zy8vsTD64s8uDLP25fnePviDL97bYn/9u5p/uabL/Hu+Ukm642kjHmkjfl0i5V0OErpcJTRLVXRKlVQaz6AV7OTiDWPlqiW8a4g2a4I/S0BOlIuOusFRttkmoJV+I07kLVPIKm+gqzejLGJ6HYT0uwlotuPr2Y3zsqnkFW78Cmexq3cic+aj8dZhMtZhOgsQRYqEWzlGLSFWIwV5B/Yzhc+OW8/nw7x61Zcm4Wwr/Dw/a/zvR/8PR9++JN/x1Xx0RzXx+B67fU7PzeA+lmkQ/wMKP8FuJRVhfg9WjxiBW5LEV57KZKlAIduN5JhL0FLPklHKQlbMUHNXiKGA9RZioiai4g7KkhK1SRdCuqcVcTt5bS41bTLNWTs1TQ7FHTIGlq9anoSNgabfaRrHcQCFqIBK7GAlWjATCRsJplwkUr4iMdkYhGJcNCBVzbh8ZgJhYVPVJdbdhAISng8Vvx+G6GQk3DQRjBgIRyyEQlZqIsK1MdlknEP9XEf0YibQMBJKCxS3+An1RggEZcIBox4PTr8Ph2JWgdDA0mmJlqYyKY3E0rHUkw9ilaeGUuyPNnIUjbBSKtItl1kcSTMdJ+H/rSZvnoTE60SE80iQ3UmRmpNZGuNDIW09PoVdMjltLsqaHcraBYrSAtlNLkqaBRLaRRLaZYraXJX0hFQ0xfWMxA2MhQ2k43ayEXsZEMWBrwaBvwahqJ6+qNqBuNqFnuc3Htpir94eI47z+VYbHfzzFice+dmuLDWwXPT9by4nOHSRiuvPtvP7eeHef1sllvnclw5NcZ0f4T2ege9rQEmRhpZmethaaaLuYkO5ie6mMt1M5frZn6il9lcD1OjbUyNNzMz2cZ0roXZ8VZmx9uYzrYxOdzK2EAzk6OdzIx1c3C+n4PzPYz1xpgZrOW51S6un87x4OoyDy7P886VhU1QXVnknWtLvH15kYeXFrl/fpr3Ls/zZ/ee4dt3j/L+xRnOzaTIRo20WEtpMhXRbCqhR1LSJStpESuotxcTNuwjaNxLylfNQLOL7rRMW4OL5qRAR0qkr0kg5a3Ab3war347Pt02/LrtRI27CWl2EVA/TUCzB69qF0L1NsTq7Yjl25AUO5FNBxBM+3CY9+Ow5CNYSxBsZRh1+Zj0xezZvWXzDD/++KMZrs/Y4xoZ+6Se7G++/3efSof4Fcz5Dz/8CT/4u7/n5iu3uHT5Krfv3P2ZlZ/Prp7slz/VVUV4ZB0uoQLZUoTHUohkzEMy7EM27SdoK6BOKCXhKCFmzCesPUBYn0etrZh6qZK0R0mDq4q4o5yErYSUo5IGWwVJYymNlgo63Gq6/VoGEnb60zKNtQ5CPjN+r4mwz0w4YCYcdZBIyMRr3UTDArURidqoC6/XisdrJxAS8XgduNwOZI+ALyDi8dnwBWx4fRY8XiPBkI1I1Ek0ZCcWslMbEaiLSMTCIpHQ5lWyts5NuilM06NWoFRSIlnnJFnnpLFBYnQ4xcxUOxMTLYxlU0yMN7Ew08r6Yg/rC50cnGvl8Fwb0/1hsu0Sy6NRVrJRsm0CU50eci0SgwkjYw0WxutNDIXVDEVqGIzU0Omvos1bSaurkpS9mJS9lIxYRUasokmopEWspsVZRa9Hw1jEwnTCwUTMwqBPQ4+soEuuosdTxWidlv6oioGYkoVOB+cWEvzBrTX+9I0TXFrpZCYjsD4Q4sRkPcv9fp6ZrufWmVHuXZzg9gvD3Dk3zN3z47z+Yo6rp8dZm0yT7Yky1l/P8mwPzx6bYibXSm9HhMHuOoa64/R3xOhuidCZCdKa8jx6ayjRFBfJ1Em0JN00J2QSYTt1YRudLREWprp57vAEx1YGWJvK8NzBbm4+P8HbV5d5++oS9y/M8vDiPO9cXuCdS/O8e2WZdy4t897lVe6/OMv9Fyb407tH+Yv7J/nDmwd599wUh7p89HtUZMwldDgUDAdN9Hg1NIsVNImV1JoK8Gh2kXCX05uWyCScNMYF2tIynS1uOlJ2aqUyvIa9RGx5hEy7CRl2ETE+TUi3E79qOx7FNjzKHbiUOxEVu3BU7URQ7EY25CMa83AY87Aa8rGaC3HYSjAa8jAaCnl651c/JT4+vYf8hc3G+i88tvn8WsD1NNmx3KMgwa89eqv4k399WcbPJaB++BP+4Uf/yK3XbnP5yrVH9WSfAtdnVgj7y5+KigIcDgWCowy3pQjZnI+g3YNTuxu3YS9e8z6itkLitmKihjzC2gPEzAUkhTJS7mrqpUqi1kLCxnxixiJqjUXU6gup0xfRYCol46ikza2kr9ZCX4OLhqiDkNeETzYRkI0EvCaCIRuxWpFYRCQUsBMJOQkHnXg8ls1ZrYATt8eO5LIjShasNi02Ww02uxqjqQKTuQKbXYHdqcJpq0ayK3AJNUgODXarEptFgcVSjcOpRpS0eLxG4rVOmtNeutoj9HRF6emKMDqcYnysifHxNBMTGaYmW1ic6eDQSh8bSz2sL3ZybLmL1Vwj450ecl0eZvsDzA+EmOsLMthgoSdaw3Bcz0SjhWxcx2BESX9ERXdIQYe/ihZXOWlnKY3OMprESjJiFSlbGSlzKS3OSgZ8OqbjTqbjNkYCGjqFMtqlMtrEEjrlMjo8pfRFqplttbIx7Oa1Z3v41s1lLqy0MN/iZCRuYCrjZKHLzaHRCOfWWrl8oodXTvfx6uk+Xj3Vw+1zw7x6doTrZ8Z44cgwRxZ7mBtvZmWuhyMHR6kLWzCq92PTFyKYy3CaShDMpUjmcgRTKQ5TEU5TEXZ9AXZdIYKpBMlchkVbgGyvpqctzOJ0F0dWBlmbaeeZlR5unJ3mzvk57l+e560LMzy4NMubL03xzuV5Hl6e5e0L89w7P8/DC0vcPTfJG8+P8q0bS/zxawf5vUvz3FjvYrlVIhs20O/R0CmqabFX0WAsJO3Y/CzrzEX4tLuJOotpTzpJx52kEyKtaZm2tEgmbiLkKMat2UPIvJ+gYTc+7Q58NVvxq7fiVWxFqtiCW7EdR8VW7OXbsJQ+hbHkScSavbgMBdj1BzBq9mExFmAyFmI0FmAwFLFj61d+Cq7HPz7bnw24djwC183XbvPg3Y/nuH4VcH30cZP1R/zox/8nr71+5xPF9ek8rv8I4KqsKERwKnHYSnCZC/FaC5EMexENe/CY9hOwHqDWUUzCXkLUkEfMmE+Ds4yUq4qUu4p6qYKYrZiwsYBaczF1phLixlKS5nKSxhKSpmIaneX0RE30pdw0RByEfRYCHisBt4WAbCIQsBCNCsQiItGQk1DAgc9jQfZYkL1W3B7rJ+Byiias1hqsVhVOoQa7U4HVWondVoXTqURwVOMRapAFDVZTJRZDJTazAqulGqOhDLOpDI9HT7LOSUujzFB/krnZTsazTeTGMuTGmsiNp5mebmVmpo2l2U6OHhzi2PoQR1f7OLbSw6G5Vqb6wvSnHeS6vMz0BZjp9TGcttJbW0M2ZWSiyUw2oWEwpqQ3VEmnv4zOQAXtngoyYikZsYxWuYpWqZoWZyXNjgpahWpGwybmGgSm6kwMeBX0yhV0y+X0+CrokIvoj1Qy02JmtVfg1GyUu+cGubieYaHVymTKyLn5Jm6fHufsYpozCykuH+3m+skeXnt+kNfO9PP68/288mwP10728erZcV5/eZErZ+ZYn+tiZbaHI2ujBNw1VBRsQa/ch1VTgFmdh11XhNtahU9Q4BUq8dhKkUyFuMzFuM2lyLYybLp8Ih4t85PtHFoZZHW2k6WJDC8cG+WNi0vcv7LE/ctz3L8wzcPLczy4uBll8861Od65usT9SwvcOz/PG2c3Z7m+cXWOP7q1xreuLPDSbIqZRht9fjXdbjVtDgUNxmIShgKSlkKaxArq7WW41LvwGvNojTtprXfT3OCmLeOlPeMiHTMQcpQg6/bi0e7CXbMNWbUVj/IpPNVPIpU/gavyKcSqzdhmS/EWNPv/M5r8LyHW7EU2F+EwFGDR52MyFGDQ56PV5WO2VLJv7za+8PinrZ5Pqa7HH/+1Llvv3LmL0ew41165xcP3v8H3fvBDPvjgo821w3+zx/X//hMffPQRP/rxP34Crk2P61+C6/OD1mOPPUZVZSEuqQanrQTRlIfPVoio34OoexrZuJeg5QBxZzH1QhlRfR4xQx5Jewn1UgUNrspH4Cohaimh1lJKrbGUhLmCBls1SXMJcUMBKXspfbUW+lMycb8Zv9uE120h4LIS8FgJBqzURoXNNZ6wQNBvQ5bNeDwWXG4zosuE7LUjSVbsDh0WqxKrTYHLpUGWNUiiEtGpwOPWEJD1RLxGgrIBwabAaVUiOtSITjVmYyl6XSE+r24zaaJeYqQ/yepiP7MzncxMtTGZy2yCa6qF6alWlma7OLwyxDMbozxzcJhDC10cWuhgabyBwWYXgxmRbLubyR4vk10uRpvMZDMmZtttzLSYGEkq6QoW0+LJo9VbRJunhIxYRLNUTLunkg53NR0uBe1SNe1iFUNBPVNxC7mYjkF/Nb3eMro8xfT4SxmIVjCZ0bHa6+Rw1supmTBn5qKs9DqYatJxeNDL711f5U/ePMGVI128vNHKq88N8Nrpfl55rpe7L4zw1kuj3DzZxdVnurhxaoQ7Ly9y4+w8B6fbWJ7u4NnDOaI+Hcqy7TiMxbhtlUimcmRrJUFBTUTWEvPUEJWV+Oyl+Gwl+O2leG3FCPp8Ih41q/NdHFkdYGWmndWZFi48O84blxa5f2WBh1cXefvSJrDevTrPe9cXeHh9nrevLvDWxXneOj/HG2dzvHF2lK9fneW/3FrlvRfGWWlz0O4qobbmaepqDlCvL6bRXEraWkrcXECDo5R6RxmSehdCzW7SYQstCXlzDq3JS0eTm1RET9BejKvmaUTlNgTlk8jqbQRqdiJXb8VZ+gRS5VaEyu0I1bswlzyJas9votz3W9iqdyLp87EbCjDrC9Dr8lHX5KFUH8BoqmTP7m2fSkD9+Hx9DK1fL7h27Nz5qCzjJg/e+xrf/du/ewSuX9Wc/+iDT8Yhrl678QsU12dn4P1yxVWAJKpx2kuRzHl4rQWIuj0Iml3Ixj0EzPtJCMU0iuVEdfuJ6vZTay4g4Swj5a4iKZYTsRQRs5YSNhYT0hWRsFSQtFYSN5eQtBSRkSoZTNjpT8kk/Fb8rk1wBT0OQl474YCNWMRBJOQg9GgvUfZY8HqtuGQLgmTE7bEhSmZsthpM5iqstiokSYHbpcQlKXCLCvyylpDXSCxgIeIz4xU0uMUaZLEGl1OFw1qBTpOH7FbR1CCRaXAx0p9gZb6H+dlO5mbamZ1uYyrXzPRkC7PTbRxc6OfwygjH10c5tjbE4cUeji73cWi+g+mBWnpSTobb3OS63Yx1CgxnzAw2apnrsrPY62A0paInWkp7oICOQCEdvmLaPcW0eUrp8lbRF1DT41PSIZXT6aqkz6ciG9UyVqtiJKKgN1BKT6CIvmgJuaYaFrstLPXaODzm4VjOx+FRN8/NRFnucfDScoqvX1/m9ulRXlhu4sbJXm6fG+WNF0a4ebKHN84O8ca5IW6d6uX288PcOjPK7ZdmufLcJIvZFAvjGc4cmyDq0aCrfhq3tRyPvRKfvRq/vZqwUENIUBJ1K0l4VfisRXgsBfhtRXgtBbiMBwi5KlicyHBoqYfVuXbW51q58OwYdy9vguv9G0u8c2WGdy7P8LUbC3z91gpvX9+MuXnj/CxvvjzL7XNj3DrVz/tXpvn6lWmuHcwwlqih21+1+VbWq6VNUpO2lRM3FlBryiNhKyZuL8Wj24ezZi91Hh2NUYF03EVzvYvmpINkQE3AVohLswtBvRVBuQWfbgdB3S5kxTZcVdsQK7YhVO7AWbUTa+VODAVfRr3/ixjLt2JT78OmL8CozUevK0KpykOpKUSjLWPr1kcDqD8DqE8B69cIru07djwC1w3uPXyHv/7e9z9lzv8qCagffvjJAOq16ze5++a9TwUJPvZTGn+O4Covy8Ml1SA4yhCM+3GbDuAy7EPUPo1s2E3AvJ+4o4i0WE6t4QC12s23inF7KQ1SJXWOMkLGQoKGAkKGIkL6IuodShKWSmLGQhrspbT71AzWO+hJSiSDVsIeCwHZSsjnIOixEfJZCfo2fS+fz4LXZ0X2WAiEBDw++ya4ZAuybEVyGXA4VTgdVTgd5TgdZbiEKtxiNbKgwCsqCXp0+F1aPIIar1iDV6xBclTjtFdgMhTglqpJJRxkGkRGBxIcXOpjYbqd2alWlha6mZ/tZGqimYW5TtaXBzmyOsLG8gCrc5u+zYmDQ6zPtrM+287cSD3DHV560xa6U3o6EzUMpHXkOiws9DuZ7jQx1FDNYLKKnlgpfbEKuoOldPrL6A1Wk63Tka3T0R+opj9QzVBExUhMxXBsc8F6rEHJbKuexR4Tq0MODo/LHByVODLp5/yhJu5dGOfV53o5OOTi/GoTVw53cm4pzYWNNl5/PsvNUwOcXWnk5HQtB4dcLPXaObNQx2tnhrjzQo7Xzk1x4/kZlsdTTI/Uc2J9mDpvDVb1XgLOKnz2SoJOJTGXhohYQ0SsIenX0OCrIeIsIyKWEnIU4bfm47PmE/cqWJpo4vByNwtTGebG6jn/zCgPrq/x9VsbfP2VZd69MsM7V6Z4/9o8X3tlkXtXprhzfnIz4+vFKV45PcyNEz289cIIt050cW29hbdfnORP753iz++/yJ3n5tjor6c7YCCk3UdQt4eQYT8+/X7cun0I2gOERTWJ4GaJazJiJRnWERSKcen3IKp3INY8hVPxFUTFE0iKJ5Eqn8Kj2IVUtRN72TacVTsRlHuwlm1FV/gVTBXbsdUcwKYvxKgpxGgoRW8oR1VThEJVwpYnv/r/f9Z+nYrr0a7ip8H1KwUJfnoc4u//4ce8eut1Ll2+yp03Ph0k+Bj/MgH18wSX6CzfBJd5Py7jXkTNLiTtTjz63cQseTS7q2i0lRDT7qfOUkKDpKBeqKLOUYHfkI9Pe4CgsYCYuYyko5qwoYiAbj8NQjldQS39cSvtMSu1Xj1Bt5GQz0bYb8fnNhKUjUSCNvxeCy6XHsltQPZaCISceP2Ozb1DyYTbbUaS9IiiEqdQgcNegmAvRnKUINnLkGzluOxVeCUVXkmFLCjwSRpcjmoc5lKc1lLspkK8UhXpBjstaekTcC3NdrIw3c7yQjdLC90szHWyujzAxuowh5aHWFvoZXm2k8PLAxxbG+TgXDtHl3s4vtrHQraeoXaJrpSJrgYdXQ0aRloMLAyKLA+JTLYbGGlUMpisZCBZRVe4mL5oOYO1CobrlIzUKukPVTBSqyBXX0M2qWQ4XslIfRUr/VYOj0tsjAscyomsZSXWcx5ePtbKOzfm+L0765xdSbPYK3Fqvp4XVjNcONTBa8+P8eqZLEem6hhp1LE+4uPy0XaOjvtZ7nNydjnFa89nuXdpmRtnN8E1NVjLoYVOkgENov4AEamaoKOKkLOaWpeGiENJnVRDg09Hwq2kVqog6izBbzmAz7IPn/kAcbmSxWwD63MdzOXSzGaTXHh2nPdvHeabn7TuzPDg4hTvXZvnvevz3L88zd0L07zx8iyvnd3MiL9xspfXTvdx4WAT985m+b//8k1+8qM/5O//5C73X1zl6GgTvVELYWMeXu3T+I37N4P/NHsQtAcIiWoiHiPxkI140ETUqyToLMRZswNb9ZMI6i04FV9GqPoKbtVW3NVbkSq2IlbuwFb6FJaSJ7GWb8NasQNT+XYMFTux1uRh1Rdi0hZhMVVgMStQKApQKkvY8uQTn9sZ3rlzJ9nxca7c+Bhc3+ODjz7e3vm31JP9C3P+1mu3P5nj+vlexc8fXG5JgyRUIJkOIFsOIJv3I2l3Imp24NXtJGEvpE1WkLIWEVHvIWYspt5ZTdJZRZ29Aq8+D49uE1xhUxG11jKi5mIilkLi1mKa5Wq6ogZaIkaisga/pCXoNRMLOwj5TARlI2G/hYDPgiyb8Pgs+IMOvEE7steK5DYjiAYEQYcg1uCwVyI4yhCFUkShGJejBJejDJetAslWgVdSEZA1+Nw1BFw1uO1ViJYyJFspgqWIiE9NW5OLjoyb7GCcjdU+NlYGWF/uZ3m+m4XZdpYXe1hfG+bQ6hCHlgfYWB5gY7mf9aUeNhZ7OLzcw5Glbk6sDXBspYeVqTRjfX56mq201CnpTCoZ6zCxOupmrtfOaFrNRKuObLOazmghA4lKsikVw/FqBmLl9ISLGIqXM5lRM96kYqJFzVyPnsMTIocmRZaGLMz2GVgacTI/LHJiOcGdi1PcfmmCE3P1rI+FeX4lw+XjvVw61svr5yY5Od9IT0LDQIOeq8f7+f4fX+Obt1bYGPawNujh6jP9vHfzENefn2ZxtJ7pwRiHF9qo81QjaPcQkSqIipXUuVXUSkpC9ioSsoaUV0etWElMKCNkycdr3EPAcgCvcS9RoZS5oTrWpltZnG5hdbqZK6eneP+Vw7x/bYV3L81x//wEb700zrvX5nj76gz3Lk9z7+I8b56f45XT41x+po+bpwa4fLSNMwtxbj3Xz3//3Rf4r++/yNduHOX8+hCzHWGafTX49Xvx6PcQshfhteRhUe3Aqcuj1qMn5jVT6zOSDJsIy5XEXKV4jHuQNNuQDU9hrfpt7JW/g6XkP2Mr/hJCxZOIldsRqrZhLP4KqgNfxFS+Hbt6H8bqPegVezGq8zHrSzEZyjHqK1BU56NWlfHkk09+fuDatYOx3Mfgepe/+f73+fCjD/mnf/p/fsWyjEeK6+NxiNd/oTn/H+Oq+LHichn2Ihn2INRsx656Clm7g4S9gBZXBSlLIbU1+4joi4iZK0g4qonZypG1B5B1+wmZigjo84haimgQq6hzlBI07CctldMd09Mc1BFyqfAIStyiGp9HR8Cjx+/SI4uaR1dFK16/lUDIiezb9Lgktxm7Q4vk0uNya7FYSrBbi3DaC3BY8/AIpXjFStyOClz2ClzOKnyiipBHi19SITuqkJ2VuB1lSLZiIj4VzQ1OOjJuJkbrObI+wKG1R+Ca62Juup3Z6Q7mZjpZnutiY3mAw6uDHFkbYGO5h42lbtbmOzi03M2zh4Y5sT7IkeUulqZS9LU4SEeqaY5V0p/WsDAgMt1tJdeqZ6JVx3BTNa2hPPoT5Yw3qRlrVDGZUTNSX8FoqozZDg2TbSqmu7QsDppYG7ezPGZhqlfL9ICRs0fSnFhJMNHnYG7Iw+pYhNVsmJPzjVw40sONU6Nce3aYs2vtTHSItEaVrI5GeO/GGt9+eIpbp4dY7pMYadBwaqmJNy8tce30FMtjDUwNRlmbThNwFqIt+yqSfi8RoZyYWEnSU0OtpCThVpN0qal1VsVFU/UAACAASURBVBCyFBI05xEy78dv2ous20XYXsRsf4yViWbmchmWJpu4/Owk7904xNeurW4WZpyf5MGFae6+lNvcUbwwzevP53jl1Dg3nhvj0vF+rpzo5dR8nGMTIV5cbeL0UpoX1jt47ewMl4+NM9sZoV6qQlBux23Yg99egGjYi0mxHYtqD1FZQ53fTFjWEZSqCQjFuM17kfTbkQ3bEbVfRV3wGLrCL2As+C1Meb+NWPEU5qKvYCl9AkvFk2iKvoS6cAv6iqcxKfdhUO5Hp8xDV1OIXlOCQVNKjaIAVXUJT27Z8tNz/Zkrrh2MT+S4cv0Gbz54yHe++10++OiDXx1cH360ufLzyq3XuXLtOnfuvkUi+Slw/dK1gF/HP/+Lf2d5eT6uR4rLaTqAZNqHqH8aoWYbovopPDXbiJn2khFKaBHLaTAXETMUEjWXkpJUJCQlPkMxHl0+PkM+PkMeHs0eAoYDeDR7CJvzSLnKaHSXUyuUINtKkJ1VuIVqZEmFV1Ljd2kJePT4ZAMuSYdLNiB7zHh9Vjw+K5LbiN2pwSlqcQoqbJZSbJYCHOY8BEseorUAt6MUt6MCyVqOx1GNX1ARlDT4BBWyvWpTjVlLESwF+N0VpOMWOjIyM+NNHF0f5dDqEAcXB9hYGWJ5rpeF2S4WZrtYXejl+EaWZw5lOX5ohGcOj3LsYD8HFzvZWOri0FIXJ9b72VhoY6jTS3+LSK7Xy2inSEdCTU9DDSPNegYbVQyllPQmyuhNlDLbuelbTbbUMNtpYLbLwEK/gfVxB4uDJgYay+hK5NOXKmGsQ8XBSRcvHsvw9bsHeev6PKOdNhr8pbTV1tAcUdAeUzE34Ofqqc1VnqkeD81hFU3BapaHQ7xzfY1Lxwd4brGJ+T4PYctOcm0O3ry0zKsvzLExnWGiP8zcaC3NdTringoSniq8xnwC1mJqRQUNHi1xUUFcVFDvVhNzlhGyFRK2FRCy5+Mz7iPiLGVuoI6ViQzzuQyLuTQXT+Z475XDvH9tmbcvTvP2xRnevjTLg0uzvH1lkfuX5nn1zDhXT45w49QY154b5cVD7WyMhzk+WcuV473cODXCCxvdnFnp5tLxSTZyrcSlaqzVW7Grtm9+2WqfxqrcgVmxE4+tgrBbT8ilRTaXImifxm/dj6Degqn8iziqf4c65z6mOiTmurx0R/T41E+jP/BFdHlfxFj6VSyVW9EVb0WZtwVD1V7MmiIM2iJ0mgK06gL0mhK0NSWoVKVs2fLZXxU/3rrZuXMHY7kc127c5K0HD/nO33yXDz784FHm/P9sjusnwC/aVfzRj3n19h0uXr3G7X9VkOD/+sz5xx/7DR5/7D/xizK5yirykVwanI4yLMa9COZ9OLU7EdRbcSm34FU9SVS3k0Z7AWlnCUlzIRHdXmKWAuqlShKiAp+pFEmbj8dQQL1XSXNYy1BGoqPWTMReSMC4G1H1JPryL6FXbcVuKsAjKQh7tUQDemRJgSypcElqBIcSl6jF6zHh8Zpxy0Zcbh0OoQa7oMJmr8ZqKcFhKUCw5OE0HcBh3I9oLUK0FSNZSwkISkKihqhLT8SlIyTU4HcqkO3l2I0HCMjlZJJW2hpdTGUzHFsb49DyKOtLI6wvD7O60M/KfC8bKwMc3xjj5JEcJ46Mc/zwGM8eH+fEkSwby92sL3RwdLGL9blWJgYidDTaGerwsjBWz1iPnwZ/JV31WsY6bWQ7TAw2qemsLWaovpy1fjMbA1bmO7Us9JtZG3dxeMbDSs7JwrCZsTYlg+kKWsIH6IwVM91l4ex6hvvXFjk2lyJk30PIvp/lbB3rU/V0JHQkfeWsTia4cHKUXJeXWqmUiL2QwZSVl4/0cfGZUS6dHGdjMoVHt53ehJZ7V1e48fwUc8MxRrt8HFlo5dq5ae5eXuGZpXbaYkaijkoitipi9mrqxGrq5RpSXh1xl2LToBdKiIpl+Cx5BO1FzAzEWJ3IsDieYXkiw8Xncjy8uc47N5Z5cGWKd6/O8PDyNA8vz3L/0gJ3Xp7j5tkJrpzKcv35HFdPZTmz1sbBsShroxFOLzVz+8UZLhwbYaIzRH9Kpj/lpdalxlGzB1G7G0m3G7tyO3bFNmyKHXgs5XgFFS5LJY6a/TR4FDy70MLBkQgx6x6Stv3ceX6CP3nwPC+t9zHd4WOhM8R0i48mjwqXZjem8ifRFW5BdeAJ1KW7MGlLMOhLqVEfQKXch1KVT5WikCpFKVu2fOXngPLTM/3rzZzfsXPTnL92/Sb37r/Nd77zXT74OMz0fzqA+kvA9cMf/yOv3r7DhStXuXX7jc8pAfU3eOyXgKuk7AAutxbBWYHNvB/Juh+XcTdu7U7c6qcIardTa3iaRkcBSWs+cWMeYe3TxKx51EsVxKVKAtZS7MrdBO1lnDs8yv/4o9v8yfuXuXPxIJM9fuqkQpK+UlqSOurCauzWgs1JfaESWazGaS/F79XgFlV4XDp8HhMe2YQgahHEGtxuPU5RjV1UYLWXY7cW4zDnIVr2I5r3I1kOIFgPINjy8AhlRD0aYm4dIUFNnawn5tIRFJTItlKcpgOEfVW0pGx0NLqYy7Vw8vAEh1dGWF8cZmN5mOOHcmysDHHiyDinT8xy6plpTh7NcfxQluOHR3jmyChH1vo4ON/O4cUuBlplWhusTI7UMdTpoymmp6XOxFiXhyPzjRxfSnF4LsZyVibbUkM2XcX6kImjI1YODllYHbFxaNrDxoyX6QEL0z1GLh5r4q0LI5yajzHRomesUcvphRS3nh9jYyxGT52GjjotF09kee3leXI9HhLeMqYHArx8YoTDs83USeUEzPlMd/k5e7CXcxv9HJpMkwmqSPvKOTyR4OHNdV55YZb54Ri5bj+3Xl7kr7/9Oj/4izf55punOLnUTaNPS9ReQdReQZ2ooMGjo8GjJeFWUidVEpXKSchVhJxFRKRyZh55XAu5DEu5Zi6fnuTBjTXeubnMw2uPsuWvL/Du1XneenmWN16e4/b5OV45N8nV02NcODHEmfVOVsdqme3zc2giyYXjIxydayPbFqAl4iDhMSAZirAodiLo9uA170fU7sap3oGo2UPEpUSyllNTvgOPqZDzR0f4wZ/d4X//3Rc5Pp1gfdjD//jGOd6/sczRyTg3nh3jO79/k//2u9e5dHScgUYJc8VWKnb9JvqSbajLdqJR5qHTFKLXFaJWHKCycj9llXmUVxXzxBM/TYd4/DMecdq5azNz/vqNV3jw9jt893t/+6jl598Drh/94yeK6/MD1xf4mb3IT32w5Y8Ul+Asx2bch2Dci1O7C5dmO3LNVgI1W4nqdpE07qPRlk+dYS9e5VME9LuIO4sJ2woRanZjqHiK/rSLv/n2Az74v/6C7//Xt/k/vv0mL58cZaTdyeUzWf749y/y7PEhwiE1TkcJJv0+DJo96FS70an34nJWITqqsVkqkQQNskuP5NLiFNQ4BBWCpMBuK8Wo3YtZ/zQO424Ey14Eyx4E217cQh5eoYSwS0lIVBF0KB69wlcTdFYjmQqw6fcQlCvIJC20NQpMj6Y5djDL4ZURDi4OcnQty8kjE4+U1jgnj05w4sg4p56Z4tnjE2wc7OfoxhDrSz1MDifoapJojBlpbrDSkRFpTTkY6vSzOpnh1EY/L58c5uyRLs4cauGZxTjz/XZGUhWs9GtZH9azMqhjLWtjYcTGUIua9ngZIxk191/+/5h7zyDXz+tO85KyZFoUKfKGzt3IOQONDDQaqRudc84555xz7r7dfXPizTmRl5mULMka2ZZEOY5nPZIlW4m2p2rKu1vlHa8tap79cEmKlDVVY3kpGlWnCt8A/KveB+ec95zfb4gff/sK37i3yHpvBiNVDk7NVnNlo4OFzkzGGwPMduVyeq2T2b5CyrO0RNzxdNX4OLfdz41TUww3Z1OX62B5pJoz671sTzWwNFhKa7Gd1aFi7pwe4+GlWa6fHGN+sISJzlxevLzAX3zjGu986Rz3zs2wOFhGaUhPnldFrldJcUBPeTiZ4oCBAr+GoqCGwqCKgqCSDK+YwoiOmcEy5sdqmR6uYWGsjovHRnnt5iqvXJ3j1avTvHl16rEV2dUZXjw7xoOz49w/O8G1Y8Oc3+rm+EorR+cbmOjOYbA5ndm+QuYGy6kvTqG/pZCWygzs2gSMikPYdYdJscSS7hIQdiThM0XjT44j268h1SEhJTmJ4dYcfv+1U7z75y/yh68cZXuiiLEmO1e267i+28LlrWb+8KUd/vpbd/n2a+e4d2aeqa4S/KYEtPGfxamOxqSKQSWPwmwUkWyWoNMkoFEnoVKLEEoSePrp3/nFGX7iiY/JVX3i4IqJfbyreOMWr73+Jt//wd+8b5bxT78muH7+c374059y8+49rty4yYMXP03N+Sd/JbiUKuHjvpFXgdsaj88eh98aQ5o1mkjyEXKSoyi0x1LhEVDrk1DqSiTLcph8dwLlIQW5XjEpxiPYtc8z2V3Md995xN9/96v85Tcf8pfvPGBjuoqj8zW885Wz/O6re0yNlZGbpcdiOIjPncTKXDPnT84w2FVM2KfBZkrE45QTTDWQGbGTGXERCJjxpmjx+3UEfGqcyQm4bXEEPIkEvQmEUuIJ+xNJD4rIDMjJD+spSjdTGDZTEDKT5zeSHzQ8Vr7wSsjP0FNX7qWh0s94fwVHVwbYWhpge2WI/Y1Rjm0+jv3NEY5uDLG/PcqpY9Ps7oyyMN/Owkwz4yNVNNWGKcu3U1Xspq0xnZG+YuYnGji60sPJrQHO7Axwerub01vtnNpo5tR6AxtjOYw1mlnssrI2YGehN5nlkRSG22zkph4h23uE5kIVl9bq+Isvn+T1C2OMVjsYrfFwfqmJk9M1jNSm0pxrpqfKx958C5NdufTUBYh4kshOlbA+3ci1k7M0lfhxa+IZ7yzl916+wJm1XlqLHcx353L39BivXlvi/sV5Tq13M91byNG5Rt68tcGt06NsT1eyOlJOY4GdbJeMXLeCkpCB4oCeolQDJQETxUE9RSHtx8BVkK5lYqCEhYk6JgermRmq5tzuEK/eXOG1G0u8+r7u1ptXZ3jzygz3Tw5z7+Qot0+NcHGnlxMrbezMN7EyUcNIZy6NZV7aqv1szLdz/uQic2NtOE0i1OLn8drEBDxi/M4kwi4BQUcSHsMRvJYY/A4xqQ4x9SUpvH1/n+9/+x4vXRhne7yIropkmgsUbIxksD9dyO54AW9cnuHe6VHOrndwarWL4eZs0h1inKqDuLSxmFSx6DUJ6PVCTAYRek0Sep0QtVpMUlIcT//Ox8H1m5zPjIl9bJbxQcb1/R/8zb9BAfVfgeux5vyPfvouN+7c5cqNmzx89Mqnb5bxPrg++EeQKwSk+Ay4nFLs5hjclih8lmhC1ljCpsNEjIcpsMVR6RVR5kyk1JlAni2KQm8ipSEp6c443PqDeEyHmeov4ZWbW7x8bZ1Xrq/z9v2jbM1UcWW/h6++uM31UyPMDJcQCcpI1j3P9GAZP/jzN/i///6P+OZXbzLQUUB2moGciIX0gIFw0EgkzUZayIrLpcLrUuJ1y/HYhXgdSfg9gvezrgSCvkRSPXGEvULyw1qKIkYKwnpyUrVkuJVkpajJDmgIeSXkRXTUlXtpqvYzMVjBzko/W0t9bC/3s7MyyM5KP9vLfeyuDbK7McTe9ig7G0PMTDXT3V5IR3MOzfXpVJZ4aK2LMNRVxMxoDVsrXZzeG+fs7jj7a73sLLezu9LKqY12jq81cmazhb25Mua6vSz3OdgYdrE84GBrKo3BZhtp9mdJsx2iNCBgZ6yQVy9MsNQVoTZNzlC1l/MrbexP19GUn0yuR0R5hoGNyXqWRqoYassmyy8nL03HzkoP2wt9pFikRH3+AL5kJTvz/Zxe7ae10MZwnZ9L2908vLjAvYtLHFvpYrqvmM3JOi7u9LE7V8vCQB5zvQVUZ5nJdsnIcSspDhoo8hsoCVioSLdSlmamOKQj36+gIKAgwysmK6hkoKuA+YkGJgarmBgo4/z+CK/cWuPVm0u8fPnxkvXLF8Z56cwot/f7uX18mGt7A5xYbmV9spbliVpmRioZ6iqkKDOZnJCB7dVB7tw4Tk15BglRT6GVH8FtFeJMjsNljsZnT8BvF+AyROMxx+M0J5JiE9HbnM1bd3f5/VdOcGqxjrmuDJoLDVRnKljqz2FruJD1/hz2JspZGSxgfrCAmYFimsu8hO0CvLooPMYkzJp4TEYJWq0ArSYJnSYJvU6MWi0hLi6Kz332s+/3p3/zGVdsbNyHpeIrr77OX33/r/8N9mQfAdcHZhn/8t7P+PG7f8eNO3d54cpV7j58kfKKmv/lF/hNguuD9zJZIm63FmuyALPuCB5LHKnWeALJsfh0BwnpD5FrjaXIkUiJPYEiayyZ5sMUpggoSBURsBzGpf8iKZYj1JU4GGzJZGWskr3FZm6eGuX0cjMnFuq4fWqYe+cnObHaTm5QQW5QwZt3jvLNty7w9VfPcP/yMlvzLVw7O8+VMwvUlgYJ+jSE/HoCqUZ8Hg2pHjVuhxS3TYgrORGPLQGvI56AO4mwT0jIJyDil5LlV5CZqqAgrCPbr8ZrjsdjiifDp8TvFJIRVFFT6qKlNsjEYAXby92szrazNtvB+lwnm4s9rMy0szLTwd7GMCd3J1icaaO9MZua8gBtjdl0NGUx2lfO9mofx7aGOLrRy856D0fX+thd62V3pYv91S5ObfZwZruL46uNnFpvYm++guXBMIt9Hua6klkacLE5mUFTqYY0+0HCyYfIccay0JPJpc02ZjsymGgOM1DrY663kMt7Y7RX+bFrDpHjV9NTn8lQWz4lWcnUlftYW+zmxNEpSgsCaGTxiOIOIYg5iDThOfrqczi91E5RioDhxiA3z85w++IKJzb6WZlsYLg5k7ZSFxsTlRydq2eoKZ3KrGQKA0byfHqyvFryfAYqM1zUZLspT0+mJKQjzycnL1VGlk9GfkRPX0c+k8PVTA/XMD9Ww7m9EV68tsyjaws8ujLHixcmH5eIp0a4c3yI28eHObvWwdpYFcuj1SyO1zE1UkNXcz65ESsBr5a2xkKy0u1IRQcRxX8BScLTyAWfR5zwBOK4A2hlT+MwxOC3S/DZpbgtInxWMfkhA0tDFZxba+P0YiM7ExW0l9oIWmIo8MpZ6S5id6iMyYYgO1MVzAzkU5ypIexKwmuKwW9Jwm+ToVfHo1ULMJuVGIwydBoBBr0MrVbGkSPP8+QTT3wIrsdu1r8Erk9gcv4XvoqPpZs/Wio+zrj+x69RKn5gCPu3f8fNu/d44epV7tx/+CmC6+MP8RcZlwibXYHJGE+yIQaPNRGPOR63PgqP9hABQxQ59kSKXUIqUqTkmqIJ6Z4jkhxDxB5LmiMGr/kgLsPzZKWK2Z5r4I3b27x2a4PzW90s9ObywkYbt08Oc3yxiZmeAjJcQorDaq7tj3Lr5BhXdgeY7c5jYaiUV25scOPsHLUlHjKCOtJSdXidSlxWMV6HBK9dgtsmxG6KxWmJxetIIJwqIT1VQnqqlMyQ8rHph19Fll9JJEVGUYaZwgwLfqcYr11A2CenNN9KfYWXgc5cVudamBuuZX64lsWxRlYmW5kfaWRlqoOjKwOsznbQ31FMXUWQ+qoww73lDPeVszzTzsmdcY5vDbO70cPOahebS+1sLnaws9jBsdUuzmz1cnKtjb2lek6vN3NiuY5jc6Xsz+azMRJmoT+VuYEwBcFEzNLPUJmhYnuinKWBXNZGiljozaW3OoWqLCPl2Sa2FzsZ6CzCoDpEOEXD7EgTQ93l+FxyKkoDjI02UVmRiVgcTVxcFCq5ArVSSezhZygIWbh3epbxpjB5PhHzozU8uLHHqe0xJvoqGGrKYqI9j/WJGrZnG+mtTycvoCfkVJGdaiY/zU5e0EpZxEVVlpuSsImydAMlYS3ZKRLS3ULy0jR0NWczMVjFzFA1cyNVnNkZ5Nb5WW6dHef+hWleemGaly5McffEENd2eji70srebD0bk7WsTTUyP97AWH81dZURsiNOwoFksjM9KKVRCGKexmdX0VgZoaclj6oiB3bdQaSJn0ElehqbIQGjOgavTUJKsphkxfP0VPm5ut3L2cVGZjozKAlJUcf9FsaEpxiqCHF6sp6VzhwW+nJoKLEQThHgTY7BY4whYJPiMUtRy+JQK0UoFGJUKhF6jQStSoRclkRSYizP/M7nOXDgCZ488BmeOPDkxycDPuFdxejo6A/B9e/KuD7anP/Ru3/LrXv3uXLjJvdffPQpgeuX4iPgkkqTsNuV2G0SXNbHmYxNH4tLH41Tcxif7giR5Hjy7ElU+5UU2QWk6Q/h0z5P0HyETLeAgC0Gg+JzZPlFvPlgh7/45m3+6GuXObnaRkVEybG5Wt66scyJpRYaCuy4dYfIS5WzOVHDa1cWeXh6jKHaFDbHyji32cVYRzalWUay/BqCHiU+hxyTOgqz9hA2UzRuazxOSwwOSxQ+VyKZYSWZQRlpPhGRoJycdA0ZfgWpTgF56QZWpltZnm4l1SXFZooj1S0jI6SkKEtPZ0MaC+M1TPSVMjNYxfJ4M4sjjayMt7Ay3sbMYC1tNRlUFaVQWZxCVUkq7U3ZdDTmMDFQzcZ8F0eXe9haaWd7pZ3t5U62FjrYnmtjd6GN3YUmdufrOLnayJmNFs5utHFtv4tre62cWqpkZ6aI7bkKyrNUmCSfpbvSzds3V7m+38dSXy5txckUpEopCCjJCagpL/RSX5NBaooKn1vD2GALQ3312K0yXB41nhQDEnk8h6MPkZAkRKUxodIYEQuSCDlUnF/v542ry1RlGSjKsnDthU32N0doq82gsdjHZGcR+0udLI/XUpXvJOxWEfIYSPOayU1zkRfxUBxxUZ7lojBkpDRNT2maltwUKWFHEpk+BZ2NOUwN1TLTX8l0fzmnNvu5eXaGqydHuX1ugvsXprh1Yojzqy2cmK9noTeP0ytt3Do7y9pMEz2t+TTXZlFWGCLos+BxGkj16JEkfpFkTRInd2b4ztdf5C++/TJvPDjG7HA5hRETFk00BuURjJpoHOYkbNoYkmXPUBKUcWu/j1dfmGK0yYfP+CziIwfQxX+Wzjw7V5ba2B+toL3ESkFETlmhhcyQEqP0ObTCg1i1EtQKIWJxEkmCeCSSJDQqMSq5ELEwHqEgni8+/QxPHniCz3wK4IqNjWN4ZIzrN27x8iuv8b2/+sGvWyp+YAj7c/7mxz/9sMf14KWX/8OA68CBx9e2AkEsLpcGl0OO1ZiAK1mA1y7Cbxfh0kbh0R4hZIwlwxJPWYqcSp+C7OQEIsnxZLkEpDsTcRsOIoo9QGWegTcf7PDw6iIvXVvi+GorafYoqrPUnNto59hSC5leITb1FymN6FgcKuWNa0vcPzHEUI2bvelKji/UM9AUoiLHRJpLgtOYgE2fgN8lJugT4rJF47LF4LAcwWY6SKo7gaw0OdlpciIBEaEUIRlBJZGAgsygis7GTM7sjrO90kt6QIvDIiCQoiHNL6emxM7SRA3Lk3WMdOUzO1TJykQziyMNzA3WM9RaQmtFGtX5XhrKAjSUB6ks9FKS+3iNZKSrnM25Hrbnu1mbbWRjvonNuRY2Z1vYmmthd6GV3fkm9hYbOLvZysnVJs5stHPv3Bi3TvTzwlYrl/d6uX12gqneXCLOeMrTFeyMl/PqC9OcmKsl35NEgU9KdXYyxRnJpDgk5GQ7KSjwYbcq8DoN1NcUUF6RhdEqI0ZwkOjEKIQKORKVAbHCjEhhRCaTk2pVs9hXxjdePMaptR4ifi3NDbl0thZRlGEj3aUgJ1XD4ngd86M1hD1y7MYkIv5kgm4zKU4DaanJFEbcVOZ6Kc+yUxhUU+BXUBRQkp0iJduvorc5n4neSmZ6K1gYrObEag/XT09x9+I8j64tcXazg63JCi4f7ebiVifjbemcXGnn5RubzA5XUZLroqwwlbxsH06rBr1Ggk6ZQOKRz9HVWMx/++s/4Z//4Xv843/7M77/Z6/zyq0dtua7qCzw4UoWYjcnkqyPwaI+SIZHSMR6mLXBbP7g0QbbE0VEnEdQJh7AJPptugqTOT1RyaWVZrYmS5kZKaK7LZPcNAMawbMkPPdbyBKPoJQKEYsEiMRCpGIBcokAlUyISBBPdNQhnvrsUzx54DO/iCc+YpjxGwLXjZt3ePW1N/69peI/8bP34Ec//inXb93m8o0b3H/pERUfA9fHS7hPB1xx2KwqLCYhNlMiXruYFLuYoFOK1xhDij6KkCWeLLuAYq+ckhQ5aZZ40pLjiTgFeE1RWNRfIJIqZnetgztXlrh0aoKliWoG2iOc2upmb6mF8mwDeWENgx0FVBW5aChNYbQ9l5muXEYa/GyMlXD9+CBbk5U0l9jJ9knwmqNxm2LJCulYmWtmdrySUIoQu/kgdvNBnMmH8DnjiPjFRFLFhNwCQilSgikystK0VJZ46W3L58T2KHubw5TmO+hqyWV/a5jZ0RpObPby+r09thfaGOsuYry7mLnBamYHahlsKaa9Kou2qnT6W/KZHapjrKucmkIfOX4jFfkpzI00sTHbzfJUG4vjDSxN1LM62cj6dCMbM03szDVxfLmFEyst7C3UcWypgdMb7Vw82sPNE8PcPjXGpd0hji2101ruIWSLJdMdT44nnq5yOzOdmfRUpdBQYKc6z0lZjpusNCsV5RGaW8oIBm3oVAI8LgMtrVWkhFxECWOIEiURL1cRLVQRJ9IhVJmQKBX4nXrGmvO4uNbDha1BssMmEuK/gFIeh8UgwmWVYdLGE/TpaG0upL4+H71RgkKdhCVZi0GvINmkIuw1U5rtpbbQT3nEQkGqgkL/4xvmnFQZPU0RJnpLmOguZbqvghNrfVw7O8ONc9NcPzPJ3EAh4x2ZPLgww90zE4y2pjPWkcPqRB01JV4CHiXZEQfB1GTMRgUKTQzdpgAAIABJREFUeRISwSHU4i9yYmOUf/jBt/j+O6/yey+d4e4LK5zcGmJpupWulgKywgaMqoOkp4hprXDRU+OiyB9Ld4WBL92Z5fVb0/TU27FpnyLsOEJtuozVrnTevjLJO2/vc+5YF021XlLsSeSGLZTnpeIwKZAK4hAnJSBKSkAQH4NSkohCFI9MGEdSbBRf+NzTHwHXk491539Z1uYTOs8xHw6g3v4QXI9lbf53xiH41ZrzP/7Ju9y6c48Xrl3l9oOHv0Jz/jexZP0rDGGfePy5oqQ4HFYNTpscl1WI2ybAYYojxZpA0JZAKDmekDmOiDWRLLuAdEs84eQE0h0CUkzR2DTPkZuu5vhOH6+9eIydtS5W55rpbcuittzJV147zU+++xXmRmtwWuKZHKljarSBgiwrtQVu6vLtNJXY2J6r4+6FGTan6ygKq7BrniMnKGe4p4D9rT5uXV1luCcfm/EQTsth3MmH8diOkGKPIeROIuwWk+aWEQloiIR1hP0qQj4Vg92lvPLwDG88OsdwTxGn94b5yuvnOHN0mIvHJrh/ZY354Ur6mrIY7SxmfriO5bFWZvobGeuoYqSzlLnhOjZnu5kfaqK5LJ3idDstFRmsTLSzPtfN8nQ7i2MtrEy2sjbVytpUE+vT9WzPNnB8uZnjyy1sTFayv9jA2c1Ozm52cWV/mDPrvUx2FlKRaSJkiyfFHEVWqoiCsBS76ilC1igWhso4vtrLaE8F1SUhSgpDVJRn09xSSWF+GkatGINGQijkxeG1k6iUckQqJVqu4YhIQ7zUSKLaiEAuIeQ2MtNezGpPCdsTDRRErCTEPYtYmoBGK0dnkKE3yEgSHsFi09Ex0I4z5CJOnoBcr0CtU6LTKLDoZUS8FppK02krC1Ee0lGYIiXHI6AgKGGgJcT0UAnj3WWM95RzfGOAq2dneOHEKKc2uxnryGawOY1rx0Y5OtNAfZ6Fntogw615ZAd1pDoVRMJ2PC4jGrUYqTQJuSQKo/Igs71l/PGbl3nn1fM8OD3HydV+lqdb6esqpaQkBb9HTrpXRlddgLm+HMZaUmgplDPSZOWV66O8cnOC3mY7XuvTZHijaCvUcmWjni9fn+TcRg2LEzkU5aqwm6PobM7n5O4MQ921WPVyBNGHSYo+hCjuEMLY5xHHHUQc8zzRX3yapz7zwa3ir74E+yQTkpiYmMf2ZNdv/gJc789x/VpCgu+97/Jz5/4DLl67zp2HL35MHeI/ArjEwng8Lj1OuwyD5hAm7UEc5mh8tjiCtnhSTVGk6A7jN0TjUR/EqzlEmjWBkDUem+pZbOpn6WoM8dU3z/D2qydZmq6jptRFTamD5hoPty/P8aP/+iXuXFknI6SnpCiF4YEarKYEUm0SSrOS6W0KM9adx8xgCdMDpVQX2EjWPk9loYPT+2PcurbO5mo3kZAKjfzz2AwHcZoO4TEfJsUaRdCVRDhFSiRV9bihH9RiNcZjNycwNVLHi3eOc/PSOrNj1SxP13N8s4fF8RrWZ5vYnG+hpylCXYmHvpZcZofrWBhpYnG0jZWJTpbGm5kaqGJ+uIG5wQYmuqsZ66xkqqeW+aFGliZaWZxsYXmihfWZdjZmWlmfbmR9uo71qWq2Z2rYna9jb6Ge3fl6Tqy0cnazl+2ZRvrqwhQEVPjMcbj1hwk6EsgOyChMV+AzPYdJ/FmKwmqunJzh2vk1OhrzKcj1UVaaSUVVHhkZPrQqIXqtFJ1egVQlIVEpJValJFFrJE5hJF5mJE6uIU6YSMilZ7Aqjcn6CBujdVQX+xGLjiCTC1Fr5KjUMrQ6JUJhPHqThprmGgLZaSSpJEg1CjR6DXqdGp1ShF0npTo/QFd1JrXZVvK9UjIdCeT7xfQ3BZnoKWCiu4ypvkr2V3u4cHyMs3uD7C230l3rp7cuwK3TkywNlpLlEtBS6mG6t4yCjGT8bjUZYQduhwG5JImk+BiEcc8RsIoZb83l7asbfPXGJvdOTHJua4SjK4P0dVWQ4tVg0sZQmuugqz5MY2EyPdUOBuqsTHV4uH6yjXM79dSXKLDqPoPf+gz708X86Zvb3D/RwvJwiMXJHNIDSWSElCxNt/PCmRXWF4fITfMiijtM3KFniD34eQTRz5B4+PNIYp9DLojm4LPPvF/F/GpwfRLx0VvFoeFRrt+4xaOXX+V7f/WDX9MQ9ufv8U//9E8fguvm7btcu32bey89+vTB9dEffuAA8bEHsVqk2K0CzIZDmHVfxG46RKo9hlRLFCmG50k1RhEwxeBSPo9Pd4SwJR6/KRqz5ClSLVEsjJbxpZf3eevlfTaXmygrMJOfoaS11skLJwf5P/74Jd585TQ1FUEys2y0tBRgNiaREPU5In4dTdV+6srcpDoSKc4201afRtgnx++V0d6aw+hINQV5doz6aJyWeJzmaDzmKPy2OPz2OEJuIel+BRkhDRnpRlI9ShwWAdnpFiaH67hwao7TR0dpqvAxM1DG7nI7HXUhxnoKWZmqp6nCR1ZQRUdDBkuTLcyPNTM/3sbSVAfLky3Mj9SxONrI0mgTqxPtrE12sDrezvJEKxuznaxNt7M21cL6dAubs81szjayOVPL1mwNm1NV7C/Wc3qjlf3FBvYXW9iebqCtIoWsFBkhh4gMr4KgXUB2QEFRpp5UWwz+5MMEkqNJdyXR15LN8c1RpkebKc73U1WZS0lZFqGwB71Ohk4nQ6WWotQpEGlVRMlkxKq0xCoMHBGoiBErkMhFBO0aOgu8DJSmMNKQRV66DaEwCqVahlavRa1RY9Tr0GrUmC1mQhlpeMNBNMkmVCY9ZpsVg1GPSi7AoBZSkO6mqSRMXb6LsjQduR4RBQEpfQ1BxtpzmeopZX64mt2lDs7sDHBsrYPliSrKMrQ0Fdt5684221N1ROxJdFUHuX9xg/7WIuxGIS6LkmSjCrVcglQkRCWMYaA+j3un5/nd6+u8eHqCY7ONLAxVMTfWQk9HJak+M1pVLEW5LurL/eQG5NQXGOitsbE0kM61423MD4YJOZ5GKz1Ali+Gh2f7eOfREsenM7l5opHt5VI89oOUFdnZXO7jxN40W6uj1JZloZUmkHDwaTwWNSU5fgIuHQUZXiaHOkkLpP7rc/cbWv2Ji/vFHNe/vcf1KzOu9/jRj3/Kzdt3uXLzJg9efvkjCqgf0aL+FMD1Qep65ODTqBUxBLxKqkvslObq8Jiex6r4HC7VF/Cqn8GvO0jQGEWq9jAe5XN4NQdxqZ/DqX6Wunwz53Z6eHRzhWvnxlidrSQvXU6q4wg1xQZ2V5v4xpcv8tK9XSoq/FhsIgJhM4lJz/KZJw6QFPtZHOYYrIYohPFP4jDHUlboIj2oxWUXUlaWSnaOHZ0uBo3yEHZTPDbdEVItcfiTY/FZYvA7kwj5ZISDSoJ+NT63gqqSAPMTrWws9XD66ATzI7VE3GImuws5s91PU4WXicESLp6apLEyhVSngNbaNFZm25gZa2RmtIn58VaWp1pZHG9gbriWpbEGVsZbWJ9oY32qnbWpVtan29iYbWdjpoWNmUY2phvYmqljY7qKtakKtmer2FuqY3+pnv3FBo4ttdHfkE66U0jQISQ/bCA7qCPFmkT4/QHOVHscEW8SmSlC0lwCslKVTA7Wsjrf+1i3LDuVQNCJzW4k2apHp1Og1shRaJWItGpiVSri1DpiFQZipTrEGgMicQLJ8hjqwiaGy/005zrx25RIxHGI5VKUWi1qjQ6dRo9OrUOjVqM1aNFZDGgtBlQmHRqDDp1ejUYtQacSEvQYqczzUZfvpSRNT6ZTSJZbQHdNKuMduUz3lDI/WMnWXAubc42MdeVQk2/Bo3+e3FQxxxZbOLncRlOhncHGCH/41jXWZ7qw6gXolUlolSLk4iSUEjEmhZCmogAnl7p5eG6aO6dGWB0tp7HcR2XZYwf05GQtCkUCPq+OcKoWtzmWwnQVTcVmhpq8rI7lUl+kwKY+gFH5GWoKNdw91c7DEw2cmsvgrdvDLE1k4fdE01QbYHGmna2NIZYX+6mrzEYY+ywq4RH2N6c5d3yR6pIgO6vDXHthn7zMjE8NXDGxj1d+bty8zcuvvMZ3v/f9DzOuXxtcP/npu9y5/5DLN25y76VHnxK4fhXIDvDbn/0tvC4TIwMN7G4OcvPCDC9enWekNUxBSiINWVra8y2UeSWkG6PIsMSTZo7DbzxCyBLDfH8x33j1FN/7zj2+98f3uXt5homBbJqrHATdMWQEExloD3PhxCgndofIzbMhlDyDO1VDdW0W3V2VDHSX0dmUQVWxm8JsC5GAirBPhc8tw+0UkxGxYHOI0RvicNokeGwinPpoXJrDuHUH8VliCLgEBFMkuJ1JuO0iqksCHN+e4PjWGEuTzeyt9LE8UU95tomGIgfDbdn0tka4cn6Gm5eWyI1ocSfHUVHoYmygkrmJZhYn21ma7mBuopGVqRZWJppYnWhkebSetfFGNqdbWJ1oZH26he2FdrZmm9iYqWdjqpbN6WrWpyrYmqlib7GOY8v1bE6Xs7/YwO58C7V5VsJOIRkpSgozrWSHDNiMsXhsCUQCSnLCKrL8UnKCcvLDagJOEVXFPjpbiggFLLicOuwOAxarAavdhFarQK6UIFZIEKpVJGg0RCtUHBariJcbkBnMyORCnOoE6oIGBoq81KVb8FlkKGRCxHI5UpUGmVKFWqNBJpMhFgkQS5JQ6hQojSpURhUagwatXoVOr8RkUGAzKcgOWinLcpEX0JHtlVIUUtFbG2C4JYPh1mwmOguYH65gZqiElgo3/uQorIrPUxhUsjRUznxfMc1Fdvrr03j74SlWZzpIsSuwGMXoNCKUChEapQyNPJGgQ8l0XzlnN7s5tdHOxkIjPV2F5OSkYLHrkSslyJVCkq0KbMkyrPp40j0yitM1VOXo6K51k5sai1lxAK/1eVoqLZxfL+fGdgl3jpXz4EIL/a0OCnNUNNc/9iOYnmxmbqaTwpwU5IKDBD1azuzNsTbfRU2pn931IfY2p0h1O36RFDzx8XP2SUf0+5rzH6pDfKRU/DXB9XN++u7jHtflGze58/DFX/JVfPJT0px/fOPx+ac+x2BvM9/7L1/nj7/1kNfvbvKnX73I2ZVm5trSeeviPH/86AS7IxXkJsez3F3MvZMzTLXn0Jhv4Y0b6/y/f/8tfvbf3+Fn/+cf8e2vXGB2KJ+5kWKqCs2kOI9Qnm9keqSciaEK/KkKYhJ+i/6RWn76t3/K//h/fsg//l//lb/+y7f59u/d4Pv/+U0e3NhiZ6WHGxfXObo5TFG+B6M+FqddwnBfNeP91fhtQiIuMS3lXqoLbAScSaT5ZARSpJi1UfS1l3D70hZzow10N2SyNF7PxnQT9UVOUkxRWORP017n53dfP83WchtOcxQuSwzO5HiKc+0sz3awNt/N7HgTi1PNrEw3szzRwNpkI0fn2jg618bmVBOb082sTTWxOd3E9kwDO7MNbE7XsDJeyvpUOcdXG9mZq2Z7poqNqQq2Z6qZ6SuiNMNAXkhHbpqRzJAej0OETn0QZ3I8WWla8iJ6wl4hkVQpuWEVaT45aX4N4YABj0uL2aLE6jBgsugwGrVotUpkcgkCsYgEuZQ4pZzDEhkHk2TESrQkKtSIRAl4NIk0pZkYLPTQGLGRalEgkyYikSuQqXVIVEpkSjkajQKNWoZCKcZi06Mzq5GpJehMagwmDWq1DJ1Ghlkvw2oQE3SpKcqwsjxWx/ntQRb7S+mrC7A6Vsv+cgd7yx28/dJxHl5fJS+sIM8v4+75BX7/9QssDJRRHtHTUuphe7GD/o4i0gMGTAYhEvERVCohWp0cYdIRkg0C6sqDTA6Usr7QzOx0PbX1Gdg9elQGBWqDGp1JhU4vRaMWYDNKSPNqiHgUpDkF5PhEOHVfwGN6lsJsDY1lZvZncrl3rJx7x8s4u5ZPc5WO5jovzfVpVJUHaWzMobuzjGCKDqMqjoyAiYbyEE1VIWrLUthY6mJiqBGTTvkrmu8f2Q/+hMHVPzDEtes3ef2Nt/jBD37Iv/zsvV/f5ee99/4nP/nJu9y8c5dL129w79GjT+lW8Vc90AN8/qnPMdzfzB/83j2uXZxnYbiYO6dG2BkrY3ekjN+/vcV3v3yJ8/MtNEZ03Nkf5zuvv8DeTD0Trek8ODfFD965yw++c58XL82yt9hAY4mVtekaJgcKH6/hpAgZ6i5gZqyWrIgBpfo5Ll1ehf/5Lv/8j9+Fn/+Q//7Dr3H3hVl++J9f51tfvszF/TG+87XbvPP1+wx3l+OyCMgKGJnqraG9KkJljoNLxyf4xpsvsL/aydJELVfOztHfnkey+ghTAzW8/eI53rx/ii+/dIYLu6N014coCqtJdyZhVXyBkgwt20vNVBdZMaqewWGKJtUpJi1VxeRwLdurfWwu97Kz0svqTDObc63sLnawM9fMxlQDG1MN7C10cGypm735djYma9mcqmZjsoql4UJWxkrYXahlb7GOo3O17C3Uc2qtnYGmCPlhNfkRPUU5dkJ+NVrNIQy6I6S4hUTCajLDaiI+CSGviHS/DL9LhMcmINWjwuXSYLYoMFu1GExadFo1CrkMqVSMTCFHqJATr1AQJ1cSK1UjUBgRqrQkJEbjViXSm+dhpjJMZ56XdIcWuTgRoVCCWKEhUSZGopRSUJRDU2MNhQWZZGUHcHuTUajFqLVydFoleo0SnUqGQSPDpBNjM4hoqorw9otn+drLZ5jpKWS4KYM37u7xzS9d5dKJCd568TgPbqxTVWSjqy7Md756gz986wrrEw2Upxspy7QwNVRNb0cxIb8euTwKrU6IwShDJk9CJI7BbJESDhgoyLZTXeYn6NciU0aTIDqCSifF4bFid1qQK0VIRHEYNGK8NjVBl4agQ4pdexib+lmyA1KaqlNpqrAy1e7g3EKY27sFHJtPp7fJRk9bOq2NWeRkOSgqSqGuLguPQ45JHUfIraK9LoPGKj+56VqmR2roaMpHIU38X5yzTx5eH6z8fAiuv/7RR8wyfs1xiJ/85F1u3L7L5Rs3ePDyyx+Xbv60wfW536K+KpdzJ2aYn6xiqDXM6dUWVgcKWe7O4epaJzc2u1lqz6Y5y8jGSCXH5luYbIsw153NzeNDfOv1U/zhqyfYnatlrD1Ctk9If3M6O8vt1FekYDMcpq7cx3h/BflZZhzWWO7c3OBH3/0S3/+zR/zD33yFN28vMdEe4o0by5xebWOsNYM3bx3lxcvrlGVY8SULKc90UJvtIdurZrK3lN995QxvPzrJ5nwzD69v8Cdfv8uJtQGmest568EpvvO12/zpN+7y47/8Ei/sDVNXkMzxlXZeu7XN5nQDhWlKRrqzGenJoyTbxNRwJZdOzzHWX0lncy6Tw7XMTTSxtdzDznI3R5c62FvuZHehlaOzzezOtXB0vpUTaz0cW+5kZ6aR1bFyzmx08PDSDLfPjnN0rpbVsVLm+vPYnKri6FwDHVWp5IfVFGQayAzrsJjjEIs/j8FwhGBATlpYSSSoIJwixe9KIsWeiNVwBIPqIPZkIU6nGrNFgc6oRKNVolLKkYiFiARCpDIpIrmceKmceJmSeKkWkcKMUKkhITEGr0bEQGEqc9XpdOV5yXDqUUoEJCYKSBTJOJSUQLxUQFNbI5tri3R1NFBSko3HY0WpkqJWK1Ar5Rg1aiwGLSqFGIkwGp0ynsbqDO5f3eHa6Vk6q/z01Ia4fWGRRze2OL7ey95qF6M9hRRm6hnqyOfuxTXObI0y2JxHhktJxKOmvT6XmvIIdpsCqSwavVGG1iBHLBOQ7DBQ11RMXp4Pkz4RozaepPhnOHjwKZ57/ncQieOwWfVYrSZkCjGCpDgUkiQsWjluiwqrNhGt+IukuaXUFntorA5SV5zMYJ2B3TEX17ez2ZsNM9Lhpb8zm9rKMKGAgVDYSEGhF69TgUEZg10fT3tNOoWZBgJuAS11ITqa8zHpZR/JuD5iBvsbAFf0h+B6PDn/3fcn5//5n/+NTtbvvffYLOO99/4nP/3p33Lj1h0uXrvGvZde+g8CrscP8gu//VnyMr3MTTSwPFPD9nwdu7P1DNSm0l5gZqkzh/W+AoaqfTTnJ9NT7We4JYOBulS6yx1sj1fw9o1Vvv5wlwfnptmariPfL6euwMbOUgfjQ5U4LHFkBLTUVwQJ+xQ4rDGszDdw/dwEb91d4798/QVOL9ewMpDJzb1eZtojjDaEeHB2np3JJnK8CiJOGaUhM4UpevJ9Gia7i9hb62a0r5CW6lTO749y48w8Z9eH+JOv3uGHf/Y29y+ucG57kNdub7E5XctQawZ/8c27/Ms//Dlv3t+jodTOud1+/uBLlzi1PcBr947x3T99i0unF5gdbWBisJqBziIWJhrZX+vl+pk5vvTwBK/f3uHsZg/ntwZ46fIqZzb6WB2rYWOilmPLrXz1pX1+9Oev8LVHeywOFbIwWMDKaCnjHZn01QWozrVQkmGkIMOAx5GETnMInT4KU3IsgYACf6qYYIqYVKcQrz0BhzkGi+4QevVBTPp4LBYpBqMUjV6OWqNErVQik0iQCEVIJRKEUhnxYhnxUiVxEjVxIg3xMiUiiQC/SUFXtouRQi9N4WQyHFq0SjFCoZgkkYwokYAYcSLB9CDtbY1UlhUS9LsxGtRoNUq0ajV6tQaDWoNJq0GvkSNOikYljSUvw8nWUi+Lo3WURPQ0FjuZ7i9luDOP4c48xvtLqCl1E/JKqC/3sT7bznhPBRU5Htx6EW6jmNw0Fz63Hp1WhFojRqkWI1dJUOtVZOdH6OptIi3NiVR0GKnwMEnxB0mIP4xMmoBEEI044RAScQKJggTi42KRChPRyMVoZEmoxNG4zGLqy4M0V6eTnW6kOEPFfI+bF1bSuLaZyYmFDEY7U+lsilCc58bpkOPyKAmFzfjcGtSSg+ikz9NcGaA4y4jTFEVbfTqTIw14nYaPgesXRji/OXBdv/Gvm/P/W6XiB68PMq6fv/dz3n3377h99z4XL1/jzr2HlJZV/SuAfBC/kG7+//mH/pJJ5Qdb7J978gnS/FYGu8vp78hlY76J1YkaMt1JFAdkrI1UMN2VT022hcKgmoGGCPP9pTQX2WktdrA1WcOF9R7unpzk9UurTLXmkmZLoizTzMxwNbMTzWSmmXHaRHhdckyGeLSqwzRWh7l0apKvvXKCly/Psz1eynxXJkcnq5huz2J5oIzbp2fYmWulozpEyCUh06sm32cg06NmsK2Awa5CKosdlBckc2y9m+25Fhb6y/nK/WM8uDDHUGMaI83pnFnvYq6viJHWDL50f5f/9Npp9hdbGO/M4bWb67x+a5PdhSa2Z5q4cWqOvYUeVkaaWB1rZLStkMmeIi7sDvOd373M3/3lW/ynR8dY6i/g7GoHX7m/z8pwFd1VQRYGSrl4dJCvPzrN7796lp2ZRlpKXGxM1XFhd5jWSj/5QQ35AQ0FIQPZIT0OSwJGfQzWZAEutxR/QIXbLcRljyPFGocnORafMwm/W4zLJsSgTUCrFaJSS1CppWg0WrQaA0qZArlIjFwsRiaWkSiUES9WcVio4DmBnOfFEuLESfiSNbRluOmO2Kn26Yg4VOjUQsRyKQkSOXFyMYkqCYkyMQqNCqNJh06nRK2WYbYY0BoNqHUGNGoNSrkcp82G3+vEYpCRlmpke6WXxcl6IiliqvJtzA3X0VobobLEzVB/KRVlXtTKL5IW0rO+NMBEfwM+mwq1LI5kgwy7RYNWLUEuE6JSSdHpVahUEpQqEWaLHoVKTlR0FHHxsYjFAmJiDqFWiSjICWLRCol65kniD3+e2CNfIDb6EHFxUSQmxCESxGEzKcjLdNDWHKG00ESy6XkyfNFsjfq4s5PFjfU0Ti9l0t/koiDTjM+pxqBOQm8U4nBpcLv1yMSHUcsO09OaT2t9OpXFbmbG66mtSEMQf5gnPzjDTzzx/pzkR+OTBVdf/yDXrt/itdff+nAc4t88x/ULs4z3+Mm7f8vtOw+4dPk69+6/9DE9rl+O3wy4nuSJA0/w5IEDPHngAAaNiNKiVIrznDTVBJkaLqcs10RTqYvzu0MsT9STG9Dg0kXRUuKlq8JHSVBJX22Ql6+u8sbNbXanGjk530FjroMUfSzFmRbaGrLo7aygoiyML1WLzSFHq09CIjpEY00urz88xzu/d4uXb2ywOFDKdGc+w40RqjJNzPWV8ejqBjODleRFDFj0R/BYhBSnOygIW2mtzWJ6pJaaUg/pPimb803szDexNlbBmzdX2Z+toSnfQEepg83RKgbrwow0Z/DK1TUevDDPTG8B/XUBTq+0sTlRQW+1h/66ELszLcz3VtFbnclAXSY91WHGO/M5u9nDq9eX+fqLO9w6NsBYo5/VwSKOzTbRXxtmoD6TtbFajs63cnV/kstHRxlry6OhwM3CUDWrUy2U5topTDeT49OS7lQQSdURStHgtIkxGeKwWYWkpChwu8U4kmNISY4m5EwizScl4JHhcUgx6QVotRLUGhkKhQyVUoNaZUCtVCEVCZBLxMglCsRiFfFiDYfFGg5KNTwnVxAlTsJl0dKU4aM93UmlT0+6S4VOJyJBJiZWKiNBISVJKSNOKuVIUiKJEhEKlRyNVoHOqEWiU5EoVyBXqlEqNbicbnIyIoRTHWSFrUyP1nJsu5/qYjvtdWFW5jqpKQ+Rm22lqSWXcIYZhfowvlQdy/P9rM4NkGyQIEg6iFYrQakUo1IpUCgVyGRSjAYdJqMWUVIMhw8f4tDhOGLjxcQmiIhLSCI+IRq7XUNephubLhFR1FNIYp5GkXQQUeJhEhNjEAgTUSrFuOwaImEDORlKfN4j6HWfJeD8HZb7LFxfC3J62sbakJPGMh0pDgFGdSJKaRwyRSx6swynS49GI8CoS6S2IkRXax5njk+yON2C1y7n6d/+zPuSNgd48kMhwd9MuRgd/QG4bvPa618gg78MAAAgAElEQVTi+z/4d/a4fvbzx3Nc12/c4eKl69y7/+hjGdcvC459YruK/wpcT34IrqSEQ3g9GtJCRnwpCqoqUpger2J+vIr50UqmBsrJSlWQao6jscBOT7mX1gIrtVk67p6f4od/9jK3zkzSUx0k2ysj5BBTUeCmOM9FTo6H4pIw2XkeQunJGMxiBMJDtDaXcunsOtcvrPHq3T1Wx2uY6MynucRDbqqK4dYCbp9fobc5F6PqMGr58zjNAv4/5t4zSK77PPMFCIqUGEBgZjqfPqdPPqf7dM45TE/Og8FgZoBBBpEzQAIgIkkwU8ykGEGCFJhAUaRIMdiSJdmSZVmWHGrXlhUcJFt1XXW37tatuytb5P7uBzDa8tZa94raruqvnar+v37e5/+877tiuMr8sm5mJ2ucPr6ZrWt7ydhXsmmmyH03bOC1J0/yF199nCdu28K6YYfhgp+dszUOrOvns8c38eZzd/HI7XtZP1lkutvi3uNruP/kWnavqnDNpgFuO7yOvetG2LNmhG1zPWyZaXHDNSu58ZqV3HViHZ+/fz+P3nw1B9c3OLljlBO7Jtk138Phrcs4fe06juxcwWdP7eDJe45ycs8qVo9XOLpnJfu3LGNyIM2GuTbTwwXKyRDtis3YQI7eVpxU3E86IVAuKJQKEvm0h2raw0Bdu3BbWtGpFnTSCZl4VCXqmJimjmlY2FaEaCSCpslYYRPTiiDrUXxKBK8WxWen8ERiuNUQjq0yUkow20yxrBGnnjNRdT++UJCgbiLpJv6QQkAzCegGfvmCGtMtFStiEDJ1JMvCikSw7TCxWJx2d4O5FWNMjtTYuLqfB+86wKE9yzm0ZwV7d87Q15uiuydJz2CWZF4hXdBptZPs2DbDnu2zRAw3srgUJyKjGyHsSJhILI5hhInHUyQTaXRZRZJUOj0ibp+MNxDC4/NjWTLtVoZyRiWhdpCzPGR0D0kjQETzY+pBwrZMKmGSjsvkkwLZRAfJ2GeIO5+imvkUhzaF+dyJIjdu19m1SmZqSCSX8hALBzA1H7LhIZJUKJXjpNMGUSdAOaewe/skzz19G7u3jFPJa3RedRkXLVjAooXvxyE+OXB9aM4/x2uvv8UPf/Q3v14c4t133vlgkODf/v1PefqZZznz5DO8cP6LLJ+e+3c/wG+0yfoj4HpfdS1csABZ9pHNmtTqUTIFhUrN5MSxTdx58w6mBuM0c0FaOZGVA0muWdPLjdvGODBTYazg47NHZ/mnn7zF3/6nL3Fk5yQ9JYVyQqCvEaGvJ0m1HqfRTtNoJyk3oqTzBr19JU7fcJBbbzzI9ddt5eYT29i7aYSNM03WLW8wWA/TXwuzff0Y61cNEA970ZUlxMNe+upx1sz0smHVAPu2TzHaEyGpXcqW6SzP3reH7752D7//4i28eP9eTm7rZ6Iisnogzul9czx2+zU8fuchju+aY7wZZbKq89y9B3jh/oPsWVXl1O5l3Hv9Vq7dvIxNK3qYHshy9WwPtxzdwKkDc9x342ZefOQo9xxfzZbpLMe2j3L7devYMtNg74ZRrt21kvWzvexYP8bdp/dz83VbWDPV5Lp98xzYvoLp0SIbVvayekWbTDRAOavSrjtU8hox203S8VJIixTTAbKxLoqJTlrFIK2yTG/DppLXiYaDOHaISFjHMFU0VcbUdZKpGOGogR4x0BwH0YzikyO4RBuv6uDSbTolEVH0ktT8NJMKtZRMPqVgWkFEJYhm2ai6jU8I4Vd0FCdGwFARVAlRFghHLVLZNNVmg1y5gGmbSKEQ2UyKjevmWDM3zPqVfZw6sp4T186zbf0Q9apFLOEnXzJI5lSctEwyr1FrRVk+VaPdsKgXNQpJjYgVxA6rWI5DSLcRZAMznEBVwoh+BUkyWeqW6HCLuPwSly++EtMI0t/OkHN8JOTFNGICrbhKWvHjKH4MxYepBYiGJcKqC0O6nLi9hHR0CY71KVLhBWyfDXHT3ii751ysHFnKQKuLXMZNNBJAkd0IcieRpEKu6BCLhhCFK5D8l7BpTS+nT2xixUSefErEtfQKFrwnBv5tqfgb9rg87zdZP8+rX3qDH/z1hRzXP//zP/8HW37eA9cv3ysVzz37Ak8+9XlePP/K/0Kp+EmA68NLgWjMpNGdp1SLkS3bFMoW69cN8tmbd7Flvk015mP1cJ7PHlzDQ4fWcc/u5RxeXmbrcJQHTs7xV985yz/97e9y9uGjLO9PkbE9tIo6Qz0pWs0k5WqYUtkgX9RYPt3NQw/czEP338Spozu54fhO1sz2smFlP5+7+yib143SLNk0iia1gsXy8SYb1k3Q15NDC3VQSGmMD5ZZM9PLyuUNykkv0/1hfvf5W/iTL9/LV585zuM3zHPurm189/X7uGX/csbKMjvnerjr+A5uPbSFoztWs3N+lK1TVR6/cQuvnznJ7dfOcN3WUa7fN8fJfWuYHizQU7KYGiywf+skNx/ZwN3Xb+HcQ9dx9p4DbFyW48CGfl547HqO7Jpm9VSdyeEKPY0E9aLFquVtbr9xL8cObmDDyn5OH9/G4X2rmZmosmKixkA7SToWJJsMUcwqOEYnMctFISmQi3pIWYupZT00igLtqkpvPUwlr5NJaETDMpYhYxoKYVMjk4rR09ug2iqhxXSCloFkO/iVCF4xjE8K45N1BFVGV4OEQ12EpcXEjKXMTneze9c6SqUUITGAFlKRZQ3NDiOaBoKl4BI68fiXEI0ZLJsaYc3aOYZHB8gXs9gRi0jEortZYsumFWxaM8TW9UMc3j3L7ESJsH0Vsno5yYxEpeFQbjhkCirtnhjzcw12bO7njhu3smqqiSYtwbIkjIiFZNrIdgxZj+EP6AT9BkLQosOnsdQTwhNUWNq1lFhUZbCdJmN2kdOWMJCRGUxHyMkSYcGHLnqRAp3oITem1IkuLiYV8VHJhohHFhNRF7B6LMjBDSrrxq9ievAqBrq7yKS6SCYkJNmNqHaRzFvkiw6WFcDrvoSQcCnT4wU2rm7T1zTJJYO4Oy70Kl70bxTXbw5YH4LL8wG4Xv/y2x+JQ/ya5vw7/+NCAPW5589z5skL4ProPK5Pbub8R5/v/Qu8l9o3bZVyPUs6b5PKW5TKYQZ6kqydbjI7mGG2N8WpLcu5e+88D+6f59F9c9yxYZC7dozw5plD/O2ffp6f/OkL3HJknsGSQXdKZaKZYLI3S08zQb1ik8sITE+WeOTBE7z28mPcdvoA1+xew5H961i7coB1qwa59fQBHn7wNLu2r2KgN0+5GKGvt8j8/ARjYy0idpCIJZBP6TSrDr0Nh0Y+xHW7JvjBtz7PV86d5KmbVvPaIwd4++xxvv/WQ5y5fScr+2OM1Ww2LGuyaaqHXasnuPbqlexZ2cvTt+3mO68/xNvP3sKXzt7M6WtXs3G2l/5ajJGeDGP9ecb6s+zcMMr+zWOc2j97YdjdoXmunqlx+vA6rt05w1hflmrZodlIUSs5DPYV2LNzFbu2zVDOqUyNldm9dZrl41Wa1QjtRpxS3iAZD5KM+olaXUSNpZSSAmPtGDMjaVZP55keT9Nb16nmZXJxkagdxFB9WHqIWMSikEnQapQZGGpRaeUJRWT8egjRihBQbCTFQVYjKJqOqoeImCJmqAN/xwJK6SCPPXiSr7x5ji3rp0mFFWxFRFMkVD2EZEqYcZXu/iKzKwcYGS4x0Fekt6dItZEhl08QcQwMSyGZsFg20WLLhnGu2bWCXRtHqWUFouErmVtR5Z67D3P33UfYs2+eZZMVlo1n2b6pj2MHJ7nh0CxjPQ75hEDUEQmEfAiGjhJNIGphvH6FYEDDK+h0Bg26Aip+SaHL20U2azPQTlKI+CiZXTRtP01LJxkQMT1etMCFkTNKwI3i70T1dZAKSxTTBra6GNm/gNGWm9VjbiZ7LmG4dSmN4mWk4kuIRQWCYhei0kU6Z5FKm5imH1G4AlNdTF93mIF2hGImSDoWxN1xYa/iRRctZOFFCz9y1j5+tn9T4Ho/DnEBXH//kWUZv6bH9dOf/uwDcJ1/6dX/fcD1ngpz+TpJpMOkcjbRuEwxZ1LNqlSiAgN5nWvWjHLbrjVcN9vPPVuneenENs4eWMPnj63h+6/cwn/5q/P88Zv3srxp0rD9rGoXmO8vMNVMMtrOsmp5k6HuMFvX9fDSM7fyyvP3cvyajcwtazI/3WbvjlkO7F3H7p2refDBWzh1aj8DAxVyuQjZvEOtlqVazWCZIobuJ+qESCcVUjGBckbi6J7lfOOVezhz60Zu3t3H7z5zjK8+dyMPXb+OG/ZMsn6ywFDZoJVR6M4YTLRyrOgts2m8wptP38JffO0sX/78zbxy9iau3T7FcHeS9SuH2bZphs3rppgeazLYSDA7WmLfpjEevfMgD966l5VjBYYaDuP9OXobCQo5m1Yzy8hIg+HhGkODZXp7MsSjfqK2h4GeFMvGqtSrDrVKhHYzTjGnEYt4iVod2PLlDDYt7r15F+ceO8FDd+1hy7oeymk/2ZiPXFzC1ryoITdhQyEZDVMv52i3yhTLSZyEhh3XMGIWIdPEJ4QIyTqWHSEei5CKmWSiCinbhyV+hsmBFE8+dJzXX3yQz954gMO717Nx5TiNcpKA/yp8gSsZGq1w9qk7+NpXnuG2G3fQ3+2QjPqwLR+G7icclrFNiUzaZma6jyceOc3vvPY4h3dfgNGxa2b43h++yJ/9yas8+rkTHNg7w9pVTUb6wsyOxtkwnWGkLjI7nuTsY9ezb89qZMWHK+BFMiy8ooo7IBEQFTyCQldQxyUo+EMh/EEPxWKEvu4k+YifvOYmE+wi5Q0QdgUx3EHMoIwiiChCENUfQBd8xE2ZVERFF69EFRbRW3Ux1LycvuoC+usXUytcQsK5jFjYhyAsJaS4SKUNkkmDSFhEkzuJWC4aFYNyXiEWdqErXVx15WUfq24ueNf/1r/+zYLrOV57/W1+9OO/+w+sJ/sV4Hrnf7zL3//0H3ju+fOcffo5Xv7i6x8H17/qU/xkwHXhB33/UsDt7cCJ60QTCpGwQDGjk7G9VCJ+1o9WObpxOdetnuDgZJt7t81y9sBGHt21iqePreNbz57gB1+7nxfu3clEPsRoymBNd5H5VpaZVorRRob1071snG6wZ+MAD96+mxfO3MJNx7cxM1mnXjIZ7Muybfsq9h/czO59G5iZGyVfjKJbIuGISjIVJpOJkc3EiMVNLCuEaQZw7ADJaIC1MzXePH8nZ+/exXVX13ni1g08dedWTu0a4ZrN/Uy2w9SSAdpFg3papZqQ6S+EWT9a5sXPneD3vnAPx3ZOsHoiy0Rfkon+Evu2r2PzhllWLBtkfKBONWPTLjtsXzPKvaf38eT9J9m/ZTkDzQTljE6tGKVcitHTW6Kvr0StnqRaT5LKqCRTIZIxkUwqRKMaoVw0SSZE8lmFXDpE3PGQjnppV3W2revlqQeO8PyZk9x+/TrWzdUopnxE9Q6ycYlkJIQe8qJJAWxdJu6YFPMJ0ikT0xJQNT+GKWOYOpIoYpkaxXyaZjlPKRkmYYqUUyr1jERvSWXzym5uP7GV+2/Zz4O3H+bZM3fyxEM3Uc4ZiIFPs351/4UBjgdmuO3EJk4f38B9dxxk19ZpUvEQybhKOR9j2XibQ9ds5pYb93Dy8HruuXkP5x67ge/9/jn+8k++yF23bGdmWZ6+boOBtkkutpRayk0766GV6uLW46v5y++/xk2ndhN3NCQpSFBS6PIFcQdEvGKIzoCIKyjTJYh4ggEkJUCldmGJStYWyKoBIu4uwl0+zM4gclcQxScjBWT87gCCy4cpiUQNiYgewFKWkE+6WTERYXywi3ZtIX31RXSXP0UhdTmWfiWicCWK5iaZ1HHsEGrIjehfjKl1Ui7opJMiaugqPK7P8KmLL3ovCvFvz9xv+lx/OEjw4x7Xr2fO/+IXF7b8/PRnPPvcizz51LN84eXXPr6e7LcCrgUfe/+OriuwwxLxhEoiKpGLiWRMN2NVh4Prxjm1bRU7xttsHahy0/pl3LFhGadXDfHQgVm++ewJ/vTLt3L/keXM12zmiglW5BOsbmVZ3VtkoJBkrJ5h+1w/u9f1c3T3FA/dcZC7bz3Ivt3z9PSkyeQM5laOsnXbakYnusnkI4SjKmFHw7JUTEMmHrPJZhMkkg6mpaBofqLREMm4SF8zzDOPHOfFx49y/f4R7jy2gkduvZqXzxzni0/fyLF90/RXDYaaUSZ60tQSIcoRgfFahNMHV/LZExuYHnAYaplsWTfCyql+xoa6adULNGsFehtF+usFRttFpocq7Fo/ya3Hd3LNzpX01hPUilEa5QSFfJh6PUW9kaJSjVNtJEllNSKOQNQRSMSCFLMa+YxMxHIRjXhIxHykE35qRZm+psFYr83WNU12b+xhw1yRkV6bYtJLOuIlGQng6H7CqoCthYgYCtGwTjSs4ljSBXPbELDUIJYWQpX8xMIq3Y0sk4M9TPR10yqmqOfD9Fcj1NMSlZiX2eEcezeP8/A9R/mjr77An33rS9x+/R5WDBfZs2mMmw7Nc/epjTz22X1863ee5L/8/Ht8/9uvsn/XStr1JLPLh9ixbTWHr72avTtWMD9T5/ojazn/1C2cP3Mj99y0je0belk2kmB2Ks+qFSUmhxIMt2wGywYrh9M8/bkjvP7ivexYv4xs1EQTQ0hBBW8ghFeSccshXKKET1HwSEFcQQ96OES1kaJWdohpPlJKCMcrYHR4MdxBVG8I0Sfj84bwuYMIHj9hXSHhqIRNH4a8mGLWz9x0jGVjXvpai+iuLKCnvJBG4TJy8aWoocvQdRe5rE3YDOJ3X4m36zMYShf5rEYsGiAU6iAgdHDZZy75yLn6hNIC7yuuDwKoz/Ol1y7cKv5aiut9cP3y3Xc+ANf7cYj/XcD1fuZk6dLL0DQfmaxBLqXi6J3UUiHWT9Q5unWGE1tXsrq3yMpamr3jba6bGeTYbD+375jg3B0bOXvrPAdnc2zsTrA84zCVjbKhv8yavhLtdIxSRGVmoMi6yRrzYwUO7ljO7Tft44ZTe1i7YZJWb56x8TazK0dp9RTRIxKaLRJLWCSSEXLZBMn3GokjjokTtQhHdOxICMcJkkkF2b9jkqcevJazD+zlsTu38vKZo3z77Yf5+pcf4raTGxnuDjPWl+TYvnlWT9QohX00EgKbpqtsX93NeDvMsqE0OzcvY2ayj3wmSjrpUCxkaFYKDLdrDLYK9JYTjLXzzI43mRqu0arEaVRTlApRUkmNVEKhWIzQaucoV+Mk0grxRIh8wSKft0gnQ8QcHxHbTSYlkkoESCf8lDICtbxALeejkfPQKnholfw0ikGKST/ZWICY5cNS3Fiyn6il4ZgqhhJEEr3oqo+w5scMudGDbtSAGz3oIRfXaTfSjPTWGe9vM9hdpl6IUkldUNXR0JWkrS5y8QAb1w7y7OM38fXXzvD115/i/BO38sht+zh33yH+5K3H+f7vneUnf/4G//R33+bnP/kmb778CDs2TTE71cfKFf3MLG8xMpCiUZZZPprh1MF5Tu6b5ciuKR64Yy9PPnyU06c2Mj2ZZ9lIhnbZpBwX2TDd4vTh1RzfP8/0UI2koSK5A4h+GSGo4pUUuiQJlyQRkBU8wQCdvi7MqEqpGqeQC2OFPMQUhWhQQe/yo7j8hLwSPpeAxy3i90oIvgCmJpKMKhhaB1LgUhLRpfT3CvR0X85Az0X0NxfQU15ALXMRhcTlZBMeygWLWjmOrQeQhU5sPUAiGiKX1nEiIobpR1b8LH6vVHwfWJ8ouN6bDvGhx/V3vPPufyDH9f7jnXfeHyR4YazN+7eK5196lRUzHzZZfzCX+jf+BX/VPK6FXLRwIa7OxSQTOvVKjEwsSNp0M93OcHj9OIfWjLJrus1gVqM/pTBVj7O6L8+W4RKHVrU4sa2P3SuzLKsEGIj56AsHWdnMsGm8xngtRsaSiSgBarkwU0MVRtpJesoGOzaMcfSa9Vx/ajf7Dmxkbn6c4fE2tXaRSqtIrpJFsxRa7RobNq5hbnY53Y0y2ZSDbWtYtkE86ZDNOeQzGsPtGLs29HPdngnuOL6SB25az+3HV3HtzlFGe03KWS+DLZMzDxzhW2+e4d7rtzJS1RmtGywfTDI5lGW4P0u7laa/t0qzWaZUzlGpFmk2KpTzSYrpKAPNImO9VVaM9jA51KRWjNGspMmkLOr1FLOzQwwPVSkWwiSTCum0ytRUL1u2rmRwsEo6Y2AYXnTDQyQikEurZFMSuYSfWj5IdzlIK++mXfHRrPio5PwUEiL5uEw6KhG3Awx2F7h69QyrZ5ZTKeXQNAlV9eFEJHIpg2zCIGyImKqPuCOSiAvEHZF4OETUFjFCbqyQh4QtEjMD+F2XIPg/w9xcD089egPfePsMP/3BV/nxn36J848e56HTW3ns5h18/t5rueO6NVxz9QCHd0xw1w1befaxGzj78ElOH9vENTtn2LJ2kM1r+jh5ZA1nHz3Bi0/ewtmHT/ClF+/me98+zyP3HyKX9FDJS7RrYdq1KDs3TnDXDbu5/tBmhtolDFnE6/YS8Ifw+UL4Agpuv0SnR8IT0PEKCkvcXYTjNoVSkqijoopeLEnACgpo3gCKV8Tf5cfd6cfrCeL3iAgeH2E9RDQsoWtdyMHFJKMdtOqd1MqL6G0tYqB7Ib3VBeSiC0hbixhph1k/P8jYUIWwKZJwTCrlHMVCmlw2Tirp4EQMZFniiiuu+JVq65MJoPo+Ys6/xY9/8jf88t13+MUv/hu//OU//68rrg/Xk10IoF5Izn+el7/4OrNzH12W8fFexU9WcV2oyf2uDvq6S/Q0kkTUDkoRgTVDZa5bN87uqSYzjQjteIChgs5Mb5aZnizz3UnW9sdZOxplpk+nL+umqF1Jf1Jm9UCJuf4cAzWHVEzF0gViEYX+dp7lY1V6KhaTgymuXjvAqaNbuPGGfWzduYb+4TqNnhL9o73U2lUMW6VUyTEzN8X8qhWMDrYo5+KEbQ0zbBJPJcjnElTyNr1Vm55iiEqii96Ch7mRMDvWNTiwbYiJQYdSxkM+3sXezcO8+vQtnH/serbPt6gkXDTyIoPtOK16lFIxSqmSplzNU6oUKNfKVKoFCoU0lWKGZjXHYLvMlg1zHDu0m7npEerlFHFHZW5ulMefuIeDB6+mWo7gRPyUCjaHD2/nuqO7mZsbY3yyj0w+jCB1EFJcxGMhClmNSlamUZSo5zw0cp30NQK0aj7ySQ+5eJBsTCHlhIhZflZM9HDbDddx06ljzK6YolLNErYlErEQvd1ZhgfKtBtpMkmJSNiFE+4gHvUQMbuIGF4s2U1Y9lPNxlg22sPYUI2Vc/0cO7aVhx88ynNPn+a7f/AMf/MXX+J7X3uSt56/kzOfPcBDN+7gyOYRZnrDLOu22bW2xavnbuLP//BZvv2VM3z99cd54/wDvPLcXbz+0r289cqDfPXNJ3jtCw9w1617OHxgjpnJIhFzKcWszOaNE9x3z0mee/oe3nz5MW49tY9kTMXn60IMyfgEGbc3hBDQCQZ0vF4Dt0/HI8i4Al7i6Sj5YpJIWEUV/WiCD83vQQ/40QICfpcHj8ePEBDxewIEPT5itk7UlpCCS5D8V1JI+ehpuamULqK7fhHt+kK6KwsoJRaQj1zM9FCSrRvHGRuuoCt+bEMjlUxgWRayHEJRZHRNw+1ys+jiRf/OBuuF/Crh8P83uC54XM/y2utv8MMf/5hfvvvL/w/gei85f8HjOsfLX3ztX4Hr431Mvw1wLbn8M7TrWXrrcRytg+FajKsnW+yYbLBpMM9oJsRgSmSyFmHdaJWrJ5pcPVJiVW+EsZpIf9FDLXYVWe0KRisRVg1VmOzJMNBKks7Y6JaIqvspFCNMjtUY7k/R27CYHM4yP9dm757V7Nm3kfm1kyybHmRotE2rp0qhnCaVidBuV5maGmKov04hEyEetYg4NpFomHw2Rr3oMDdeYct8m+UDCXLW5VRji9mwosjdt2znxJE1LBvJ0CjJ9FU1dq3t49Hb9/HAbbvYPN9kxXiOqdEixbxBoRChVElTbRSpNMoUKgXyhTTZXIJCPkk6FaGYizE13sfBvVtYv2aaajlFKmEyPT3I6dOH2bFtFT3dKXJZlcH+Ivv2b2J+9QSjY22GRlpkixFkzY1h+smkdSoli3JOpruq0ir5qeY66K55qBRcZBMukmE/UcNPJiaTCAfoqSc5uGsjxw/tZ9XMMuqVFGHTTzzip6cRZXwoz9hAlnbNpFIQqJV8NKsSlbxINa9Sy9nkHI16Nsb81BAHdq7l9MldPHT/cR596BgP3r2fu2/ZxgtPnuLHf/4a/+dP/oBXn7qTU3vnuePIZh48vZtHb9/Dk/fs4+WnTvCttx/iP3/nef78Wy/wh79zlq986RFeOnsbTzx4nFdfeoBvfOUcJ49uJpsWEXyXYmhdOOEAQ0MVTpzcy523H+W2G/czPdnG51mM1+tC0Qx8QRWvX0UImgQFG0EwL6gvnw9B9JIrxskX4tiGhCYFUHweVJ8HU/ShCi4C3k7EoEAoJBPw+FGFICnHxtYF/N4rCAWuoJwL0G52UcwupJhZQK24gHZ1Ad2li6hnL2e4ZTI9WaevJ4sm+xH8fkJSCK/Xh8vlwu12EfALLF68mEWLLv53wPWbf3q8/g/G2rz++pv86Mc/+fXA9e77GYp33+Fn//Dz90rFc+/1Kn44HWLhwkUfLK34bYHrqssvYdlwk8P71nFg6wr2bZhgy1SL+e4kywo6A3EfvXE/AxmJVX0Z9s32sW+mm+3Ly6wccBhtSDTTLrLGYsYbcVaO1Vg2WKRVixOOa0iGgGKLJLIWze4kjapBq6Ix2I7S13SYXdHD3r0bOHR4O+s3TDM0XKent0xfX5VGI8fwUJMtV6/ixJG9jA+2MDWJWDxCIhElk4ywcqqPMw9czxsvPshLT93OrdetY9XmHvEAACAASURBVMVAlMG6zs6rhzl9cgu33riLW6/fwQ2H1/PkfdfxOy/ex5fP38Wj913LoX0zrF3VR60aoVSJUW3kqHdXyFfyJHMpkukEsXiYeCJMLGYRj5vkcg59PRX6esuUSkmyWYdSKU6znqJejVOvOPT3ZJhZ0c/AYIVoXCES1dCMICHDi2x4McIClUqMZiNGPi3S09DobYao5juol13Uij4qOZG0E8T5AFx+immVFRNt1s9PMT7cJhaWMJQO0jEfzbJKf8ukt67R39Tob0m0G176uiX6uzXqRZlqRqeUsMk7JrmoTl8jw9xUNzce38orL93PV956jPvv2sPNJzfwR197lv/8nTc4vH2eSHAJc4M1zj96Jz/53pf56z8+z1sv3srXXvss33rrAV555jTPPnKK5x+/hSfuO8nD9xzj+XP38NqXnmDb1hWYhg9B6MCyZGTFR5f7MkS5i3BEJGyLBEU3AcFDSFEIiDK+gIwQ0BAEA0m0EUUNv99Hp+sqFMVHuZwkm3EwFREl4ENyuQi53WgBF3KwAyHQSUgWUWSFgNuLFhTIOBaW7kcUrsLSOqiXBZq1JeQzFxGzFlDNL6KnejHtyiU0C4upZbzUSxaVkoOhifi9PtxuH4Ig4vcLuN1eAn4Rny/IZZddyYc39gs+UYB5PwKuL7/xFj/+m7/lnf/xa5aK//0XHybnX3jxCzxx5hleePGLTK/4KLg+nqz9bZjzxXSMz950mO9842X+8o++zL2ndrGiFWckE6KhL6GiXUHd7mC0EGJ1X5K9My0Or+njyPp+tk6XWdZj0VMQqCf8jLeSrBpvMtqTo1yIoNkyfsWHV/ZgOiGK5TD5tEQxJdBd0RnpTTE9UWP71lm2XL2C0ZE6rUaaVjNDs56ipztHb7vAzu1r+ONvvs2t1x9GlQPouozjmNiGyOY1k/zh757nm2+c4w/e+Dx/9d3Xuf/W3Yz2RIkaSxgZyPDKFx7m//6/fsD/81//il/81//EP/7wa3zh3K0c2DXJ2pXdTIyVqDcSJNMGTtwgnokRTcWIJBxiyRhhxybsmDhxCzt8IaJRrWWoNbMUyxfAVcg5lHJhKsUItXKEnlaS3naGZEJFlNxohoSk+gnqPgTFg6z7SGUMsjmNeNRDtRSktxWiWXHTqnlpVC7suMzFJBJ2kJQTJGq6ycSD9DZS9HXnqZWT6KoH23CTTQbIJTxUcwGaZZF2TaRV9VAtLaVWclEtC+TSASzVTdRQSEfCRE0VRXQh+C7H1DrZtnmSb3/rJb777Zd467VH+Prb57j52G6yYRnvlZciXHUZ66eG+fqrT/BPP/4af/J7j/PVL97OGy/cxDOfO8QT9x7h3CO38MWnH+D1lx7jmWfuYv+BdYTDQZYuvYwu11J0Q0EzFLyBLjpcV+DyLsHj9eAPBJAUlaCs4fYJCEIIISjj94vIso6iyPj9HXR1XkrUkWjU0iSjOlowQMjtIeT2oPkDyH4PQb8Ln9dFIBAkJCoIHj+y30fCUtCVLryeT2EoV9KoCDSqS8mnP0VEX0AptYju8qX0NxZTy15BJrKYWMSLoXkJCh4CfgGXy4fbHcDtCeBy+/F6g3R1ernooovfEyKL/s25/o0rLo+fXbv3cvbpz/P6l9/kRz/5Ce/8Rzyu9x/vfhRcP/sHnn3uPGeefIbzL73yMXB9Ugthf9VrLlywkEsXLWKsr8lTD9zMF56+iyfuOsyRzRO0414mijI7l1fYMlVk50yVh2/cyl2H17JnusrVgwkOrmyya655YeRNO8pEK8ZEd4rJ3iK1TBjHlBAVAckIIRkyRkQhnTGoFkxK6RCNvEZ3yaKnFqWnlaKQNYiGA+TSGq1GkkY1RilvUczbzEwPcP/dN3L0mu309VQpVzI0W0UGekqsnxtmz8Yp5scb7Fo/wWP3HOPo/lXs3DzB+HCeatnk2Wfv5Z1f/oz/4+ff5R//7vf5yhsPsWvLIJMjKZaNF+ntTVMoRbAiIRQzhJOKYjhh7HiUaCqJFQljORZ2zCQcM4glLYqVFMVKimw+Tj4fo5CJkEsbVAthKnmTUka78PkLDvGEjRU2kE2ZoBZA0gXCMZV0zsIO+1FCl1PM+ujrlumu+2iUPVQLQao5hYwj4eh+khGBbFwgEXGTS0qU8yapuI4ie0jERJp1i4TTQTreSaXgp5z3ks8uJZ26nExmKblCgHQmhKZ4kSWRiO3gRBwk0Y+mCciyC0VeSn9fhgP7VrNn19wFU1rzIXo6UQN+/EuWILk62To/wjffeoqf/eVb/OV3nucP336Et79wH6+cu5tXn32Yl55+iHvuOMb6TePEkhIuz+UIQQ+iFMSwLCRFRlRFRFUgKEv4gzqCpKNoNiHFQAiKaJqKaWqoqoQiC2iqDyXUgaW76W4kaTVSRAwRye1CC4joAREjGELyCfg9QXxeCZ9XQfRrSN4QEUUlaYfQ5cUIgYuJRTpp1UUa1U4K6U/jaAtImAtpFK9ksNtNs9BBxlmKqXUgBJYS8HsJBkN4PEG6XAHcbgG3J0hAUPF6JC655LL3VNZFnzi83ldcF2bOf9zj+pd/+cV/vFT8l3d+yU//4R959rkXeerss5x/6VWWT3+4nuzCF/zN3yp+7DXf32K9YCGfWrCAWsbhsbtP8tR9R1k/UaBiL6E/5ePmXVO8efYmzj9ylPtv3Mjbz9/Ct1+7nyPruukNL2b9QIy1ozmW9cQYaUWZ7EkzVI/TU4jhKAKBrqX4Ah5UU8N0LHRbxXEUKvkwvbUooz1ZiokQtbxNqxbHNtzEw37KOYPeZpLBnizVUpiJsTq7dsyzc9sq9u5cy7XXbGfHzg3s3rOJk8f2cvLwdka6M6i+y1C8l9EqhxnuS9OohOlpp2l2pzhz9m6+9o2XuObgKm67eQuHDiwjl3Qz0OswMpShWnPI5sOYERUtrBNORIkkEjipNNFkCiMcRrUMNFvFdDSiSYtiNU2lniOVdchmHcr5KL3NLKP9JQZaSao5g1LGoruVo9EsEU1GUSwNT9CDX/JhR3WcuE4o1EkwcCnFbIDeVohG2UUl76KcFcjFg0RUL1qwg6jpo5JXSTouwvoSElE/jh0kJHVRKlr09sTRlcsIm1dSyAvksn5i8SUY4U8TSXSSyIgkszq6FSIgiYiyjmZGEGQZSZEvrB2zFdyuy9FUN05EQgh04PUsRZUl9JCMJsksvfwyFO9V7N86y+svPMjLT9/BN944w++99hTPn7mbx++/jXVz40TtIGJoMYHglXS6PkMqE6XZahB2HAKSiC8oIKoSoqLR6ZbpcIm4vQKSJJFKxWi3q3Q3i6STBrYdxLZ9pJMi3fUoy8drNCtRDMmL6HZjCDKqICEHRASvRMCnI/gtAj6LgFtH8sokDJOo5keTLkORP0Uy0UGrEaRcWEIy+mkseRFh9VNUcp30NQVqRTdJpwNN6UAQOhECAYSAjMcTosst0ekK0uWWCAQt3C6JixZe8kFj9UUXXcwnOSDU6/V/YM5fmID6w1/fnH9fcf39T3/G5889/17Lz79WXJ+MOf+rwHXRggVcsmABpbjBDQc2cOexjcy2wzTCi9m/qsYzd+7mufsP8vhnd3DX9fM8fPvVfPGJI1x3dYuB5FKGCz76CxKNrESjoFPLqWQiAnEjiOrzIHo8hEIilm0RTcTRbQPDDFHIRuhpphgfrNAsx5ifHWLFVA+tepzRgSIzk02Wj9UY7Ekz1J9n+9ZZbrhhP0ev28HB/RvZu2cD23euY8/eTVx7cAvX7t3A6uW9lJIaerADPdRJ2PQRjyokkibFWppls8MMjFQx7S5mZips3tTHQK9Df2+cRsOh1kiQyUWIphyMqI0VjxNOpIgkszjxFIYdRjV1FFNFtRWcpE2lkadYSVOqZKjVswy0S6xaPsjVa8ZZs6KPkd4M3bUk9VqaSr1APJPETsQRVQWf6MewNZyogaH70ZWllLICjbJAtdBJo+SjVpQpphTiRhAz5CIZCVDJKzQqCvFIF7J0GdFwAEvz0NtO0tfjoMqXYmiXk04HSKYCRGJuwrEuwnEfsZRCpuBgRg0kXUPUTcxoEieZR9IsFM3CtiMosoQsCyiqgB3RsWwbTdOxrTBOOIquyCgBL7VsnPG+KssGKly3bxOnj+xlfvkow70NZMlNx9KLEYKLicZD9PSVOHp0P7v3bscX8OD2ufAJASRFwReUEEIaIVnHtix6WlVWr1zG2lWT9PcUKBUiNOop+nuzDPYn6WvHGWinKKZ0DNFLyONHFWQUIYQcDCEGVcSgRUhyEIUwAbeO5teIaTqO6kX0L0KRF5HNeejuDlHMLyUVW0xYuxIjdDmltJ9WVaSY8ZCK+rBMP0HRTVAUCQY1XO4Qne4QXW6ZLo9CQAgjCBZXXL7kI2pr0XsTUD8ZcH3UnH/t9Tc+Vir+2orrH/7x5zz/woU4xPMvfOHjHteCT8ac/1XgWrBgAZ++aCHjPSXuu2EPj9+2l5v2TnHz7nEeP301Z+/YwRN3bOPsA7s5+7nd3HnDDIe2Ndg4GWas6qUY/gzlhIfuqk2jGqZesShldYopm5hlELNtIhEb0zZRbRtBVfAGPYQdhUzWIpezGR5usmXzSsaHawz05lm/aoT9O1exZ/sMM8saDPXn2Xz1NPsPbGLHzlVsWD/JmrWTrFw7yao1E0wt62H5RJNlQxV6ailKaRtd9mFoItFYmHgqQSQVI2QpKHaIdN6k2Y4xPpFncjxPsx6mXLapN1JkCwli6Th2PIpiRzDiKexEhkg0gRV2UE0T2VBQbIV4JkqpmqVYTpEvJKjXc/Q284z2lFg+XGXZYJGBRoJqPkIirpPKxknmc0QzWXQ7gqgoaLpKOKwTsUM4lo98OkA546WS66JZFqgXVXIxiagm4GgCqWiQUk6iUZHJJDwY6mIcy03MdDM5nKe/20aVFmFpl5OMBwhHPFgRN3bUhx0LEo4qRGIGQUXAHxIJ6gaibmOEk2h2HEV10OQoqmIjqyqiLKGZBmbYQdEMVM3ANE00VUEWRIIeD5LbRcjdhSH4cFQFRfDj6lxCl+sqMlmbtesmueWWQ7z66jP82Z9/k/sfvB1FE+hyL0GSRQJCEJfPixMPMzLSx9zMOJvWLGfP1nk2rZ5karTFSF+VdrNApWgRczpJhLuoF00S4SCa4EUPhlBFDTmoEhJlQpKCGFQIigaBgI7fLaMHNNKGhSEsxe9agCpfTDbnod4MUi67ySQ6MdWlqMGryMYFCpkACcdF3BEwzAD+QBcBIYg/oNLplul0Kbg8Kku7ZFwenU6XwqJFn2bhgotZsGDRb0VxvQ+uV159nR/88Ee/7q3iBcX1L+/8kp/+7EKp+OST7w8S/NeK67dRKl54z8WXLmLN1ABvPv8AP/jWi/zZ7z7GN87fwR+/dj9//a1z/Ok3zvA7r9zOI/du4/CeXrasTrFxJsr2NUU2zpWYGs0wPJyn1Z2gVLbIpDWSCR3b1LFNG1mWEUISXYEAHQEfPimIHTWIpyxiCYNWT4XegSrVcoz+njwrp3vYvH6MXVuWs27lAK2qw9hIlVUrh5mcaDE0UKbRylCqxqk3M9TrCdrNBJvXT3L80Hb2bF9Pb6uGZRpE4wkS2SxOOo0Rd4hkHAr1FKV6jGZ3nEY9QrlkUq8nqLdy5CtZoukEdjyBHUtixTLY8SyRWBrLdtBME9XSMRyDZC5OrVWiWs9TqWapVTOUC1EKSZ1CXKacurCyq5aPkIipOHGbaCaF5jgoholphzEtk7BtYBkilu6mkA5SLwhUsy4aRYF6XiMbCxHTBeKmRDYRolZSqRYF8mkPiWgnEX0J6YiHVcsrDLUtTOVTOOZiUvEAEduL4/hxogHCkSCRqEIqG0GzZNyCh6CiIKkGwZCBpkXRtRghMYwSiqBqEWTNJKQbSJqBpJkoukFIDSHKEmpIRw4qiJ4AkidA52WLCXR4Eb0BujqXEpIFevoqrFk9wc5tq7j77uu574Fb2LFzPaVKBinkx+XpwuV24/W5abVLbNgwzchgmVrBopo1qGZsikmbTMwmEbExFDc+z0IM9UpKGZW4HUQX/aiChBbSUUI6YjCEFJIQggJ+QcQfCBH0yVghg6RpogaW4HctIGJdSbUmUqp4yeU6iYaXooU6CPmX4lgBUgmRRCxA1BHRdT+C4MLn89PlEuh0y3S5VTo9Kp1uBa/fwuXRuORTl3Mhl/m+2vpkbxUvJOfP8eqXvsxf/+jHv57ieufdd/jv//xhjuv551/6IDk//T8ZJPhxoP0mwPV+aXpBxl5x6SLmp3p5++XP8f3fe4Y3zt3Mt954kJ//8E3+6W++wtlHDjM54lAreBnt11gxaTE1rrFiKkZ3SyUS6UQ3XEihDoJSJ75gB25fJ16/F78o4gkIuAMBunwBlri8BCSFcDSGHbEJR0wSqQiGFSKW1OnuzjDUm2K0N85Uf5Kp3jSDVYdGxqCW1cnFJJIRgUREIpXQGB6uMzM7yORki+tP7eal5x/j6ccf4Lpr9tGsVzFNk2giTiydIJqJEcs5RLNhspUU+UqaRMoiX4xRrmdJFBJk6wWMhIMejRFL54nEMjjxLHY0jahqSKqCHr6wLTqVTdHqbtBoViiWUuSLMTI5k2RcImb7yTgSzWKURilOKmFiRw3MhE2X6MMj+DAjJpZjYFkKlnUBXKmYj2rxQolSK4rU8ioZRySieonqfjIxgUpepFYMUEh34piXIvsXkol0sm6uQW9dRQksJGpeRcrx4phdpCIekmEPjtlF3AlQLcdJpcOIUgCv308opCIGZVRJw5RNVFFDVyxUxSKkGgQVHdkMo4TDqGETQZUIGQqqaiCLKrYWRg3qBLokJJ+G4AshCBKqoREUfchBF1LQTUBw0+FeQqfPjWzpCLKIX/DjdbsIeFy0a2Umhrox5E7cSxfi6bgYf9eV+N1dBDx+BG8Qj7sDj/vTOOEA6YSGLnsJet0EvQHkkIYkqgiChCBJuPxeOt0efD4RSdTQFQNDCSF4r8LvvpSo1UWtEqJY8BG1r0QVL0MOXIXgWYqliqQTFsmkSjgSRNH8BAJe/P4Abo+A+z3FtdSl0OVV8Ys2nW6JRYsu/eDs/usoxIeC5DcDM6/Xy759Bzh37jlee+3L/OhHP+bdd3+dhbDvvst/++BW8R/5/LkLOa7z519h5v9l7s2+7K7Pc08GYwxmUtX+zfM873neVbVrllSSqjQiJCGEBtAsJDHZTAYsMMYMBsxgYwYbCRswGOM55+Qkq0+Szums9FWvvkmckzjp1f/CyWmTT19sgXHirJM4Mc7F76JUtZfWXtL+1PM+3+d9vtuv/xfQ+N/3DY5qmkej6QXn5ewFF1zAlZddwr5d6/nJ28/z1tcf4NF7dvPHP32B//vP3+LcS/ewcSlDEy8gci9lYcZmfkZlbkZhccElSa9EEC5CVq9C0UropopsKIxLIuOSjKSZSIaBoBmMyxqrSgq65ZOkZeIkI0kTktQnjCyywmGinzA/EbHQtZirKyzWVTYOYhbqDp1IoJMq9KoO7YrH4mybXTs2cPTo9ezes8zRw9fxlS+f4Ztff4anH/8CN+/fQ6ddJ4wCgjSkaBYUzZy0nlDtVKm161TqObVWQbPfoDXs0JmbxCunOGlCWquT5lXitEyQ5DhRTJBFZNWUartKf6LP/PwsU8M+nW6VTreg28to1gMquUkttxl0UiZ6BfVGQlIOcVIXxdPQHA0/cnBDkzi1qVZ90lgljQQ6DY2JrsZk12Kq449OFH2FSqjSrphMdW3mpiwmuyKRdwGBfRGLUx4Hb1xg2DNx9U9QTQW6dZtGrtKpaLTKEtWkRC1TmBrkdNoFrmuhqhq25WGbLoEbkvoJiZ8QehGOHeB6MU6QECQ5Xpqhew5W6BLmMX7gY5o2cZASOCmm5mNqPrrmYpoepuuhaiqmImNqGiVR5MpV41wpylyjaqiWM0rHiyKqKDA7MWD9mll09SoU+XJ0fQxdk9A0A0kyEUQDQSghSp+mWvVptzM8W0GXRUzVwjI8TMPFtBxMx0MxbQRFpyRoKIpF4MV4toNnqRjK1aShxETfpV2XiZwr0KVPYohXYUoiie/TqJXp9qqkuYWml9B1Fcdx0Q0XSXIQpPOKS3KQNB9RtfnUZR/NcX384Lr11ts5d+5b/PCHP+ZnP/vv/OIX//AbXJZxHlyjIsH/l9e/9RYvfv0bvPnmu+y4bve/O5j+JYrrH4Prwgsv4rJLLmLz+kleeuY+XnziNp5++BB/8INn+cYLn2H3tR2K8NNY6oXE/uVM9DQmeiLDCYHFRY8sXYUiX4ZpqxiWjWH5aKaLIBuMizqSaqMYDoJiMC5qlEoamuEShClJUhDHMXES4vsmWaQx1QlYmcvZtVThwHKDQyttjm2ZZOdcwXxFYcNUxtalAUszLWYnq6ysm2bXjnWsLE8xP1fj0IFrefKR+3jq8Qe557OnuHbrRlqtGl7gEGYBWS0lr+eUm1Xyeo20kpHXcopmmdawS3d2Eq+cYKcBcbVMUhSESUqY5uS12iiM2qrSHbSZmp5ifn6W+YVpev067U5Bp5PRbMbUawGVike9HlJvJJRrMWklJioivMQjSDyixMP1TeLYolw4JJFCOVeZ6DpM9kwmezZT3ZBqohMaJYpQo5EbTLQt5qYces1xsvBiuvUx9u8acuLgEoOWimt8ikqq0K651HOdSipSjldRiceoZzLT/Zx2I8OxTSzLwXFCDN3FtSNCLyXyUnw3wnMiAj8lCDPCOMMLEkzbxfU9wjTGDT1MxyZOUqIox7FCLDNA110cJySIYrK8wLcDZNFAtwIUK0IwfUTbR9RsNN1GkzWk8XHWLAzZtHENqjaGppUwLQPNdFBNH0FzETSXkiIjSFdQVDyqtRjLVDBUDcfw0BUHXbUxTRvbDTC9EM3wKJV0VNkhDgsCNySwLSxNIHRl2k2PZlUj8sbQxMvRhKvRRYnA9qgWBY16mSR10A0BTVMwDBNZMREEk5LkUJIcVgkmJcVCMRw+fcU1H4HWx9wOIUmcOHGS1147xw9/+GP+8i//6jcF1y9HxZ//3ahI8MWvv8qbb73Lzh2/G3Bd+GvAdeEFF1BJDW49ei3ffOE+/tN7z/L9Nx/j6IFFmuUxPOOTxP7VRN5VNCoSUwOdmWmdtUsJeSEgiJejaTq6HiBrIaLsUZIsRMlEVR00w0NSLEqCgSCYqKqL40SEYUoYxsRxjO+a5JHKTC9k5/oWt+6Z48zhZR64aQOfvX6Rwytdds4k3LC+xc7lIeumm9Qzm5nJGptXZlha06VRt1m90Ob0sb18/t5beeDe05w4up/NG9fTbFbxQws3tIjymHKzQV5vklYr5PUKeaNCudukOmgRVBO8IiRrlikaBeVGhUqjQavXpTfVozvRZnLYZ2p6gtm5IYurR7c8tzoF7dZo6bvdLVNrpZQbCeVGSl5PKeo55XpOkockWUBeBGSZT547ZKlBHIo06ibz0wnTEx7DiYB+J6Sc6ESOTDW1qMQyrbLMwtCl2xyjll3G2lmbu2/fyqmjG+jUZBzjMvJEo1H2qaYmiT9G6l9JLS3RKqvM9HNa1QTHMjBNF8MKUDUPy47x3BTXTvC9lDDM8bwEx4vxgxTPT3C8EMcLcIMAw7cxfZcwSXHDBMP00AwXw/JxvZgwyoiTMpYRI4gOsh4i6BGCFaE4EYJiIcs6mqxiKhJbN61hecMCpqkgySKSaiHpAZKZItkpohVR0lUUq0Ra9olTF91QMU0H146w9QBL97AMF8v2cP0Y0w7QNBfPTcniCoEbYak6pirjmRrV3KZaNogDGU26Cl0soUs6tuoQewlpEpEVEVHsYFk6kiRTEhRE0WRcsBgXLcZEg5JiImkWn/rUFXw0m/lxg+v48Vt+Lbj+laPiLz4cFf/653/L2XPf5pVXz/H2299n53W7fxUqH8NqwC9l6gfguujDP5fGP8XGtW1e/Mrd/PmfvMU3XryflaUKaXglcbiKSq5RZArlQmZywmZhwWP9ck6376IZ48iyhmHEKFo6Mi1FE0HSkSQdwwhQFAdBMBEEC1l2scwA34tJk4Isy0nigDw26dU8Ns6WObhlwKntQ45s6HBwqcXB9W0OrGuwc02NdVNluoVDNTYZ9ivccuwGPnPHQeZmqrRqHusXJ9i/eyOnj9/IbScPcvTwfq7dtol2u4rpahiuSVarUWv1qLQ6VNstqp0WebtO3CgIqwlxLaHaqdDoVulOtukPBwyGA6ZmBkxOdxlMdej2W0xMdpmc6jAz12MwWaPTqdBsFbS6FartgqKVUm7nVFplmp0q1VpKtZZSFD557lGrhNRrPkWqk0YCtYrCzGTIwkzMcBDQqjs0Ki6dRky7FlDPVJqFyOLQY2agMdEW2Htdi688fpiTR9dTxFfj21dTpDbNWkKt8CjHMrVcoFfT6FZNZno53XpO6HkYhoOqe6hmhOVmGFaCboU4foYbFVheguMn2H6CG2Yjgz5MsYIQPfSx4ggvzbHDFMOJ0MwAzYrQzRDHTXHdDM2IkPUQzckQzQjRDNHsAM20kEQRaewaWpWIfbtWmB+2cC0NWVIRZQfVSNHMMppXIFo+Y4qIFWhUWhlJHuD6Lp4X4bsZvpPjOxmuFeC6AWGUYNkepuURBilxmONYLoamYaoKjqFTZA5FZhK4Ipp4DZaqYGs2tuZiGy5ZGlNvlilXEhzPQpBkBFFFUWxE0R79P5dNRNWgJKl88pOX88Fh2z8/Kv52Pt8fjIpnz77Oj370E/7qr/6aX3xY3fyvVFwfgOtvfv53vHb227z6jXO8884P2Lnjht+R4vrg6/MnmedL/cdXXUoSjLN1pcep41u5buuAbsskjcYpMp001UhSjbxQ6XQMhtMW65Yz5lbnuIGMIMgYRoysJoyVHMYEnXFRQSgpKMp5T0CwKJVMZNnBMEb+SeAnRGFKHEcksUcR6nRzgw0TCdcvaBdrLQAAIABJREFUNti7usW+pS571rbZtbrOyjBnthMzbCZMNFO6zYSb9l/LC889wm2n9zPVL6iXXeaGNdav7XPd1nXsv3EHRw7t54YbdjC3OE29U6fabpFVm4RZQbXdot5rE9fLeHlEXB1BqzPZojvVpDfZojdo0+k16U00afeqNNpl2r0a3f6od316tsPMXIfhsEO3V6PZKVPrFFQ6OZVOTrmRUKsn1MoBvXZBp5nQqAZ0GiGtukuRShRxiUZZplGINCsSrapKs2rRbfhMdlKmOinTvZiJlkm3JlBPrmCyJXDXqWXe+daD3HZiGde4BF35FJGnUi1CKrlLEgrk0dW0y6Or43s1j1oeEHoelukhyjaKEaKaCbIRIlk+ihNhBAm6H2H4MYYfYYUJTpThRBlmEKOFEXoYY0Qpup+gOSmGk6HqMYoWYtk5flDFcGNUO0RzY2Q7QHV8FFNHksdRpKtIfYXtG4ZsXxpQ8WWM0lXIqwRkwcLUU1QlRtF8JNVkXBrH9XXKtRjbNbAcG8eJMLQIXY0w1ABNsVFVA0VVEEUJVdVxHY/QD7FNE1UR0TUFy9RJkpG/GEcahjqGKo6jiQqqpKPKOmHoU6mmxImPokmUBBFR1JHPg6tUMpBlE0UzuWZc4BOXXMaFv0NwnT59G2fPvv4Rj+s3MudHo+IH1c2jIsHX+M533jvvcf1SbX18iuvXgOuiCxBKl1MrG9QrGqF/FaF3JXE0RpLKVOs+lXpAkpukhUpRLlFrjjG32mdhbUGYagiSiG6GqHrCuGAxJmiUJBVJNiiJNiXBYkwwEWQbRfdQdQ/PS/D8ZPQbM4gIooA4tKmnFv3CZr7hs3GizMpkhY3DKteu7bA8X2fYjek3Y5q1iHo9oT+ocvjw9Tz66D3csGuZVj1kopfT6cR02jn9XoOV5bXcdNMeDh3Zz81Hb+L6vXuZmlskKnIqrQaNXou8UcZLfPJ6RneyzcR0l/5kg063RqNVpd4saHcrtHsV2t0y3V6dwUSbTrdGb6LK7Fyb+fk+k8Mm7V6ZZreg1S3T7lWo1UKKzKZRcRn2CmYGZaZ7GXOTBcNuSD2X6DU0rt3YZfO6JsOuQ7OQmeoGzE/mTLZilmYb3HT9Ekf2L7FxdUpsXUwzvYpH77+B3//+k9x5ywqWeiGqdAmhJ1OvhFQymywsUcTX0CwEBg2LdsWmiGwi38W2fFTdRdZGqkuxY2QnQnJ8ZMdH80OsKMUIIvQgHj1hjBElGFGKEWboYYbqpaheih1W0e0M1UiwnTJBVEWzfQTVwPACnCjE9h1kdQxh/FKKRGLr+g67N04wzDWC0qUE0lU4koinuQRmgq35OLqNY+iYhkCa2uSFj6qLaLqGrnuIoodYcpEEF7FkIIoKoiRSKo2jKBKe55DEIZoqIwpjaKqMZWokqUu9GZPlLqYhoAhjKCURQzUxDZMoDsjyEC+wUXUVQVIQRANJciiVTCTJQpINJEVHVnUuO2/Of/CZ/tiLBG85xblz3+LHP/4pP/vZf+f993/DUfGj4PrA43rjze+e97g+PrX168H1kTctX0Wea9TrJlkmkuUSRVkjyVSKqkecOUSpSZRKhNnVBOmlNPsi0wsJaWEjKhKq4aIaIeOSQUnUEQQNQTQYEywE2WFctBBkG0l1GBNUNMPFC1O8OMV0A1TTwrZ0ssCkHGg0Qp1ObNGKTeY6GRvX9tiwtsOgn1AuOySZy2Cqw3C+z+qlKY7dspedOzdQr/hUKh6DqSqtdkZRjsjziH6/ydZrl7n3gc/y0KMPc+DIYWZWz9Pst6h3G2S1jLya0urWmBx26U+0aLbKdDp12t069UZGs53R6RX0BhXa3SrtTpVOt0K7WzAxVWVyqk6nW1CtBdTqId1ewaBf0GlEVFKNZtlguhczP5GxMJGxfq7G0kzOsGOydV2drz99F996+WFuO7qFdTMZyws1VhabTDY8rtswwWOfP8Hbrz3KQ3fvYbqr0q8KfOHu6/nxm1/kM7dsxLc+gbDqAizjKsq5TR5rVBKJZiHRqcpMtG0ahUk18yiSGNty0Q0HWXNQrZEqUp0Q2fYQdRvV9jDcAMMN0L0Q3Q1GF8X6MZoXoXkRihsiuyGql6B7CZoVohoBqhGiGQElWUPUdJwwQDVVxktXIAqXUUQCm9fVOXj9NBuHPr3gaoa5wupOzEK3QrdckNk+qeNTDQMqoU3qKTQrHtXCxXFUNE1FkR0EwWV83KUkuAglC0nUkSUNUZBQFZUoCglDH0UWRyeTooAkCfihTVGNiGMHXRORhRKKoGBqNp4bEIY+WR7hBi6iJDM2LiOKFqWShVCyEAQDoaQgSRqlksSFF17ChRd9gt+FxyWK4oce1w9+8CP+4i9+9qHi+o3M+Q/A9fq3Rorr7bf/oyiuCz4cFVeNX0YYS9TqFpWajh+O44cCcaaTFg5+ZOJHKllFw/QvxQovotoWmJrNqLViLM9BMz1kzaMkW0iS/eE/8KqShSC7jIvm6HuajaRZuGGKF2d4SYYbp2i2g26oRJ5BPXVoZw6t1KEWmnRrIYuzTQaDlE4/odFOKTdSmv0GM6unmV87ZOv2JdZvmKXfKdPtVegPG/Qmm5SrKUFo4/k6g8kGe/bv5MStx9ixZxfDuSla/QadiRaNTpVOr87c3BTz80Ompnr0ek0mBm0mJtq02mXa3ZyJqRrDmSa9QYN6I6fWSGi0Ezq9jFYnpVYPKQqHesWn386YnayyOKyevyfSZ2m2wspcjZX5OjtX+uza2GPr2iqHds/xk7e/wv/1397lucduZfOaCpsWymxb22b9dIXTN2/jm889yH/+3nO88MRpNszHdMslTu1fw6tP3cq9t26jVR5DLl2A51xDnuqkoUw9V+mUFQZNnUHbplE2aVYj6pUc3wtHprrpozkhqhugOwGa6aPoDpbjY9k+puVhOv4IYE6IakfoXoTuRyiOj2i7KJ6PGSWoToCk28iajWq6aJaDblkohsq4cDWSdCXlTGPbcpcjN8yxc33GmrbE9YsFJ3bNcWDbFOuHFdqpQyV0qEU+zcynndl0C5vpTkqrcMkie1RXo3oIosdYyWNMcBgXbErjBopookommmLgOC6u66HrBqWSwPi4iCyruL5DmocEgY2mSkiChCLrH742imL8wMV2HTTdZrykIoomiuIjlhyEcRNJNNA0C03/oNbmIi666OKPHVz/WHH91V/99W+quN7/FY/r7Lnfrcf1q8+vKq5VY5/GDxXyskmW6wShhB/KRKlBXgmIMocos4gzFd25BDv8JHmtRLsfUGlG2IGHpI4U1ZhgIogOomgjCDaC7FKSbVaJOqtEDdmwkQ0b7fxvczdKccIY0/VxXIc4cKgmHq0ioFuJaWQ+jUrA9LDO1LBCZ5BTacUUzYxar85gdoLp1UM2bF7D3MIkjXpKtZHS7FcYTHdptmtUqhlZHpKXI1q9Op2JNs1Bi0avQavfpNGt05/qsLA4w7p1iwyn+3Q6NQb9FlOTXfqDFs12QbtbpjeoMDFRY2qyyeRki8FEnampOpOTVSanqkxNVZmZqrJmtsmGhQ5b1vTZuXGKXZsm2La+yd7tQ27ePsOhHfOc3LuWW25c5NDOIXcf38xP3nySP/rRi3z18dPs3tRl+7oaO5fb7L92hqfO3ML3X3+S73/rcb543z42rc4Z1ESWpwPuOLjEsb1zzPR0Bm2drRv7rFvdoJKK5OE1NIoSnbpCu6ZTzXXqZZ9GNcN3PSRJRdUtVNNC0gw03UTXTCRRRlV1NFVH0wx03UJRTWTNQjUcTNfH8gI0x0UwDEqGhuo5yLaJqKkIskJJUpA0Hc3QkVUB39dZmGmyf9dqDu2a5caVGtevCdm3nHLL9i57N5RZ6plMlGWq3hiFUyK3BWL9GuqhxEzLZ+2wTL/mUckcQs/DNHwkOWBM8BgTXMZEB0ly0GQHVTJRJAPTHCko2/YQShKlcRlR1LBsmzgO8TwHVVVQJBVddTBUH01xcF2fIPBxPR/NsEdTRMlAHLcQSzaiYCIKOoqso2n6+TjE+dP6/0Ae179OcZ3vnH///ff5+c//jnOvv/nLexX/lwHU38YNuB9d6P7VNaNSaRWOq5OkLlnu4vsarqcQJQ5J5hPlIVER4Cc6bjROkK4iqwhUmyZF3ceNPCTVRlR9SpKHqHiURAtBMNHM4Px4qDMmqEiaiWo6o8dwsd0Y0wmx3QQ/yomTnHKWUyky2s0KzUZBs1mcN8C7dAY1qq0yeSOj3K5RH7Tpz02wZtNaFtbN0+rXSAufaiOl3WvQ67Xp9bo0mi3KtSppOafeqdOaaNHst2hP9Gj0WvSGfWYXZ5lfPUdvskOjVaXTbdCfaNMfNBlMNJmYbNLv1ZiearIw22FxrsvquS5LC11W1k6wdWWa7Zvm2LV1nr3XLbJv+xw37ZjnxI1ruP3gBk7vX80dB9dx1+ENfP6WrZw5vokHDi1z94E1nDm1me+9ej8/ffNRXvnySY7dMMW+rR32bulw9/FNnH3uLt57/Yuc+9p9PHDHTq5dKjPTVploiqyettm6LmfHSo2Du6d58I5d3Hf7DmYGBpH7CfL4ctoNhXbTpFYY1CsBlTzAszQ0RSL0HQLPwtQEHK2Eb8iYSglTkzF0FUWRMQwdTVOxbBPLNvEDjzAK8UMfzdIYk8bQLBXNUtAMFVkWEUURQVbRdBVNGadVcblhywy37Fnk4OYGB1dyTm2vcXxbzk0bPHbMaawMZJY6Kms6FvMti2Y0TmFfyVTNZGW+zIaFnHZFIY8lwsDEtjx0PUaUI0pySEn2kWUbQ7NxLB/XDrAsZxRONT1kyWB8TEYSRqZ9mqYEQYAoSoiShqZ6mHqMoXlEfkzkB9iWM/p7NAdJ1FGkEbBEQUMSdXTNQtdMPn35CFy/7X75f05xnTp1K6+9du7fdqr4wa7iL/7hff727/6fX95k/da7bL9218f6pn694jp/+nHBBYjiOI5n4ocOUeTiOjqOreH5FrZj4ngObuCg6iW8QCJMBJJ8jEpDo9YO8RMfUTGQVO/84qnJWMmgJBioRoikOoyLGuOiiqDoiKqBpJnIuo3pjHblDDvC8VPCKCPNcvI8pVYvU6vn1OsZ/ckmk9Ndmt0RuEZJ+CrlVo3GoM3qldWsXl6kNWgS5h5ZJaLRqtLtdej1B3R7A6r1BnGRUes06U6Ncln9YZ9mr0Gr12BiqkdvokOrW6fbazCYbNGfaNHvV5meabGw0GN+vsuaxR7LS5Msr+mzdXmKXVvn2LdrHQd2b+DgnhUO7lnP4RvXc/TGtZzYu2YEqyMbuO/ECvccWc/njm/gkdNbePTkFh46soF7Dyzy+VtW+M7X7uIH5x7ka48e4vS+GY5c3+fY7inuO7mRrz52jJefuZVnHjnKnSc2sXVdmYWBxWRbZm7SZMfGKgeu63J8zxRfuud6nv3CIe67bQvbNuTUiyvptTRqZZlqWaNesYl9FUO5BtcQqZcDus109FRDWoXHzESdlfULDAZNotgjyyP6gza9XosocrEsHce20A0FP3Ioail5OSZKPILAwbMNKuWcvFxgOzqGuopezWXncpfD101yYKXg2LYyp3fWOHVdmRPbMw5vjrlxXcDO1SFb5iK2zKWsTMesnQxYN0xYnk9YO+dTy6/Bt6/AMsfRdQNV85G1GEWLkdQARTbRVQvX9gn9CMfxzqtGG00dwUcSdQzdwnU9PD9A1UzGSyqa5mHoPrbpE7gBgeui6yaWOVrcliUTWbIQStp5cGlIksbVV5W46KJL+eVWyscLLlEc5bg+UFx/8Re/aQD1/PVkI4/r73j9W2/yyvkl6989uH412Xv55Zdh26NTlMB1cQwT2zTwXBfbdkaPa2NaKkli0+oG1FsqWUWg0nDxYpuSrCBrDrLmMy5aSLKDLNuoZoRqjDwTSR0F9RTTQdbtkeLyEpwgx/EzvDAjinOyoqCoZFRrGZV6RqWW0OpW6E+2qDYKyvWcvJ5TNMpktYJat8malTWs27TE5OyAeqdKpVFQrpdptltMTA4ZTs/SG0xSbTYoN+u0J7tMzEzQn+qMxsdeg15/VFEzOdlmdrbHwuKAhfk+C3MtVpaHbNo4y+aVIdu3zrJr+wK7r1tg365Fjh5Y4fjNmzi2f4Wjezdw4sAypw+ucNvBZe46upF7ji1z/6mNPHLHVh66dTNfvH0Lz9y9i2fu3METp7dy5uh67j+2nteePsXbr9zDlx/cw+n9M9x2YIZ7jq/j3ls28Oh9u3nmkcM89uABDu6ZZeOags1LVdbORUy1Vbavr3D0hiG33zTP/aeWefrMjXz3m/fx1MP72bmxQqsyThJcQaOi0KoZONoVGOJl5IFMvxUx3S+YHhRMtWOmOgnXX7vEiWN7Wdm4MMqmtSsMJjv0JlpEiYemKaiqiKIKdHoNtm1fYWZuQLkSU69ltBsVFhdm6A3aOK6GLFxG6q5iaSpix9qM3UsxR7aWObIl5fi1GbftrnFqV41DW6vcuLHMdUs5O5aq7FhfY/NizpqBy1RTYqonU06uwNI+gW2N4dgmuu6i6yGGmZzvp/cwdQfbdHFdH9t2MU0L07BRVQtZNtEND8Nw0TQLy/IwTBdB1FAU58PXh75P4Lnouo0iG2iag6o4SIKFKFhIooEoaMiSzpVXjJ2H1iWM2iEu/li8648qrpMnT/87rPx8BFwfDaB+5533uHbb/2rJ+uME2AV8+tOfxnEs4igisH0c3cQ1LQLPx3VcDN1C13R0VSLPXDZtnmZ5U5O0PEaUyjieiihLCLKBagRoZoimu8iyg6R4yKr7YaracqJR64AX4Xgxrp/i+tko9BimxGlGXs4pVzPqzfIIXPWEdq9Kp18nK2LiNCApIsr1MkW9IK/nDBeGrF1ew/zaWXpTXYp6QZhFZEVOq91lYmLI5HCGwXCKeqdFvddiMNVjMNmh22/S6dbp9etMT3dYmO+zds0Ey+uHLK8fsrJhgh3b5ti5fYHd2+fZt2sNe3ctcmD3Iof3ruXovrUc27eWI3sWOLRrlpMHlvjskWXuPrbMfSdWePDkCo/euY0v33MdT9+3g2fu3cELn9vFC3fv5NnPbOdLpzdy5pYNvPjoQc49fyuPf+56bj84y73H1/DQnZu46/havnDPDr7y6BEefeAAu7b22LhUY9e2KRanUybaFts2NLh+c5MbNlXZvjbg6O4e7529n3Mv3M6+bU1S9xLK2VVU0qsJzEtplRW2LHVZmqkw0XKZ6SdMdkJaZZNuzWHL8jT7b9zKuqUhrXaZaj0hjB280MJydFRVRjdkavWczZvXc/DgHhZXD2nUUvrdGlP9FosL07Q7dVxHQxEuRy99glYyzpqeweYZl4Nbaty0KWffhpA9ax12LthsnbNZP2GyNGGzYTpiw0zE0qTPTEujU1zDoCVQz6/G1j+JY15DGNjYVoCuBehaiKGHaKqNpoxU1wfd8JbloOsWpZKKKBkfbgoYhn/+gMJF0exRz73hYeg2ge8S+A6G7pxXWAaK5CCLDorkIgkjc94yfURB+4ja+virmz/qcY2WrH9DxfXRPq6//pu/5ey5N3j1G+d4+53v/+7A9U+uBh+Ni6VSCdu28TwH3/LwdBvfsgldF9s00VUNXZbRpHEalYCjh7Zz9PgK9ZaM66/CdARkTaYkaWiGj+um6LqLKOkIJYNSSUeSTSzLx/UiPD/GD5LREq8bYdkBphPhBjFJlpEVCUUlodEuU6nHVBsp3UGdVqdKmoUEkUucBlRqOfVWhaya0Ow1mFs9y9yaEbjKjWLU5JDE5OWCar1Os9NmYnqK9qBDpVWl2WuM1ndmBvSnOkzP9Jib67G40GP92klWNkyzccOQTev6bF+eZNeWaW7cPsfe7TPcuH3IgZ3TnNi3hoO7pjl+4wIn981zau8cnzm0lvtPrvDw7Vt49M6tfPnu63j2czv56uev58WHdvPCgzt54b7rePmB63n5gRt49u7tfPnu63j+4b18/YnDPHH/9dx1bJEzt2/gC5/dzL2n1vH0wwd44YkTfP6eG9m5bYLrr51h/54l1q1pszhfZ81cmamuyVRbpp1dzmxX4N7TK9x1yzILXYXAuIA8upTUv4RhR+WOY5t5/vHb2Ldjlnom0WvaDNoB9cIijzS6jYjZYZN2KycvQvzIQbc0BKmEoimYtkGWxSytW2Tnzq1s2bKeTrtMs5bSa1doVGK6rSrVShnXNrDUMfTSJ0ntK1lo26wbOOxdaXDjSp3N0y6z1WvoRZfTCq6g6n6aqnc19WicdibRLWS6uUyvKjPsGrTKIr51BZp0BYY2MtQV0UMRfTQ5QBJNREFFKMkIgoSiaFiWg/YBuEQL00xw3RzTjEdraZqFrNnodoBheVi2g+OY2JaBqljIkoUkWoglC1X2MbQQWXQQBQPTCJElg4sv/hQfFAl+/B6XzC23nPoVcP1Gp4of7Zz/+d+NAqivvHqWt976p6PixyYpfw24LrzwIkqlEpquYdsmrmXhaDqWquBZOr5tYOsqtqGQJy4TnZxD+zdxx507mJkJiFMJP1SRFAFZ0dB0B013zi+jagiCgaq6mOehZVqjNQzDHP2c7YQ4boTjjorq0jwlLULKtZBaM6GoBlQbCY12QaWWUq6k5EVMUY6pVFPqjYJqPadaz+gP2kzPTjI5M6DZb5JVUrI8JisSsjwhLxJ6/TadfotGt0aj16A32WVmbpKZuQmmZ7pMD5vMDBsszLVYWuywdr7B8lyNHeu67Nk8yU3bZzi4Y4bDu2a59cASdx/byH0nNvHQ7dt54p6dPPW53Tx93y5eOLOHl76wj1ce2cs3Ht3HS2d2c+6x/bz+5E289qV9fOPhG/j2I/t440s38c1HDvC1h27kmQdv4CsP7+fx+3dz19EFPn/7es7cscKj9+7g1Wdv44Unb+W+O2/g4L71bF4esGahydLaCRZXD2g0fMpljX7HZPVsyNykRb8+Tre6inJ4KaF9AUV0Mbu31vjKFw9y9vk7eeebZzh58way4Bp86yoiX6CcudSrKVFg4bsGgWdjGhqGaWB7HobjodsujucRRgFZFlOupGRpQBo5JKFFHFgUqUeRhPhehKEbOIaMLlxB7gmsncpZ7IWs6QUsdjwmCoV2MEYzGKcVK9RDhcKViMwxQv0aHOnThPrVtAuDiaZDo9BJAglVugapJKKIDnLJQy75qKKPJJgIJQVRUJBlFU0zzpcAWsiyhaL4KEqALPuj3VrZQpANJNVCNVx008UwLQxDRVYEREFF1zwMLUASHFQ5RFNCJMFBkR10zUMUdC795Kf5aKXNr79f8bejxP7xkvVHR8XfCFy/+If3PwTXy6+c5c03v/u7A9evfS5kbGwVmqZiGhquZWBrMrpSwrUUIt8k8i1CxyD2dCqZxZq5GjfuWWB5uc3cbJVur4yqyowLAoKoUBJUxksqJUFBVkwcN8bzEyzbR9VMFFVHUXU03RoBy4vOB/5C8iKhXAlodCJa3ZRy3afSiKg3E6r1lEajoNko0+lUabYKGo2MWj0lL0KKcnK+qqZCrVWmXE2p1XNq9Xz0umaZdqdKb9CgN2jSGzSZmGgzO9NjYb7P/HyHuWGN1bMN1q9usXGpw9b1XW7YOOD4rkXuuGmZe45s5oETW/n8ya08dtcuvvy53bxw5gCvfukw5758lNefPMzrXz7Mm08f5Y2nD/PtJ2/mjSdv5o0nb+Ltpw/x7nNH+M4zB3nj8X28/fjNvPPkIb792EFe/uIBnn5wN099fg9ffuBG7jq6hvtPr+PM7Zt4/P49vPbVu/naU5/h1uPXcd3mWWamKoSuSBgZVJsZcebgBRJTwzI7dyywaUOTan41oXMxvnkBE50xDu8b8KX7d/L6C7fz/bMP8v1zD3N831pi52oCRyAKdaLYp1KtkqQxjm0RhiG+P4oSuH6M46eYboTpeGiGiaIqKLKAbalksUfgGuhKiTiw8VwLy/QxTQfL1LHUUcvF6mGNmU5CM9Go+BKFK5AaIrmtUg0cyoFD6ljElkls6VjiKhxpFYWv0cgtGoVDFpmo0jhiSUYRXRTBRxUDVDFAkRwkSUORdQzDwrBMNMPAMF0sK8IwYiTRZ1xwGRu3GZdMZMNBNhxEzULWLVTDRNVlJKmEIpuYRoChhx8qLWHcRJFGMCuNa3zi4sv/idr61c/1Py0N/W2A65vfPMsPfvCjfzu4Rjmuv/2VOMR/JHP+wgsv4JJLLkaSBXzfIY8DksDBd1TiwCTPPNLIxTVUNHEVljpGFkjMDhOu3TLFtdvmWb16iiD0kOTzS6iqiaJaiJKGopq4XoTrhbiej+O5GJaFYZpYjoPnh6OWCD8gDjzKlZhK1afejugMUuqtkEY7od3JaTRT6vWMTqfCcLLFZL9Ov1Oh086pVELS1CPJfYpqTLWRUK0ltFo57XZOr1thONGg1yvo9spMTjUYTtaZmaizMN1kab7NhsU2W9b1uH7LkP07Zjm6ZzW337yBMye388RndvPs/Tfx0iNHefmRw7z0hZs4+8QRXnviEN9++hjvvnCS7331JN955ijvPHuM954/wXsvHOe9547z7jNHeO+5o7z7zEF+9MIx3nv+CO8+fZD3njrC9546yhuPHeTlR/bz7EN7+dpjR3j5yVs4c8c2Hrh1I4/cvZPnvnSct77xBb75wuc5tHcj/WbMRLdMOXHRjRKqJWI6CknucsOeLZw+tY+tm6foNDXS8FNM9STuOr2el545ytcev5nvvPwZfvLGwzx0x3am2yZpIFLOA8rVnCDNMByfOC+TFRXyokyalQmjDMeLsNwY04lHGbwwJckKAj/A91yyJCT2HSLXxrMMDE3HtkNcN8C2DCxdJPFV5iZrTPcKElfCM8YJTZlAVXBkhdB0CEwXz3DwTYfQcggsG09T8QyFSurSqIb4roYkjiNLOqo0GhMV0UdXQnTVw9BdDN1B100My8JyHBw3wLQIwf0wAAAgAElEQVQiZCVAUiIEKWSVYCOoDoYbojsBiumiGA6qYaHqKpquYOguphGgqS6mESGLDpJgYxohhh4glnQu/eQVfLT59J9XW7+9Pq5Tp2790JwfBVD5t4Hrr//m57/0uN7+VXP+47048oPKjV/Ncl144YWI8hh5OabdqNKs5mSJSxSaBIGJZagYioSpiBjyOIZ4BZ5xOb22w8YNQ9atnSHLYiRZRlYMLNvHsj0se9RAYFmjgrcojsjyFNdzcFwbz/ewHQfbsgksm9izKQqPrDCpt3y6EwnNTkCnl9Lp5jQaKbVaQrOZMehVmOhWmOhV6HVy6o2YRjOl3a3S6Vdp9TIarYRWK6HZiOj3cmaGdQa9nE47YdAvmJussGa6xrq5BpvXjHbmDlw75OTetTxwchuP3X0Dzz6wn1e+cJhzjx3njadO8s5zt/HOs7fw1jNHefeFE7z71eO8+9Vj/PiV0/zk5dv43vPH+dHXTvHTr9/KT148yY+/eoIfPn+M7z19kB+/cJTf+/ot/Ohrx3jvmYN874mDvPPYzXz7Szfx0sP7+NojN3Puudt588V7eP6Lh3jwjm08fPcunn/8JG+88gVeeeEhjt98HY3Cpxy51LKYOLbxIo0otZhfnOLBB+/i9tsOszjfYGrCY7KncPzwHG+dvYvnv7SX158/zqtPHmL3+pjC/CS++kkiTyJOIuK8jFdURjuKQUxeqROnOUGYEMU5np9gezG6FWL5KVFewwtSHDcgiRMCz8N3HALXJXBdDMNEM1xMy8W0NFR1jNCXmZmqMZyoEHsytj6Oa6hElkto+yR+SuQmOIaPJpuooopn2riGgaVKNCoxnWaG46gIwhiaauLYMaYeoysBphZgaKNgqqE7qJqO5Vh4foDt+Gi6jyB7yGqKoiaUJBdRG4HL9Ebw0iwP1XRQdA3d1EfNqpqLqthYZoihBaNH9zF0D9sKKY3L/DIG8bsB1+lTt3H2tdf5/vd/eN6c/w0CqL+8yfr9D5PzX3/pG7z11ne5bvvvQnH90wDqRReN5u1SaRV5OabRKKhWc7IkxPdsDF1BlgRkScbQDVzLxFJlDGUMS71itBOXObQaBXmeoOs6pu3jeBGG7WM6PqbtoxsWsqrh+wHlcpkwDHAcE9ex8DwH1zEJHIM89ahUfSp1n1YvodOPaXYiuv2Mdi+j3Rkpp163oN1K6LVSBp2cQb9garLGzEyL6WGbmekm08MaU5NlFucarFlosX51m41LXbYtT7J94xTXb51l//YFTu5d5t4T1/HQ7dfzpbtu4LkzN/Hm87fz03Nn+MPvPMoffvth/uu3z/Anbz3M//6dh/mTt87wR9++nz9683P86TsP8KfvfI7/+uZn+ePv3MOfvHM//9sb9/CH376bP3j9Lv7g7Gf5/dfu5L+89hn+4LXP8F++eSd/8Npn+L1XbuO9547x3aeO8t2nj/KtJ49w9qkTPHrPLk7sX+TMZ/fw2IMHOX1kmZt2z7J1ucWOLVPcvHcju7YtMdWrUssDus0yMzNtJoYVpqZqrF6cZPOmNczPtBkOUtYsZCyvi7nt5BJvfPNuvnv2Xm4/ssB8WyA3L8YRLyZxxihSl7zISYoKflbgJBlWGOMnGXFREGU5XpTiBDFumGD7MW5UEGY1griM56e4bohje3huQJJkxFGC5wZohouk6GiGgmkKJInO1GSViUGZODDwbA3PtgncmMBNcMwQU/MwNA9dtdFUC8/1cS0LQxOplkPqtRjP09ANCV3XscwA04jRtfPg0j003UZRLXTDxfVCvCDCMF1UzUFRA2QlRFJ8JM1HMX0U00NUTSR9FIxWDAdJ1VBUHcNw0XUHRRnlwDTNRVUdVMVG1xw01T5fafOBEPhAlFz4kc/eb3lUlGVOnjzF2bPn+MEPfshf/OXPeP/9f+Dv//7v+f/+578qDvE+/+N//E9+8Yt/OA+ub/G1F1/izbfeZufOf0l1828bXL/8nqpLpFlAmgeEkYdlmRiGhSxpCIJKqaSgqRa2beOYGq6lYOsiujKOoYkYuoIkCaiage1HOGGK7obIpoNi2yiWRUlW0U2HKErx/QDLMrFtnTBy8DydMDTICpui4lKuutSaIY1OTKUVUmmF1NoJjU5Cf1BmYrJCoxnSbkUMJyrMDusszLZYnO2weq7NuvNj3/LqFjs2D7nxuhmO7l3LnUe28OBtuzlz+w08cuc+nrjnJl48c4w3n7mTH718H99/6U5+/437+T9/78v8+U+f4s9+9CT/x7uP8afvPMwfv/EAf/LGg/y3tx/iz975An/+7iP82bsP82ffO8Mfv30P//n12/jR2Vv58bk7+N6rp3nn5dO88/KtvPXiKd564STfe+l2vvvVU7zxzHFef/I433j8EK8+dpAXH93Psw/v47kvHeLWY8sM+y69tsv6tS0W5yvMDDOS/5+5N+2S7C6vfCMya8qqnCPOPM9jzHNGzpmVNVepVFINmiWkkkBAlWYLECA1GGTT2Ni+bruZDJLABuO2Ee776i5/jWsLvNpT3/sNEI3E7744UaUBfAGvBvHiWRkZGVPGObHj+e//3vuJBeJQpFGzaDc91sZ1xuM6K+Max48POXlixMZqg9VRjUZu06k7rA9Djm7EnDuVce3R4/zh5z/Ix565yKAlkrrz1GOFLNTIE4csCYiiANs1cT0PP0xw/AAnigiyDDdNMMIAKwywwwA7jLH9GOcG52XHaLqHpnmYVnCTz9R0p9iJk3RUTUXXq/i+xGhUo9/PcWwNVZUxzYkOSw/RVB9JspAlE121UZXiXNR1A1UVSDObTicijnV0XURRFFTFRhY9ZNFHlQMk2aQqqVREHUFxMK0Yw/SLtJKqMpE2mFREg4piIcjmJIrJYFlQqYgakmIiiBqVqoIoFVnzBXerIIhacVlQEEUVVTHYv//gu8Dq7fWzHSv/W2oCkpIic+2x63z9lZf5m1e/y9+/9g/8+M03eP3113njR/8B4PrxGz/hf/zTv/DKN/6cr3z1a3zr29/hypU732PgeuffFpfmsWx90s5PImpljUpVngwH0NBUk1q9RrtVI4sdXEPCtRRcWy0MqqKAYdq4fozlx6hWgGy6KJaJZttohoVpOXheQBzHOI6N7ehEsUuc2CSZTb3pk9cd8rpNsxPQGcQ0eyGNjk9nkDAc11hba7C92WFnq8Pe0T5nTq1yy5l1zp1e5/azm1y5sMtdtx/lfXee4P33n+X6Ixd49tolnn/qTn7/hUf4ry8+xhcn9Wefe5xv/P7j/PWfPMPfffN5/u5bn+TvvvNJ/vxPHuXzH7+NF5+5lc8/e5EvPHuZF6/fwqc/eJoXr9/C5566wOeeucBvP3mWTz99mk89c5LnHj/KM49u8tjD61y7usbVewbcd7nDg3cNefT+dT50/zpXr/S590KL+27v8tAdQx643OPe2xrccUvOHRfaXLl1wMbIp5Ep9Do2a2sJo6FPLdNotRx6/YhON2Q4yhitZLTaLs2WQ7fj02n6tOo+jcyj2wxoZBpZsMQdt4957iN3c//dW3QbImmwRL/p0c49arFPPUtJ4gTb9dBNC8fxcFwfy/MxPA8nitB8D8Wx0B0H3XbQLBvTDfGjHMuNJwJjD0UvDNu6FUw6FhtFKXaPdV1D06t4nki3G9NqxZiWXOjBdKcALiNCNyJUzSt2o2ULWdJRFL2gIeQKee7S6yX4voooLSFJIrJoFt7BqoMkuFQElaqkUJVMBNnBsmIcJ0FWTQRBoVqREQQdQTQRFPsmYEmqjayYVEUNVbMRRBVR0pAVo5D2TABLELVJnI2JJOloqvlzgOtXWBPgklWFJ59+iq+98jJ/871Xee0H338LuH6ZjuvNN9/khz/8ET9+4yf887/8Gy+/8k2++KWv8K1vf4dLl678ev+5n1PT01MsLi6gqgqSJKPIOqKgTg6WQVUotpRrecbG+pBBt0Zgy5jqMnFgkcY+rmsRBCGW7aEZDqrhIesO+mQogqab2LZDEAR4vovjGDiuTpS4xFkBXmnuktdd6k2PVtenv5LQHyZ0+yErqznr6w3W1+rsbLU5cWzE+bPr3Hp2nfOnV7lyYYcH7jzJQ/ec4f0PnOP61Vt59sNX+PgTd/HC03fzwpNXePHZe/ij//QIX/jkVf7wkw/xxc8+zJ/9zsO89LmrfPdLj/N/fesTfPvL13nsoREn1gQu7LnccSrlzhNNLu7knFsNOLsWcH4n4fYTdc7sRZw65nPubMzZszFHt03GI5GtDZOtDZuVkUavKzIaqGyuWmyuWgx7Mt2eyKAv0e0s06wdoZbM0Kotsjq0Gfc8hm2f1VHKcBjSaFp0Oh6dbkBvkDAYpbS6Ht1BSG8YktcNklSnlrvUco9a5tHIXfLEJAkl7rv7JE8+fierIw9TPUTiS7Ryn2Yak8cJWVIjzZqEUR3LjbDcAC+MsCYdl5ck2FGEatkohomim6iagekG2F6EarhImoOku8h6UNi+FJeqYiGqDorqoGrmTeCybYFOJ6LZjDBMGU1X0HUbXffRtGACYCHVqoEg6IhVFVFUEESRamVpAlwZtqMgistUqyKSaCILLoocoMgeFVGlIilUBB1BsLDMGMsKEScrCEFUqU7Ob0k2CkASNVTdRlIMxImNRxSLkkSdakVBlk1UxZ4Yqy0UxULXHBTVZGFxmenp/bybO/51AZekyFx/4nH+7OWX+OtXv8trP3iNN958k9d/+Do//tEvQ85PgOuNN+Ff/+3/4eVXvsmXv/JnfPsv/4rLl39TlPNvvbkLC4tYlo2mmWiajWF4GGaALDtUBQ1ZVvFci/Goy/bmkG4zxDEqxL5Oq5FSyxPSNMU0HVTNwjB9DCvA8yJcN8QyXUI/Js9ygsDH82zC2CXOfOLMI0k9styj3gzo9GJ6g5jxOGVtNWc8TtlYr7G5VmNrrcbedpszx4fcenbMbWdWuXBmzD0Xd3n4vjM8cv9ZPvS+s3z4gVM8+cg5nn30PM99+DzPXD3OR99/it9+8iKfeeoiv/vMHfzR83fz1d+5n5c/f5W/+tNr/J/f+Bh/+p/fx4XTPiu9RU7suJzejTi90+D0dovdlYTNYcixzZzTJ9qcOF5jcydkcy9kfTdgY8vj6F7KydNNTp3pcPxki529BqsbIeubMUePNdg+mrO2E9NbsWl1ZJqtKo1GlVouMB76bK032F5vs77aYDhOGY1z1jdaDIYprU7AcCVndbPO2laDraNtNnZbDFYyhqMavX5Kr5/Sbkd0OxGdTsDe3oBTJ4fUMo0s1mjVA/I4IIsi0jgjS5s0mn3SWgc/ruHFMX4a44QhUS2n1m4T5Tmm66Jb1mQoioPth9hBNDHMe6hWUCSpGhGyESLqPooZFFlfuomuq2i6gO1KdLsJjRvApSlouoVm+BhWgmnG6Ho4ifrWEAQNUVAQBAlJqpKkHq1WhmFKVKvLSKKKKFgIVRtJcpAkm6qoUBUVKoKGJN3ouGI03UEQVWTFKJaNQiHZEUQNUSrAShBUJFFDVUwkUZvowYrXoSoOlSWVIzMVZNFGlS0UxUQQFWRF48jsPDe0kTd27H9dwCXKEh++fo0/e/klvvu33+P7//gD3vjJhJz/pYDrjbeA60bH9ZWvfo1v/+VfvUdLxf8/8JqiWpVwnGIX0DQ9LDvEMAJU1S3aZ0FCVSXyPGQ8brPSzwkcmcBRqecRtVpCEPiYeuEH0w0Px0oI/AzXDrEMjzhIqad1ojDC81zC0CNKAoLIIUpcavWAWsOj3QkYDmLWxhmbaxmbaynbGzmbqwnbqynHtpqc2ety7niPW070OLfX4cKJHlduWeWuC2s8cHGD911a5+rldR69c4Mn3rfLUw9s8/FHT/LZJy/wu89c4gsfv5s//tTdvPx7V/nLP77Of/vik/zN1z7Gpz92mb0dl93dkNMnm5w41uTY0R7Hjg7Y3GiysZ5z6kSPC+fXOH/rmL0TTTb3UjZ2Y06caHLx9nVuu22NM2cGnDkz4tz5VY7utdjaqbF3osOpMwOOneyyuV1jNPbZWI/Z3spZGYWsjlPGKzXW1luMxw2G45y1jTYbWx1WVhv0RxnjjQZHTwzZPdFla6/NzvEea1sNxut1Rqs1xusNVsZ1hqOcbj+m2XapNUyyzCBLDfLUIQoc4igkjTPStE6c1gjTHC9OceIAO3IwfRs/CWl228RZiulY6KaG7dhYjovpuVhBgO546E6AagVImo9qxehuimLHSJNcL9200XQFWa1guzLtiVTFtFR0Q0MzbFTTx3RSDCtB04JJpptBVdAQBZVqVUaUBPzAIqtFqFqRcKqpFrLkIAhFlJIomhMwUhEEo5hxYMXYdgFcVUFGknVk+a3bFRxW8TxCRUYSNXTNRhI1qhUZSdRRFYfqssGBfQuUSoeYOVRBEoruTBAVBEnm4KGCoC+Xpyf16+u4RFni+uOP8dWXvs53v/cq3//HH/wHl4pvvMkPJxzXP/3zv/LKN/6cL335q0XH9Ru1VCyztFTBMCxM08YwHHSj8GuZVohlx9hOiKoaaJqC65lEoUUaWoSuTha7tJsZSRyg6zqqaqLpDqrmoGs+lhGjyQ6aXOwcZWFGFER4joPr2Hiei+fbhJFJnjnUcptG3abXcRkPIzbGETtrCTvrKdvjiN21lONbdU5t1zm9U+fMToPjqxG7I5eTGzEX9urcea7HI3du8uF7d3jm4eN84kNn+PTj5/nCc3fy5Rcf4r9+5kG+9OJDfP3zj/DN33+Ub37hGn/xx0/zzT/5CNcfOc3mhs/esSa7e23WNmqMNhsMNxoMxinj9Yyjx9qcOzvk9OkuR/dqXLh9hSt3bHLLuSE7WzlHd+rs7TbZ2ayxPo7ZGMdsbWRsbiTsbOZsrmXsbTdYHYWsj2M21zJGw5D1jSa9QUq9FTBYqTFcyVlZrbO+2WG4UmNju8vu8SE7x/qcPr/O7okuKxspq9s1VjdrrG3X2T3RZXO3zcpaRqvr0uza1FsmjZZDs+VRr3vUaj71Wkq71aTZapBkCWEWE+QhfuYT1gL81CNtJLR6DfJ6ih+4uL5DnIZ4YTEc1/Z9vCjFDpKJeNNFsWNUN0W2YyTDR7d8dNNBNw1UTcJ1NTrdOnk9RpIFdN1A0SwU3UPWfETFRVa9CXCZVAUdUTaQlSIE0LI14sQvaA1RRpLMSfabc3N5KYhaUYI5Aa5k0nHZiJKKJOsFdzvRGQpS0XmJgoos6yhykWwqVFWEakH+K5LDzP4K06U5pkvzlEuHqSyryLKBrBosVAVKpSlK5emi3sUn/8rzuBSFx598ouC4Xv3uOziuX6rjurmr+CY3dxVvAtdvzFKxIOwFQcJ1fVy3SLvUDAdNd9HtqBAbWj66YRe2D1vHNGQMVSBwTZr1lHarTpJEGIZZ8BmmW9h+ZAtV8SbDQl0c0yXyApLAx7MNXNvA9yyCwCQKFfLUoNWwaeQajVxm2LFYHbhsrvhsjn02hh4745C99YRjqxEnNxLObGec3U647Xide88PeOSODR5/8ATPXbvAp5+6zOc+eief/8gVfv9jd/Ann7qfr/7uVb744vv408/cx5c/+yBf+ezDfPm3388rX3iaP/2dJ7h0y5jB0OPoiQGbu12Gqzn9zTrD7QYr2zXWd3K29xocPVZj92jKqdNN7rprg3vv3eXChTGr45Dx0CuAdi1lfRiw2nVZGwaM+w4rPZuVrsOJnSZrA5+1lYjdrQajlZi1jSaj1QZ5y6fViyecVsb6ZoetnT5Hj43YPTZie6/P0RNDNo+2WNnIWd9usr7TpD8OOHthlQuXt9k71Wf3RIf1nRpr2znbe21G45RWy2c0qjMed4ro6VGbzqBBe1invVKj3kto9HPagxq9YZPesEmjnZHVIpqdOo12jSiP8EMfLwpIajXcMCnSP3QHzQ5QrADBcFGtENOJ0S0Pw7YxTI0gtGl36qRphKKqxTLRdJF1D0F2WRZMKpI9yXOzEKoGklzMMyw8hyZhGKCqKtWqhCAaiKIzKbPotERlAlwGsuxhmsVSUVFNqqKMoGoIio5wg3gXtUn3pSDKEx6sWpQsGSiyRWVJ49D0EvtL8+wvzTNVOsLyooqq2oiKytzSEuXy/pvAVXRcb03S+pUDlzoBrgnH9Q/ff+1/H3DdIOd/M4Cr+EYol6dZXFzGcTx8vyDXDdMpnPKTnaJiwIWNrhvouoKuSShyFU0R8X2HWi0nSRJMq+C3dN1BMwrw0jUHy3SxTAvXNkkCh8gzCRyVyNdJY5sk0okDiTxV6TRNOnWNZibRa2qMujorvWIQ6sbA4eg44PhaxMn1iAvHGtx9bsDVy+s88dBJPvLoWV544iKf+/j9/N7zD/KfP34vf/CJe/mDj9/Ff3n+Hr742/fzXz99P3/0wt38/iev8Acfv5M/eu4e/vgTD/KVFx/jt59+gL3NGu2uw/axAavbHTrjlM44obeRMdzKGG8mrG6GjNZddo7FnD7X5OSZGkdP5mwfq7O6kbCyEjAeBWyuJmytJqz2fUZdh0HHZDxyWB0H7O02GPRs+j2b7c0aGxs1NrbbbO32Gaw2GKzUGIwyRit5kQF2YvXmknFzu8vGdouVjRqjtTrjjSZrW02aXZfdEx2u3HOMS3cd5cytY06eG3Lm1lXO3rrG+mad/iBiNMrZ2OiysdlnbaPLeKPFeKtNd5zT6Me0BxndYUZ/VGe81qXbq9Hu5fRGLRq9GrV2TpLF+KFHGEf4UYzlhmiWi+b4mF6EYrnIhjvJn/cwbBfDNPF9h263TaPRQNMLh4VmFAM7ity2ybxCwaQqmlSr+s0uSlZ0TNPC930UVaciyEiShSi6CEKxO1iVVURJRRQ0KhUdUXTR9QBd95EUg4oosySIVCQVQS4ArCqpVCS1yIub7BiKok6loiFJJqrssTCrsK80x6HyMkemqxyaXkJYNlEUi4oksyBU2X9olpsJETe7rrcAa+pXAVzv5rhe+jp/MwGuN37yJj/6j+4q/q8f35jy8623yPn3ZKlYfle9pS2ZnZ1H100cx8e2ncIAbUxIV8NHNfwJEBXAZdkahqEjigKyLOP7IX4QoagGmm7dzDE3nQDDtFBUBds2iEKbLLbIQp3EV0gChTTSSEOFeqLQaRgM2xajrs2oYzDsaGyNPfY2Y45vp5zdrXPxZJe7blnh3gtjPnTfMT527XY+9dSdvPjsPXz22bv4vU/ezx9/5gP8waeu8p+fu4c//OR9/B/P38t/eeFu/uSFu/jDT17h9z9xic997DZ+95nbePGxC3z+mbv5wnMPc+3+M2yOI4YrIVvHevTXclrDkM5KQn8tobcS0B3ZdFdMOisqx2+pc+JCk9GORW0oUhua9FYDNo822D7aYnu7wfZmnc31jK2NlI31mK2djL1TTXaP1+mvuGQ1kXbbYHunyakzq5w6s8HO3pDN7R7bO122d3rs7A7Y2uoyXKnRG6Ssb7Y5fnLMzt6AlbUWg1GD9a0uo9UavVHA1l6Tc7etsXOixdaxJqduWeHUuTEnTq2ws9tjtJKzutpib2+V7Z0B27sDxltNOisJrUFEve1Rb7m0exGr621WVluMVlv0Vpq0RnXq3Rr1RkqaRviBR5wkRHGG4XhYfoAbJ+iuh2p5KEaIonuYto9lO3ieR7/fp9FoIckaphWgqA6S5iJrLlXJpiJaxYRo0UYQTCrVguuSJQ3XDYiiuACuqoIsuyhKiCDYLAsaglJormTRQBItZLnYrTSMAEW3EFSNZVGmKmtUFZ2qYlCRNaqyTlXSESSjGGAsGsiSRbWqM3u4ysyBCgenFjmyT2Run4S0aKNJPopqIagqFUVm/8zbgKv0s4Fr6n87cJXfCVwvv8Sr//1v+cE//oA3+ckv2nH95N+VQ3zjm9/iK1/9+m8QcBU1VSqztLCEbdh4tovlOBimVRCmRjEEQzc89Il62DAdHNfDsX0UWUcQ5Em6pImqG3hBhB8nOFGA6VpouohhiHiuTBophfAxqJAFFWqRQC2qUk9EunWVrZWQ7XHE3kbGmaMNLpzocN/lTd5//3Hef/8xPvi+Ezz96K0899hlnrt+iU8/fTe/87H7efGj9/E7H72H3/3YPXz+E/fwe8/fz4sfvYtPP3U7n3nmIp/7yEU+9+xtvPj0eZ6/fpIXHj/Np5+6hU8/fgv/6do5PvvURT5+7TYunenSacr0hi6rWzUaPZ/WIGK0mrK6ntIferS6BoORw+pmwOZeyng7Iu3KJB2ZfGjTGHk0hz7dUcjaZp31zQa9QUB/4NPpufSGAcO1mJX1hPFGRrvv0Wg79Acxa+sNtra7bG53WRnXGK1kDEcZvV5MrxfT76X0eynr6x22dwasbbQZr7bpD+qsrLZY3+zQ6YVkdYPxes7JMytsH22zvlVn91ifveMj1tabbG512NgosvI3NjpsbnXZ2umxvtWhP8rJ6g5ZzabdiegPMvrDGoNRnXY/o9FPSesBWR6Q5xFJHJCmMb7vo2k6tuNhewG65WB7EaYbo+guuuljWIX9J05qBGGKKBuomouo2AjqDSGoiSi7SLKLIBa57oJQLOVkSce2A8IwQVYMKjfndnrIsocgGVRFFVm6EatsoiguguggKS6iYhYdllzIJZYltQAwUUOUDQS5GKEnqi7Lk7F6+/cvUirNMFU6zP7SLLNTywgzGpYQoVZ9hKpJRVRZEETK0wd4e3Tzr2Wp+DYd1w05xDt0XD98nR//fK/im+9YKv7whxPl/D/9Gy+/8hcTk/V/49Kly79+4Cq/rSZv4HSpxL5SiflDh3F1k8TximkopoNuWOiGXUTQGA66ZmMaPpYVYZshth6hKw66amIYBpZl4vkeYRIRZgFeYuIEMrZTJfQlsliklYm0swrNZJF+Q2Clo7Let9hZ9Tm+GXP+eItbjre568IaD991jEfvO8Ezj97Kc49d4rnHL/LRaxf4xBOX+PSz9/CZj9zLix+9n/pLtBQAACAASURBVN/+rXt44cnLfOqpy3zmty7z2Wcv8dnfusInPnyO5z50ik8+do5PPXkLz18/zcc+eJxn33+Mjz5a5GU9f/0cLzx2jk89fRuPPXyUo5sOtdoio1Wf/iggbdhkTYd2z2F1NWY0ChgOPLa3apw8OWR9s067H5DULaK6RX0Y0VxLiVsOcd2kO0wYjWs0Wt5NUW1/mNHuhLTaAcNxg/6oTr0dUWsGdPvF7dfWGgyGGZ1uSLsb0mr6tBse3WbIsJuxvtZhPG6ystpic3vAeK3NcKXJxuaIlXGbNHOo1wM2NroFSG222d4dsr7ZpdtPWFtvsb3TY7RSYzjMWVtrs7nZZ2WlRbOTktcDao2IZjOm1YxoNkOa7YhGOyKtuUSpRVbzqNdC6vWIJPaxbQPHsnEct5iQrZjYdojtxRh2gGb5GHaAanrYXjH5uipbyLqLrLtUlUIEWgBXAUSiWKSMSoKGUJ0MuHBCwihH1SwqVRlFcZFlD1X1URSbqqCgSBpCRUIUVCTJoirZVCWrmDQl6lRlDUGSqchqETkuFVotQTAQFAdJC6nIPgsVm337liiXjjBdmuFwaZbKAQFXCHCqMVo1LCJuzIAlUZ4YrH/NefNvA67HnnqSr73yMv/te6/y9z/4/ltyiJ/vVXzznSbrH74+Uc4XwPWlL3+Nb337r7h48dI7nvzXtm36M4BrulRi9sAhLFnF1y1so+ClDL0YMGDoDoZuY+kujhFgGz6m4qCLFpZi4RomrmXgOiZh6OH7DkFk4QYyQSwThBJpLFFPJXp1hWFbZtyR2Bjq7KzanNyJOX+8zpVzPe67uMoDlzZ45O5drj94mmc+cCsfv3aRTzx2kU88dhsfv36BTz5+O//pqSs8/8RlPvX0nXzy+iWe/cA5Pn7tVl544jZeePwCzz92K89cPcZvPbLHcx86xUcfPcEzD+/y5INbPH31KM88vMdzHzrNcx8+zQtPnOf5p27lfXeusNKXiMIjDFc8Gm2LKDcJM5Mo02i0HBpNm0bTYbyac/LUGoNRjbTh4SUmdmwSNDxqw4ysG5E1fZqdmE4vpdYIyHKXTi9jMGzQaifUGgGdXo1Ov07WjInrAWnTp9mN6A8zmp2ArGaT1myy3KJWc2jWXIa9hLXVJoN+xspqg+3dIVvbI1bX+qxvjFhbH9LtNciygKzmM1xpsnd8nb0TG4xWOwVvtd5h99gaqxs9xutFrv5wpUu316LeysiaCXkzIc0DksyjVg9Jc5+kHuClNl5iEcc2ee6T1wLSLCKOAzzPw3FcNN0qhJuKhWK6xZLRdFFMdxIf4yPqhUhV0l0kw0XSLSqyPgEYi4owIecF42YoYLWq4IcpcVJH1awJAa9PBrROhKSCjCjKiIJAtSoX8UqSSVWa2HpuClAlKpKCIGmIYsGJiaJJVXJZEhwWqw6KknLksEKpdJgjB5ZZPiwhzKrYYoQpxMgVt8jn0lwOH1ngV2br+QWAS5QlPnj9Gl975WX++nuv8n+/9g8Fx/WjH/0iHNe7gOv11ydyiP/JN775bb70la+/9x3XDbCcgNZUqcTh/QewVR3PdLF0F1MryjZ8TN3DNjwCOySwQ1zdxZJNLMnA00xcVcHVJSLPKFT0kUUtt2k2Hdoti3quUM8kBh2D9aHJzqrJiU2X0zsBtxxLOH885cq5Ng/escr1h47z2EPHuXb/Ho89cJwnHzrFRx49x0c/eI7feuQUT109zjOPFNc9+4FzfOyDt/LRR8/z9NXTPPPwaT7ygTN89NGzPPvIKZ583y5PXz06AaqjPPngNk+8b4vHH9ji6au7fOQDx/nIB07w3LWzPHvtDHfc1qWRL5IkS4zGEa1uQFpzydohtXZIvR2Q5DZxZtPqZWzsjmn06kSNGCvxMEIHJ/NJOzmdcZfRWp/BqEN30KTTzen0ihjqZquI5ukNmgxWOvRHHerdOkEeENUD6r2M1iCj1U9pdFOa3ZROP6PTS+l2Ewb9jPX1NuO1JsOVGmsbHbZ2xmzvrLG6NmR1fcRwpU+9leNFLv2VLqduOcHp86fYOb7F1rF1VrdXWN1aYePoOuu764w3V2l0W3QGA/rjIVkrJ67FJPWEpB6Tt1KSRoyXefj1AC/3SFKfej0mr8fUGhn1Zp04SXG9EMPykTW7mKGpOyimh+5EhdZLdxBVG1G1C9DSfUTNRtJtRM2hIllUJBtBdqhOJBGF4l1Bkg38ICVOchRVL7or1UZTPSoVdRKppKGoCoIgIooygqRREXWWRaPwLkoakmIgyxNSXlQQhEJkqsgOguiyVLGZmq6wOO9wcL/Igell1IqHWnVRqy6GHKPLCZUli0MHlm9G2ryXwCUpMh++fo2vvvR1Xv3vf8trP/g+b9xYKv58jutnA9e//Ov/y5//xXcmHdd3uHTprY7r15p++i7gKpfKlEtlDu07gKnoOLqDpbpYqochO1iqh6nYWKqDZ7j4hounmfiqSaBauJKMKSzhKMskjkIeGGShRqfhMuy6rI1cBm2Ndq3KSltmc6hyfM3g7I7L+T2f205E3H4i4srplAcudnn03nU+dN8mj9wx5qHbh1y9OOT9V8a8/8qYRy6NeOi2AQ9dHHH10gpXL4559I4tPnzPLh+8a5sP3LHFB++8Uet86K51nnzfLo8/sHUTsK7du871+9a5du8a1+5b57EHd3n6A6f54IN7nNiNScI5PG+eZtul0QqoNROavRrNfp16LyOph0S5T9ZKaK90iVoZThajeh52khC26sStOq1hn/HWGuONFbq9JvVmSqOVkdYj3NAiSQO6vTbdYZfOsEuj28KJfZzUJ2olhI2A5qBBo1cnb+fFa+gktLoRnV58U9/VGyR0+wkr4zbj1Q7tbp1Wp06j0yCupziRR9RIGW2OWT+2znBryGBjQG+tR3PYpLnSpj3u0Rz18fKMoFYnbbfwsgQvi/HzGC+PiJoZXh7h5AF+KyFoJdSaRRptWovJGhl5o04QJ2iWg6TZqKaHbLgImo1ihxh+imT6iIaHaHgImoOoewi6g2A4iKaDpHtUZZfqBLSWRWvSLelUxMKiY9kBnh/dBC5JLuQSVUFFkBQkRUaSJarVKqIoU71p7zELEBSLHUNJ0ArxqaihiAayUEQyK3LAcsWlPLVMuVRhf0lgbp+KVg0xlARNjqlWXA4eEDmwr0K5NEOpNE35V2mk/gVKUmSuXb/G115+ie9+71Ve+/73eeONX1iA+rOXiv/8L/+Tb/75X95cKv4mAFcxmmyacqnMwX0HsVQLz/AwJRtddNAEC120MSQLXdCxZANfswh1k1g3SS2HQJGxhSUio0orMukkNvVApZOZrHQdNld8xh2NbrbEsLbEZk/ixFjn7IbB+W2L89smt+7aXDwecOeZnDvO5Fw5nXHxeMTtRwMu78Vc2ou5eDTijuMpd56qcfeZFnefaXP3mTb33dLn6u2rPHTbmAdvW+GRy+s8cmmNq7ev8OiVVa7fu81j921z/b5NPnDnmIcu9nn4cp+rl3s8dLnPQ3eu8f7797jjtjGDtkYcLuN6VdLMJq355PWErJ6SNBKSZkLUiAjqAWEzJmylWGmIEQfInosRxwSNOmEjJ6rn5O0G9U6dWisnTAOCxCOqBRiegR8F1JsNsnqDpF6n1mkT12t4tYSgkeLVQ/Jeg3q3Rd6pUe/m1LsJzV5MZ5jQnei7+sOUbjei38/o9lMa7YRmt0aj26DWrRM3M9wsJOnUaI7b1AY1sl5G1q+R9jLCdkLYSkm6LfxGHSOOMeIEJ89xazlOnuLkCW4txc5jnHqM20iJ2jmNboNGp05aT4nyFC+Osf2JJMIO0N0ISfcQNBfDTTH9HEn3kEwPzYkQdRdR95BND9lyEY3C76iYAZLuU5Fslie8VNExaVQEFUW1MEwXWdFueg6rglL4DhWVqlSlKlSpCgKiJE3ATUeSzELXJVmoso1cMZBFHVnQ0QQLadli7ojEkSMK+w9ITJWrHJiSOFQWOVKWqR52MKSUyqLLgQMipdICpdI8U6UZpkvTTN/4PL0HefM3gOuxJx7n5W+8UsghXvsH3vjxG/zoF9tV/Nkd1//4p3/l5Vf+gi9+6c8K4Lp48R3A9WvluG5eN0V50t7Ozsxhqja24WKKNmrFRBdtNMFGFSzUqo4lmYS6TWJaZJZFZluEmoKvVMldhW5q00ls2rFFJzFZ7Xis9VxW6ioNb5a6c4iVbImdjsjRrsheX2S3V2G7s8huv8qxFY3jY4OjQ5m9oczJsc75TY/zmy5n121u2XC4ZdPnwk7C5eN17jjZ5MrJBnecanLlZJM7T7W475Y+958fcu+5HldvX+HqbSMeuLXPvbd0uHKyxsVjKRdPJFw5nXPHuTqXzvW4fOsq26sJnjVPGEhEiUWUeCRZRBhHhEmMl/i4iYcdu5ixg515GLGLmQa49RQzTZBcF9X3CBo5QS3FjQPswCWuJQRZgBVYxPUIK7AxXZc4rxEmOW4YEWY5abOFl6fYWYSTx7hpRJinxPWUqB5R66W0BinNfkSrF9LpRwV4DRLa7YBWJ6TTz2j1cmqdnHqvTtatEbcy4k5O1s/Jejl5Pycb1og6CUEzIu7WcBsZYaeFU8sxkgyv3sSp1bDyHKdWw23UsLMEIwmwsoigkZG3G7QHHfJmvdhFDmOcMMEOEkwvKUSoqkNVdpH1CN1OEBQHQbEx3BhJd1mWdCTdRjVdZN1B1r2JdcijItlFiTfAy2S5qr2ls5JUJLkQkFYFbWKUlqiIFQRJQJRlROlGIq+FJJlIkoUiOkjLFtU5lflDy8ztX2Ru/zKz+5eZKh2hVJqjVFrgwLTEwSmZQ2WRwyWRI2WJuX0q+6cqlEqLlEtLlEvzTJcOM12aYrpUojzRRf66J/yUSpM8rscf4+svv8Rff/dv+Pt/+HvefONN/tfr/xGO64c3OK4JOf+VQg7xnnBcP1VTxRtd2seB/YcRqwq6aqEKBoZkY6o+6o0RTFUdU7EIDIdIN0hNk9Q0iQ2NxFJoBDrtyKbum9S9ovNaaQastDy6sUKoHsYT99Ow5xlEVXrhAqN0kXFtiZV8idVmlZ2BzvFVh72RwdGBxtGByvGRzqlVizPrLmfWPE6NHc6s+Vzcq3H3mQ53nG5x+XSTK6eaXDxe47ZjGbcfr3HpRIM7T7W5cqLJxb0aF4/VOL8bc3rT59Smy5kdn3NHQ07s1NhZb9BteviuTJw4pFlEEAaEcUIYJsXPOCFMY/wsxkkj7DTATIOiC8lS3CxD9QMUz8Or1fDyHC9LCdKUOM/x0xjDd7ACFyvwMH0fO4ixgxjLi7DcECdMMIMIPQyw0ggzLFIawiwmrEXknZRGP6Hei2i0fZrdkMEoZzDMaDQdak2X/qBOq5tNOKmEIA+JGglxOyft1EnaOXErJ+3WiFoZaa9ONmjhNSYdVq2Okzdw6y2srI6Z17BqtQLEkgQ7jfHzpADUPKPZ7VBrtYmyGm6QYHoRlp9iuDGaFaLoIYLiI+sRqhkjqh6C6qJaAaoZUJENqoqOYrhoRoCq+0iqgyDZVET7phj1RlUFC0myJsBVAJiqOYXeSigI96oooOoKsqKyXBE5cOAw+w8cYXFBRpN9lmZVZqaWODi1wIHSLLOlRebKy8yUFpguzTJVWqBcWmKqXOFAWWJ+Wme5bLBYUpktiRwsLTNTFjg8LXFoqsL+8hxzM/NU5hc5dHCGd5qsf41zFSc6rpe+8Qrf+9vvFRzXj9/gRz98nTd+6Y7rh29xXN/887/kK199abJU/M0ArkIst49904eoLEooooFYVdEUB133EUVr4rzX0CQTz7AJNJ1AUwl1ndjUiS2V1FFohBaNwCU2NVLboBnYtEKLxFaxxEUccZFYF0gNgcRYJLOXaAYCnVRiWFfZ6JnsjX22hzZrLZlRfZm1ZpWdrsKxkcnxFZujfZNjQ5ezGxG3Hcu5fS/nwrGU83sxpzZdjq3anNzwOLMVcmrN48TY5sx6yNmtmBNrPjsji42ByuZQZXOkMu57DDopjTwgDGzSNCKMYmzHJ4wykqSO58XYbogbJHhJih3F6KGPHgYYUYTmB+heiOL4qH6IHiUYYYIdZThBghOmOEGC4rgorocZxlhRMjEn+5hOVGjlbB/Lj7CiCDdLceOEIIwJopCkkVLv5jQGKXk3IG06tHspg5VGsURsBtQbAa12MY8yrafEtZQgi/HTiDDPiOo1olqNMM8IaxlJp0naaRE2GwSNBlaSYaU5Vt7AzJsYWQ0zr2FnNewsx8mK+6W1nCTPiLOctF4nb7bJGh28KEOzijRRzSo6LM2MkdQQRYuQ1SJxVNYm4KTYCLJJRdQQpGISlCzbVKs6VdEoSPq3A5dgI4g2kmQjydZNY7QkF51U0YnphSdS1xAllcUlgenpQxw8OI9QNVFEj8P7q+wrLXCgtMhsaZmlcpXKlMjilMj+0gJTpSXKpWXKpWWmS1VmywrVsok0ZSJM6SyXZRanFGanJGanJBZnJHTJwFJNDh+e5Z3zHN474Pr+hOMqgOuX6LhuDoR9k5vA9eWvfJ1vffs7XHwvloo/BVpThbeqNM2hg7OoioUxkUHcaK2rookgFROplcnB8TSdQFUINQ1flfFUgUCXSF2Duu+R2jaRYeCrEqGhEJg2jmpgSSquqhLqGoEuE5oyqaeS+ir1SKGTygzqGoO6TC+v0I7nGNUrrDVFVhsSay2ZtYbCZsvgaN9hb2RzbGyzt2KwPVTYHEhsDmS2hxq7Q5PtnsFWz2Cn77AzcNjq24w7Kv1GlX6zQr9VpduwaTdS0sjHtsximo0bYFo+thPgBym2VeRDmWaMYUcYbojmBciOj2x7yLaPZHpIhovqxWhBhurGaE6MZkWYXorlZah2iO4lmEGK7keojo/uhlhuhG75RdcVJDhRjJsmBGlGFKcEYUiUhdTaKbVeTNLySBsu7V5Cd9Jh1esxWR6SZhFJlhBMbDh+nOBFMUGS4scZXpTjxxlBWiPMG4S1BmGjhZc3sLM6RpyjJ3X0pIYaZ2hxhhbGGFGMncT4SUycJGRZRpY3yGpNsnqLpNbC9pKbLgvFDN+KuFECRNFBkrxiLJjqIUkWlYqGIN4wOxsIwg3y3JwAkzVJe7ARJRdJ9pEkD1G0C2O1pCNJRvHlKlqFsl4x0AwDSVapigrLVXmSJedhGhELsypTpQUOlavMlWWqUwrilEy1LLE0JTFTrnKgLHBgv8SBAxKzMzrLMzbilIlY1hHLKkJZpVJWOVKqsjCtYAg+jh4gi9rNPK73YmpXMRD2cV565WW+++qrfP+113jzzWKp+ObPXyr+5B3A9frrr/Pmm/BP//xvvPKNv5hYfn4TgOvtgf5TTE3tQxBkPC8k8BMqSzIzM/PMzCxw5PASs7PLzM0uoUgqnuVgqyqOJmPKVSxZwDcVfFMi9UwS1yKwVFxdwDNlLE1DlxSUqoipaDi6gaWoOLqKqVaxDQHXWCZ2l0jcBVJvntSbJfVnaSSLtNNlmkmFZlShnUr0aiqDuka/rtCvS/TrAoNJrbQkVtoyg7pCr6YxaBiMWjb9hk2vYdHJNVqZQj0RqcUiSWTguga6JiPLEoZhoigGsmxyeGaRakVFlW0k2aYqGoiKhWq6CJrJoqgwX5VYECRm5pZYqqqIqououcwtyRxZEFisyByZrzK7UGVmbomDM3PMzC8yM7fAkYVllgSFZVFBkHUExUC3PXTHQ7UcHD/A83w8z8FxLbzQwk9s/MQiSl2y3CerhWR5SBQXGf62bU6GkLg4jo3jujieg+t5eEGE7QQYlovlBrhRQpDm+FkNPy1y5hUvQHJ9jCjFjFP0IMbwA3Tfx41CgigiiiLSLCFOU+IkJYyzQilvOqi6jWa4VCUDzSzSRUwzRJJsFNnBMEIU1UGUTWTFRtVdlkWNxSWJw4eXWViQihH3osnCgsTcrMD8nMjMzBKHZyocnllmZmaJmZkFDs8sMjOzxNKiilA1EQSdubllZmcXqNyIolGdgpSv6qiKy8zBCqXSDPvKc8xMLbE0XWWpvMzC1DIL0xXm9lepLBgszmvMzFRZmtdYmtU4PLXEkdIis6Ul5qaWmZ2ucLA0z6HpeaRlA1kymD2yOPk8vTdxVZIi8/gTT/DKN79xc1fxzTfe/EWXivwUcL0xiW5+Kx3ip+UQ79VcxbdPGDp48CDLyxWWFwX2Tx3ip3UpU8wcPMzi/BKHDx3myKH9HDm0n/kjh1heOMLi/GGqy3MsL86ytHCYpfkZlhePMHfkIAf3TXNgepqF2XkWZxc5fHCG+cNHmDm4j4W5QyzOHWB5fj+V+X0sz+9jeX6a6uJ+xOUDCEsHEJYOUpk/gLA0g1A9jFCZQagcQlg+hLx8EKVyEHn5IIZ4CFs5jFI9jFg5giLOoYjzKMI8UnUOqVJUdeEIlYUjLC/NMb9wmCNHDnH48Azz8/Mc2D/DoQNzlEsH2Dd9mOnpI0xNH6A0tY99B2Y4dHiO6QOHKJX3TWoycn36AFNTM0xPz1Aq7Z+8f/t5d7zJzY63XNynVN5HeXo/U/sPMjO7wJH5JQ7PLrCwuMzC/Dzz83PMz8+xsDDH4tIcCwuzLC3Ps7y8MPm5yPLyEgsLb912cXGehYV5lpYWWFiYZ2FhjoWFRebnF5mbW2B+fpHFpWUWKhUWKlUWq1UWBYHDS0scXlhmoSqyJEgsVAQWK1UWK1WWq1UqlQqVSgVBqLK4vMT84jzzi4vMzs0zP7/Ikdl5Dh+ZZ3rfIWbnllhYqLKwWGV2bonZ2UXm5iscmVvi4OE5Zo4sMDO/xNSBGUrTBymV9lMuH+TgwTkO7JulXD7IVPkg5fJBCkpj/9vOyRvv7QGmSjPsmz7C/n2HuUF9TE0d5OCBORYXRA7PLDI1dYiDB+eYnrpxbPYzVT7IzNQRDpYOsq90gP2lg+wvH+LQgVmmSgduPtZbtf9mlacOTC4XNEsxwXrfewZaN4Dr+uOPFR3X917lte+/dpPj+iXTIW7sKnIzj+srX/0af/mdv+LypUvv2T/40+D17je72G2cKu2jXNpHuTTFVGmK8js8jr+c76p882d5oncpv+O+7/z7T9/35z3PDSHtdKnE/tJPG1pvXP7FPGNTlEs3Tsz9k8tvjZ16O5C/NS3phrH23Sf7W0bb0lSJ8lR5Yop92xdC+d3an1/1yf/vPf5Pm+9/uanLb39f3m4yLt80Av/U89+8frIbV9p38/7l0uSL4eZjTf+M53j7e32DFH/77X76eJXflpU1XZpiX2l6ImfYx9TbgLF8M+Xh3a/h3cf47cf6vfsc3xCgfu2lr/O9GybrN9/85YHrncr5t/K4CgHqe71U/BngUr4xrmxygN/Rcf2s209Ntn1vnBA/Lbwrl0uUp94a13QjHfKtE7pEqXzj79OU39ahvLW1fOPbdR+l8v6ibn77TbqdCbDeAL6319TESP7u68tvG4j71jip4rWVpyaPW75xUr7zw1cuT34vv81IWy42O8o3urCb2+KT4/vvxPi+dfzL7/j93edE+R3P/+769297o6ZK00y9Wyj5/7F35lFRXdn+rypGmccqZhAQFRlEHHHAAcQBR5xFFAUFZB5VEFQEFZBBBVQmGTWMDqiJmnRM1KTTed1Jd7rTiUMme8h76X5rvV937CTYn98fZV2qmETN0P1esdZ3FXXr3nPP2fec791nn332VrRXrCEnULEEkUSZMPo7VfYlfUXdJRJNFVJQ9AmJ4vkru+OIRYgkIqXn39te1U9V2QxOtqrPUiLpP7aE5yzuK5fefqLslK3aPlUy7/XXUu6jP74LhDKkVjJ5lp+mRnmWn48/fhZ3iP4aV8/jx3z2xUNazp6jRqFxrfvX0bj6dfgB3479k1uKFVMklc6qeJj9iaxXY+sT0lbo1OJh4skAUzmmPAgUUCJAFXJVHFOtu+JtLZFIkEgUg0FxzUADof9nL5EP/kISKw1U4fc+50kkEmFADzQAn/YM+95bLBYLA1IiDMxeUhCeu0TcJ3qnQjZilRfBwBqrGMVA7iWxXjIRi0VIxAPXvy8RKx9/ep8dvJzeF9LA54kGO65cVp9x0P+ZqM5Efioosvw0tTTLQzffv88/n2hcz0Vc3z3u4ZNPP6OxqYXqJ8b5f0WN65kxLJIRDQDxkymT0jHRk06k3CGVMGgnFvde138K2LdTDQZl0h34OfTX1gbGcDuvQAJKhDBwecroO/V5tgHz9PJFfaaxvZrWsK4dVOZKdRjgWQ31zL4vYujbd8RKfU4kVr1f/3sOpfn+64xbKxtrklJTaFDa8vO45zlsXIqp4rc9PXz62eeCjaujs6ufxvWvJIBhY0BSek6IelV0sZKW1ItejaFf5x4Aw2+H8kAd/LrhE9fw8HzlDUS2w98X9/zk82Ik3bfMgZ6XeEDb2kAYisiG+6IaTI5D4V9gvA36XOVyUCSEFWxcnzyg57se/vH1o+cgLmGvojzLz6nTNbzU2q6yqqiGCMFuINJELNIaAJpKvz8dz2dU/qll8Gzyel7i+j7uL34muQ1MEH1fTsMnkcHa/SxE9Kz4qZ/306GwcdU3NnD+4gU+vnv3+WxcfYmrN8tPB+vW/St4zg+CQbWivh1juJ10sHsN1BEHW7XRUCpbYxj4aTrb962ZDY0XHegv2laFJvyUdg6gXQ8kr+HddzhTxn+3l9D3AytrK5JTU2hqaebS5W55dIjndYf4xxPPeYUflyKvorIDqkj0LzZVHJC0Bh4I/ad2fbUiyRAdu/cakUjyPU89n286NTiGRw5Dt/MZtYthGKZ7B+pwylMsBIgGJJFn6hMq7RqcvAbvTz9QX+37W9/z+vz2w71UfjwouMPKxpqUtFSaz7Zw6Uo39+7flxPX18MkLsVfL3HJHVCbW+SrivKY8z/sVHEwg79EIkFDY2B/E7krRO9DVl6d6l0hVF5RkfR+9rUtiSVIJHJ3ALFEsbLU16jZ+uzThwAAIABJREFUZ5VLcC8Qq9ZJLEIskfQa/CUilaX03jKV29NbZ3m7+htYB4O8/uInK2yKe/S2V1GmsquD4ruw4qS4h0ikcp1QB4lEqZxBVgEHMAL3dYmQSCRIxBKlASdWqpeSzJ7cW6IhEtxT+huse+U06Iu073NUlDvgKmbvPQR3ELFowPIHXn0V9/scyCVkqHNUy1M1yivqqHw/YQwM0k+eZbwN9P2HVFCsrKxISkqioaGBS91PiOsJBw0j5nyfVcVHcs/5Lx7+keaWc1TV1NHe3qkyVfwhGjRYmfr6+piZmWFgYICpqSmampoqQlYeSMrkoXigfTtIX0IyMDRAS1dbcLYUVg8l/QelWCx+4mMlH+gSicKHS4SWpvaTrMASxE+W1sUSTeRuEE86nkRBLkpL1KL+9VPcV1dXFwMDg0GJQUUWT1Y+xRqS3jYM0ZmVZSEcFz57B4q2tna/ciSS3npqiCVoaWg+efuLewlwEIJV/K+loYmenl7/eihk9OSe1jYWaGlrPJG3SOncXn+kgQaqqakpRkZGwnctLS1BXn37jPy+CgJQnt6rPg9NTU10dXX6yVb4vw+JipXlOcj5yv1UV1d30H7bd6wo2qLQSjU0NAY8V0NDgxEjRmBgYIBYLEZHR0e4j+L5amtrD0p2PzRxxcfHy4nr0iXu3bsnd0D95pvhxJzvb+PqeQyff/FHIa9i2wARUH8I4hKJRFhaWjJhwgT8/f2ZPHky5ubmTJ06ldjYWAIDA9HV1VW5ru8bZ7jQ1tbG2cWFeYEBeHp7yQfMcOrZRxPS1dVj0qQpbNgQir//XFRsVeLn80xWyMLW1paFCxfi7Oys8ruxsRF6I0YMu5zhHu8LqVTKsmXLmDhpErojdPv9rqWlxYzpM5g7Zw6akmdrq72NHcGLg5FKpQP+bimTsjh4ERGRW7CxlQ1RVt/noYuPjw/h4eGEhoYy4omcZs2axZKlS7GwsBhmHfvLyMvLi9mz/Z/4zCnJ8zn7oLLGZGZmRkBAAF5eXgM+HyMjI0xMTBCJRJiYmODv78/IkSMRieQEMHXqVKGtyvDx8WHt2rU4OTkhEonw9vYmODgYQ0NDRCIREydOZMaMGYPW78fQuJqamrh06RJ3794VNK5vn1Xj+ocQSPALwR1Cnsn6h19VFIvFzJ07l4MHD9LQ0EBRURFjx44lLi6ON998k82bNzN27FhGjRqFVCpFS0sLLS0tZDIZdnZ2mJiYYGZmhp2dHba2thgbG2NiYsKoUaMYOXIk1tbWGJuaILWSMTdgHkkpyezNySZo4QJc3EZhZWODnqEBFlJLnJxHYmdnh421DXZ2dshkMvlbUUcXBzt73Me6Y2ZmzoQJvtTXN9LZeZ6wzVsY6eKK2+gxSGXWSCSaWEilOI50wtpGfm8zC3MsLC0wNzNDJpPh7OyMvb09lpaWuLi4YGZmJnRob29vjhw5QmBgIFKpFCcnJ1xdnAlZuRxPD3e0tLSws7PBzc0Va2sZuiN0cHRywHGkA3r6cm1GKpXi6uqKg4MDTk5OWFlZCaTk6OiIlZUVLi4uuLm5YWhoiIGBAR4eHpiYmDB27FjOnTvHifITjB47BpFIhKOjI87OzhgaGmJkZMT+/fupq6tj7Bj574bGRowcORINDQ2MjY1xdXWV19vVVbjO0sKCkBUrKSspxcXFRRiYI52cMDc3x8DQkPBtW3ntZ69SfuI4o0a5IJVK8fb2xtTUHH19Q8aMcUdqaYWhgQk2NraMHDkSS0tLfH19KS8v5+LFi9TU1AjP/eTJk5w8dQqv8d44OjlhZ2+HpaUlTk5O2NvZo6eji8xSiqeHJ1KpFZqa2k/Sl9kiEsn3xW6LiCAraw9jRo/CwcGekS4uGBobIdYQY2Nni9toNxycHHBwcsTSSoZESwMzc3PcRrlhZWWFVCrFzs4OFxd5e5SJwdHRkdLSUrKysjAyMsLIyAgbGxvMzc2xsbFh3bp1LFq0SE769vaUlZWRmJiIVColICCApKQkJk2ahIODg9D3jYyMyMvLo6mpSbjfjh07aGxsZNq0aVhYWBATE8Pu3btxdXXF3t4eGxsbHBwc0NfXF8bkDzXera2tSUtLo6WlhcuXL3P/yVTx0aNHz0Zccj+uR3z3uIfPvnhIY9NZTlfX0trW/qMY58ViMVOmTCEhIYH8/HySk5OZOnUqGRkZVFRUMH/+fLKysmhqamLt2rVYWVkxatQoYmJi2LVrF4sXL2bx4sXs2bOH5ORkVqxYwaZNmygpKSFjVwYxsTtZsnwZGzeF0nS2hZfaWjl05DBLV64g52Au+w7mMmnaVLZsDaemrpbUtDRiYmLYv38/sbGxSKVSRjo5kZGWzpnaOjZu3EhGRgavvfYz4uLi8PT2JiFRvrwbs3Mno0a7ERq2iUNHDpOVvZeI7ZHsiI4ifOtWNm7cSFpaGnl5eSQmJhIZGUlRURF+fn5Chw4MDCQ7O5vFixeTmppKbm4u8XGxlJYUM3mSL64uIyksPMzZs00kJMQxffo0du1K59ChPObMmY25uTmRkZGcO3eO8vJyjh8/TkpKCqNGjWLjxo0cPHiQpKQkTp48SVlZGUFBQSxbtoyamhqCgoIYN24cZ8+e5Rfv/ILQ0FBsbW3Jy8ujqKgIHx8fTExMOHLkCL/+9a/Jzs7G2cWZZSuWk3con6l+01izbi1lx8rYd2A/JysrKSgoICAggLDQTdScruLIocOYmZmhpaVFUFAQeXl5rAwJYeHiRTQ2N9F9uZtJkyYhk8nYsWMHZ840sGzZCubNC6T8RCXr1oYya+Ycdu3axZkzZ9i+fTvbt2/n5s2bFBUVER8fz9y5c4mOjubixYvszspkst80svfvIz4hgdDQUE6ePMmBffvxmzKNrZs2U1ZcytJlK/Dy9qGispKomGg50VvJiN65kz1ZeziYn0tRcRHHy0/gP2c2IrGI2Pg4WtvbKC4toez4MbZH7cB1tBvrN6ynvLyc7du3s2XLFo4cOUJ9fT1btmxR6ftubm60tLTQ3NzM9OnTCQ4OJiEhgcjISBITE7ly5QpZWVmIRCJkMhnNzc00NDQwZ84cEhISSE9Pp7S0lMrKSjIzM1myZAkLFy6kubmZvLw8dHR00NTUJDs7m9dee429e/cSEhJCdHQ0Bw4c4MSJE5w4cYL8/HyVfvhDkpeVlRUpKSk0Nzdz6dIlPv7442fTuBR/wpaffz7mi4dyd4iq6tp+0SF+SI1LV1cXOzs7HBwckEqlbNy4kebmZsLCwli3bh1NTU38/Oc/Z9WqVdjY2BAeHk5bWxupqals2LCBvLw8Ojo6uHDhAs3NzdTV1ZGamkpwcDBZWVmkpaWRtTeLzgtdFJeWUFVbzdHSEkqOlVFVV0tY+BZy8w7y1s/f5tjxY+Tn59PS0kJubi4zps8gMT6B5oZGXjp3juTkZCoqKkhOTsbOzg5fX18qTlZytvUcR0uKSU5NoaSslOraGipPnaSppZnuq1c4dfo0tbW1tLe3k5iYyNatW6moqCApKQkPDw/s7e0xNjYmJSWF+vp6KisrOXr0KDExMRw4sI+M9BTsba1ZumQxL1+9zNtv36GxsZ7S0mIqKk5w6lQla9etYfKUSZw8Xcnvfv9bbr75Oh1dHZypryNjdwa5eQc4XXWK6upqampqiI6OJj4+ns7OTgoKCpgyZQpLliyhoqKC7u5uCgsLOXHiBPX19Wzfvh1LqRRnVxfONNRz8403aOto50hhARWnTrI/7yB7c7KpqavlXOtL1Dc0cPzYMZKTk9m+fTu1NbVcvXyF6KgojIyMmDlzJgUFBTQ3NRMREUFqehqVp06yZOlSdHV1WbVqNRUVJ9m8OZyNGzdRVFRMW1sHsTvjiY6O5dy5c9y4cYPi4mISEhI4dOgQKSkp5Ofnc/LkSU6dPMmxY8fIysnmwKF89uzNYmvENo4cOcKlS5e4dPESJYVFFB06zOqVq1i9Zh3HT1RQceqknJhEIsZ5elBQVEj2vr20dbRy47UbnL94gYWLF2EptaT0WBkf37vLqz97jRuvvUpNXS2x8XGcOn2a69evk5GRQX5+PhcvXuSdd97hyJEjWFtbCzaohQsX0tDQwOnTp9mwYQOHDx+mpaWF1tZW2traqKurY/ny5ejp6TF//nwaGhqoqakhMjKSiooKCgoKaG1t5dq1azQ1NVFeXk5FRQWNjY2Eh4cjkUiQSqVUVlZy8+ZN6uvrKSkp4cCBAxQVFfH6669z7do1rl69yhtvvEFAQIAwJn8o4pLJZCQkJNDY2Eh3d/eL27i+e/yYLx7+kbPnWqmuqeOl1vYfJR7XQGWmpKTQ2toqvFl2795NYWEhs2bNwtramoyMDN5++202b97M9OnTqa6u5uLFi1y+fJnm5mYKCgqYMWMG48aNIzo6mvT0dAoKCjhTX09BYSFV1dVU19ZQUFTI6nVrWb1uLTvjYjl4KJ/9B/aTnZ1NYWEh27dvx3eiL3t27aa+7gxpqWls2rSJtrY2/P39EYlErFu/js7zXaSmp7FyVQhxCfGcrq4iISmRGbNmsmbdWjJ27yItPY1Dhw5x6NAh5s2bx9KlSzlw4ABTp04lPDycjIwMPD09yczM5OLFi7S0tBAeHo6f33T278tm/brVjHRyIGJbOPty9lJUeISCwsPU1lZTWXmCVatWYmJmzPwFgRw6kk9RcSH7DuSQkpbMoSN5HC0p4nj5MXbtySA9PZ1ly5ZhbW3N1q1baW9vJyAgAEdHR+Li4qivryc3N5ctW7bQ2dnJ/v37cXF1RSQS4entxb4D+8nK3svx8hM0nW2hqLSE4OXLSExJ5uxL52g5d5baM3UsXbpU0I67Ojt55+2fs3lTGFpaWsybN4+jR49y4sQJ5gcFcTA/j6MlxYzQ00MikRAREcGpU6eZO3ceCxYspKjoKDk5+5g5axZbt27j8OHD7Ny5k7q6OiorK1m2bBkpKSmcPn2as2fPcv78eQoLC8ncm0Xp8TKWrljOnHlzycrKYvv27ZQcLeZYSSnHSkqZ4z+btes2UFtXz7r169EzkE+ZJkz0pamlmUNH8khNT6G49Ch7c7KZMNGX6bNmsu/AfsorK8jKyaao+CiVp06Smb2Xjs4O3nzjTZKSkkhNTSUuLo5Dhw7R2NjItm3bsLGxwdramh07dtDU1ERycjJeXl5UV1dz5coVOjs7uXr1KkVFRUycOBF7e3vi4+M5ffo0kZGR+Pv7U1lZSV1dHbGxsQJBlpWV0draSlVVFfPnz0dLSwtPT09ycnI4fPgwpaWl1NfXU1VVRUlJCQUFBURHR7N7927q6+sZN26cMCYHW9V/UUilUuLi4gTj/HPbuFRDN/+RlrOKQIKdP6oDqoLANDQ08Pf3Z8mSJbi5ueHl5YW9vT3e3t7IZDIkEgn+/v40NjYSExODubk506ZNY/r06cyYMYMJEyYQEBDAqFGjcHZ2ZtrUqYxydcVjnAdzZs9h5oyZTJ48mVn+/sydNw+ZlQxnF2fGjnPHa7w33uPHM336dGbPno2TkxNa2lo4jxxJwNx5+M/yZ9euXZSUlDBu3DjGjh1LRWUFnee78PDyxNDIEAcnR+YFBuAyyhVtXR0MjY2QWsmwsrbGzs6OuXPnMnHiRKytrXF3d8fHx4fc3Fx2796Nm5sbHh4ezJs3j5kzZ+Ll5YWTkxOTJ01ilIsz+iN0cXEeyUgnR7y9PPHyGMfcuXOYMmUyZmamiEQibO1t8fAah7PrSMaOG4PjSAdGj3XD3WMMi4IX4uPrjbOzs2Cwdnd3Z968eTg5OaGvr8/EiRNZvnw5Pj4+WFhYEBgYyOzZszE2MUYkktuzxnl64DLKlbHj3BnrMY45gQGM8RyH65jRBC4IInjpEuYFzMPa2hqxWIyTkxPBi4NZsWw59rZ2iEQijE2M8fLyIigoiD179tBy7iwxsTvR1JKvnDk7O7N8+XI8PDywtLTEy8sLV1cXDA0NkMlkuLi4MGPGDJqamigtLcXJyQkvLy+mTp2Kj48PwcHBTJs2DUcnR3wnTsR7vDdOTk64u7vj5OSEp4cHY9xGMz8wEG/v8dg7OOE3fSY+E3wQa8iN5yamJsyeOwcfXx9s7W3wGu/JBN8J2NrZ4ezijOsoV1zdRjFm7FgmTPRl4qRJOLu6sGDBAoLmB+Hh4cG4ceMYM2YMI0eOJCoqitjYWGQyGXp6ekydOpUVK1bg4OCAtrY2U6dOxd/fHz8/PxYtWsTUqVMxNDREU1OTSZMm4e/vj0wmw9DQkDlz5jB79mxsbGyYPHkyXl5euLu7ExgYyMyZMzEzM0MikWBvb4+bmxvOzs5MnDgRPz8/YRHM0dERS0tLRo4cyaxZswTj/Q+5ECeTyUhMTKS5uZkrV65w/748rM1zG+flq4p/oLGpRZgq/tAa12DlaWpqoq2tjZaWlgrzK853cHAgMjKSZcuWIRLJVxkNDAyE1RpTU1N0dHTQ0tJCR6t3aV9bQxNNiYawtKxYrdTQ1EBDUwMjE2N0dHXR0tLqt5JpqGeAr88EdsbE4Ofnx4gRI5g2bRp79uxhW2QEWjpKLgQag684KRYPFN9tbGwICgrC09NTcENQGOolEgkSDQ0hhpeGsuyefGppaqneQ9L7v0RTVb76Rnpo62qpyFJTU1NYIldM2xXL6IoXieCyoCirj2+VvqkROgZ6iCRiNLS10B6hKxCQIHstbTTEqsv+IpHc5pGYmMj2qB3YOdirXGNkZCS4hgwEa2sbwsLC8PPzU1neV9RbefVZS6tXTsrn6enpCUZpDU1tdPuu0vXxwdPU1OznZ9j3XgqZamhoCBCJRLi4uODh4SG4NWhra/dbFRxqTCjfU/m7lpaWcJ22traKe0Xfdiu7DSlDUdZgLhLfF2QyGUlJSYKN6+7du3z33Xc8evTo2aaKCou+griELT8/gjtE3welq6uLg4ODsOQ7GLS0tBg5ciTm5ub9yrGwsCAgIEBYSXtRaGtrM8ZtNO6jx+Dq4sKYsWMwMjQU6urr68u06X7IrOX3M7Mwx9PbC8MnGooCLq4uzJ07FwsLC2xsbPD19cXIyAgNDQ0VvynljmRmZsb48eOZMH48WgOo7n09qE3MjPHxHY+Dk32/c3VH6DBhog+jx7o9szuJtY01M2bNxMvbCw1NDSRamtg42OM7ZTJ6hvov5GUukUgYNWoUFlJL4diIETpYWUkZPXoUJiZG6Opqo6GhTAwSdHR0BK31af3L2NiYyZMnM2fOHCZPntzvpdRbFw2cXV2ZFxhAYNB8Zs32Z9p0P6b5TcXVzaUfGT9PWxX91MzMjOnTp7Nw4ULs7VWfl729PTNmzGDMmDFMmTKFKVOmvPDUbThuMgP54H3fUGhc9fX1XLhw4dmJS/H3+HHPk4t6+PyLL2hqaub06SpaW1t/lKmiYhDp6Ogwffp0iouLiYmJwcrKikmTJmFhYYGWlpbgNGdmZoajoyOOjo4YGRlhbGwsvDGlUinp6ekcP36ckJAQRo8ejbGxMSNHjsTB3h4dHR3s7OwEQ7ipqSkWFuZyzU5TAw8PD5ydnRkxYgS6urro6uri4eFBamoqmzdvxmf8eMwtzDEwNMBvuh/Ori6MGu1GSloqq9euwdTMlHmBAezNyWbSlMmMHjMGmZWMGTNnUl1dTV1dHS4uLoSHh3P+/HnWrl2LkZGRUC87Ozu0tbXR0dFh1apVxMTEUFRUSHnFMWQyC0RiEZaWFowePQrDJ3YYXV1dJk+ejIuLC94+3pRXniAqZge6I+Qap8soZ+wd7HB1cyFjdzoxsdGMGzcOAwMDtLW1sbS0xNPTE2tra0SiXsL09PTEztaOqVOnUldXR21dHf5zZmNlY03AgiBSd2VwpqWJkDWrMTEzRVNLC+/x3ox0dhYcTJ2dnZk5cyaOjo7oaOvgPnas4P5hb2+Pra0turq6mJqaYmtri1QqZezYsSQnJ5OWlkZsbCzbt0cSFrYJHx8ftLS0MDU1Y/Zsf7Zs2UJsbCxBQUFIpVK8vLwwNzfH0NAQa2trbGxssLKyQktLi/Hjx3PixAnOnz9PWVmZ0FbFYNXQfKK56GgzcbIveYfyuPnmTapqTpOYnEBbRytlx0tx93RHQ1MDW0c7xnqMRd9QHwNDfca4j2HkSEecnBxxcnJAR0cHZ2dn3N3d0dbWRk9PD29vbxXfPB8fHxobG3nrrbeYN28epqammJqaoq2tTVJSEp2dnVy+fJlLly6RlpbGmDFjhD7r5OSEs7MzDg4OjB8/HhsbGzQ0NLCysmL06NHCS9XLywtnZ+d+2uizENv3DalMRmxcLPUN9Vy4eJGP7n5Mzz+fwzjfG3O+hy+++IKW5maqq6tpa2v7wVcVFaRlYGDA3LlzKSwspKuri7i4OMLCwigqKiIxMZGwsDB27NhBXFwcGzZsIDQ0lJycHJqamsjKysLLywsDAwOmTJlCbW0tmZmZnDp1iuLiYlavXk1OTg67d+9m/vz5bN68maqqKk6fPk1eXh7Z2Tl4eXmhq6vLnj17OHv2LMXFxRQWFrJ3714iIyM5duwYOTk5FJcUs27jBhYsWsiBg7ms27CeRcGLqW9soK7+DJvDtxAVE01qehoJSYmcPH2KlatCOHT4MJevXCYuLg6ZTEZMTAzvvvsu9fX1REVFERcXR0hICEFBQdja2jJ69Giqq6uprKykurqKW7dvsmr1MqZMnUBBYT7HjpUybtxYtLW1CAkJoaSklLCwzSxZtpRrN17hpbZzrFoTQkDQPHL2Z5OSlsS8wLkUFRdSWFRAXl4eZWVlREdHk5aWxpEjR/D390dfXx8XFxciIiMoKytjW/hWcnJyuHLlColJSRgYGTJ+gg8HDx/iQH4er735Bh3nu+TL8AsW0tjYyI4dO9DT08PQ0JCkpCQKCwtZuXIlwcHBZGZmEhUVxaRJkzh8+DD19fWkp6dz4MABoqKiWLBgAWlpabS3t1NZWcmuXbtobGzk2LHjpKens2XLFrZs2UJRUREvvfQS5eXlREVFsWXLFkpKSti4cSPLly+nurqaxsZG1qxZg56eHlZWVixevJjVq1ezcOFCwW5kYWGBtbU1bqPdMDCSa456BiOI3BHBa6+/SumxEpYuX8K51rP84t13KCsvY9GyxYSGbyKvIJ/AhYEsWRbMsRNllJYepaTkKAdz97NqVQgbN27kwIEDBAYGEhoayrFjxwgNDRUIwsnJifz8fN544w02b97M3r17BTeYoqIiiouLuXLlCt3d3cTFxZGdnU10dDTLli3j2LFjHDx4kN27d1NeXs6CBQuYPn06u3fvZu/evaxevZrk5GRqa2upqakZ1Nn0p4BMJiP+SQTUS5e7uffgPt/19DzfVFGe5ecxn3/+OS0tLdTU1PwoxKXA7NmzOXLkCO3t7TQ0NJCSksKpU6doa2ujsLCQsrIyXn75ZX7+85+zb98+YmNj6ejo4Msvv6Sjo4MxY8ZgZGRESEgIubm5xMbG0tLSQnFxMampqbS1tVFVVcWePXsoKSnhww8/5O7du7z99ts0NTUJ/kldXV3853/+J7/85S955513uHHjhrC8Hh8Xx/kLFyg9VkZBUSFpGen4zZhO2JbNvHHrTa6+8jKFR4s4UljA/twDVNVUc6KinPkLgjhdXcXR4mIc7O3x8PAgJSWFtrY22tvbOX78OC0tLcTHxzN9+nQMDQ1ZsGAB1dXVVFRU0tLSwu3bb1JeUcaRgoN0d1/g8OF87O1tcXJyor6+nvz8fGbOnEloWChv3Hqd669eo+x4KYcLDtFyrpmSsmLCtmyioOgwBUVHOHfuHL/73e/Izc2lqKiI69evs2DBAjlpRURw6tQpbly/QX5ePqdPnyYnJ4fRY8agb6BPaNgmjpaWkLUvh5/depP/+NWvOHjwIGWlZTQ3N7N06VI0NTWZMmUK+fn5rFmzhtWrV1NZWUlVVRWHDh1i/fr1XLlyhT/96U80NTVRU1NDUVERSUlJnDp1itLSUsrKygRH19zcXE6dOkVHR4fc1eHUKaqqqiguLqa4uJjKykqam5s5dOgQubm5vPfee/zxj38kOTl5wGm4YgAFBwcTHBxMSEgIHl7jED+xDy5bsZSOrnbyD+cxf0EgJyqO8/IrV3nzzpucaW6g4vRJWjvbyNizi9y8XK7deIXXXnuV11//GV2dHRQXF7N7924uX75MRkYGO3bs4Pr16xQXFwsa7cyZM8nJyaG7u5vs7Gzee+89Ojs72bRpE/v27WPNmjWUlpZSVVVFWloab7/9NocPHyYmJoZf/OIX7N+/nx07dnDr1i2ys7PJz8+ntbVVkN+xY8d45513+OCDD1QI86eGTCbPq6ggrrv37/Hd4xfwnO/p6eGzzz6j+YnG1dra+qMQl0QiYfv27XR0dHD+/Hmqq6spLCykvb2dI0eOsGTJEqKjozl16hS3bt0iOjqa5cuXU1paytWrVyktLRWMnHv27CEjI4OkpCTi4uKYMmUKERERNDQ0kJycTGxsLOXl5bS1tXHmzBnOnTtHZmYmTk5OAglcv36diooKKivlpFFSUkJdXR3btm6lpKSEouKjtJw7y6o1q5FZWxG2ZTOXr16h4mQlRcVHqW9soPlsC1U11cz0n4WP7wSq62qIi49HJBKxaNEijh07RnV1NdnZ2cTFxdHV1cW2bduErTCrV6+W36uoiDNnztDc3Mi5l5p56aUW8vMPMmXKZMRiEd7eXpw/f4GIiAjs7e0J27KJjq52qmurOF5+jHOtZ2k510zOgWxS0pI5WlJIQdERCgoK6OrqIiYmRth+MWnSJMaNG8eRI0cEn6CoqCgaGhoICwtDU1sLtzGj2XdgP8dOHOfg4UPUNTXSeb6LiooKGhoa2LBhg2BMX7lyJbm5udjY2DB37lwuX75MRUUFiYmJ7Ny5k7y8PC5evEhBQQHJyclkZGSQmZnJ6dOnOXDgANXV1Zw8eZLCwkJ27dpFTU0Nr776qopco5p3AAAgAElEQVRGfPz4cRobG6mvr+fgwYNER0eTmZlJcXEx3d3dZGRk4Ovri5OTUz+7noODA0uXLmXZsmUsWLCAMe6j0dCSTxnXrFvN62/+jMpTFawIWU555QnqG89w6fIlXmpvp/L0KWrP1JGWns6erExazp2lqamJc+fOCe4GhYWFXL58mQMHDhAQEEBzczO1tbXC9qT9+/cLL2qFe8+hQ4eYPXs2e/bsYdOmTZSXl1NXV0dOTg63bt1i27ZtbNiwgRs3bjBt2jScnZ3p7u6murqaY8eOUVlZSWFhIQcOHBBI8bXXXmPDhg0qxvefkrikMik742Kpb2zg0uVuPr53VyCu554qfvbZZ7S0tFBXV0d7+48TSFAsFjNr1iwOHz5MdXU1u3fvZts2uZ/Opk2bkMlkjBo1Cn9/f7Zv38706dOZPHkyW7ZsITU1lfj4eCwtLfHz86O1tZXU1FQ2btzIlClTMDExISgoiL179+Ln54ePjw8JCQlERESwevVqoqKiWLduHba2tri4uBAaGkpcXBwrVqwgJCSEzMxM0tLSKCkpIT4ujm0REYSsXkX2vhy2RUYw1W8agUHz2RYZwZat4aSmpZGbd5C0jHRi4+NYFLyY3Zl7ONNQz9InK6DTp08nNzeXvLw8goODiYyMpLq6mgULFgi2uoULF7J//34iIyNZs2YNW7duISEhjqSkBHbsiMTLy0N4e2VmZpKUlMSixYsIXrqYrRHh7Ijezs64GLKyszhefoyklER2RG8nN28/6RlprFu3jl27dpGcnExUVBQRERE4OTlhYmLC6tWrKSwsZMuWLYSGhtLa2kpgYCAikXyLSlRMNAcO5hK6OYxlK5aTnpFBXFwciYmJLFq0SGiDt7c32dnZLFy4kPHjx7Nnzx727t2Lv78/q1atYuHChYSHh5OWlkZ0dDQhIfLplWJan5eXJ+ykiIuLEwgpLy+PvXv3kpubS25urty5OCuLHTt24ObmxsKFCwkICCAhIYHU1FR27NhBcHDwgPtddXV10dfXZ8SIEYg1ejeaL122hNq6GtIyUpk0ZSI742IoKDxMcWkxoWGb2BC6kT1ZmUyeOoU5c+dSUFDAvn37yM3NFaZwCl/A8PBwZsyYQXp6OvHx8ejo6ODh4SE3PRQXExISwuTJk9m/fz+hoaGMHz+esLAwtm7dSnZ2NikpKSxdupTU1FTmzJnDvHnzKC0tFYz3ipffggULiImJISsri8DAQDZv3szRo0epqKhgyZIl/QIV/CtoXJevXpFPFR8/w5YfxZ8ycSmmij+WjUshyBEjRiCVSrGxscHCwgJTU1NkMhkmJiaCoCUSCYaGhnIXBx0dTE1NMTc3x8zMjLFjx5KRkUFKSoowbVQYJHV0dLCwsEBbWxsNDQ3Mzc2FKAJmZmYYGhoKy9tGRkaYmpoyYsQItLS0MDMzw9LSEplMhqWlJaampujp6WH2ZM+hnp4eOrq6GJvIXRwsLS2RyqSYmpniONKJDaEb2bVnN4FB89HT00Mkki+/W1tbI5VKcXFxYc2aNYKNTnmJXiqVYmpqirGxMWZmJpiY9H4qlrgV0w6pVIqZmRl6enpyA66ZKaamJlhKLbG1tcHc3Axzc3OsrKywtLTEyMgIc3NzpFIpFhYWggxEIrm90cbGhgkTJhAdHc3ixYsF9w2JRIKxsTFWNtboGxqgo6uDuYVcngpZKtqgpaWFlZUVxsbGgj3JyspKMMZrasojRVhYWGBmZoaJiYnwTBUyt7KyEp6xhYUFUqkUS0tLoS0ymQwzMzPhHIlEgp6eHhoaGpiYmCCVSgU5Dmcri+I3AwN9bG1tMTc3Y8QIXUxM5WVZ21ijb2CAnoE+5pYWaD1ZMJJJZUilUmQyGTKZTGiDtbU1JiYmQjuNjIwElxOZTIaNjQ26urpCv9TX10dDQwN9fX1BXubm5owYMQJTU1P09fXR0dER5CpfrJDLTDEmZDKZ0JetrKywtrYWSPunJi2RSK5xKYir+8pl+VTxRTZZK9u4amtr6ej44SOgfl/LrootQzo6Ok+937McfxFINCSYWZijb2gwaHwnLS2tfi4dw63L80bIGK5sdHR0sLGxUbnPT1W3H6qNP1Zf+KHK/1cgomeF1ZOY843NTYLG1fNCDqg9PXz66ac0NjYKGteP7YA6mA+JYiAo+8EoHOmGU8bTvg92bd9rBjpP+Vzhe5/YWMrXPwt5DlT+YGUOJLPB5DlcuQ8qn2H0iYHkqHxsoGc3kGyHep6D3b8v2Q5H23paHxBSyYnlccEkEkXsLuXglWKUU4MN9YyG+j6UDAa6bqB2D0dOPwWkUik74+Oob2yQ51W8+7Ggcb3wqqJC41q/fv0P3pChOuVQwh9sYDxvZ3nWTj7k74oomooAeZLBBsPgBDJU5x+qjsO99mntEYtVvaz7lqlIWTZU3Z9G/E/rE8MhxqEG9XCe43DOlZf75H+RBhoSLZTzdfaFIj7bYM98MC12KNkN1KeHkvnTxsJPBStra+IS4qk9Uye4Q7ywxtXXxvVjTxWf1kmf9l35LT7Q96cN6OcdMAMOAEX0U7FIHqF0kEH1NNKW/yZ/s/eGoR5Ycxm0LkMMksEGxVADRj6ARSqRT58m1xd53i/Sj4aSzWByGgwSsaQ307a4b6Je5QS1qm0fauo8VL94GlkNVsbT7vd9jd/ngczKiriEBM401MvzKr6ojav/qmIH69ZteO7OpIYaaqjRCzl3yGTWxCck0djUwuWrV+V5FZ9lVXEw4mpqalLy4+qdKqqJSw011Hh+9BJXbFwCDY3NXOyW+3EpporP7cfVa+Oqob29nfXrNwo3VhOXGmqo8fx4QlxWNsTFJ1J3poGL3d3cfXDv+93y097ezoYNoQyUQEANNdRQ49mgOlWsOyO3cd17cO/ZHFAH07iampqoqqqitbVNrXE9B9QyUkONgdBLXHHxiTQ0NXD+4gW5O8TjnucI3fz4saCmKYirurr6yZYfZRuXelAOBuUVzIFyPirOGei6p5U7nOODrTgNZyXzafdRXhUbakVruC+2IVdin/GawcoYzvnDqfNg9RzMB02NoeQt70MymTWJSSk0NjdzsfuSsFfxhcLafP7558Ima7kDqnJCWDVxvdiDG3ywDu4GMXhZgw28odwjhlv+82KoAf2sxwdr77PI+2mEPBCGquNgxP1T961/BygTV0JiMvUNTVy4dEllk/UzTxUfPXrUG4/riXFevuVnw0/a2H8XiMXy/WdOTk5CjPFRo0bh7u6Ou7u7yh4+xflD+T4Nds7TvM0HOjYcH6fBYGlpiYeHB+7u7ri5uTF69GjGjx+Pl5cXXl5eeHp64unpibOzs7C5+mnlKrevryb3NBkPp859y31aWQPJ6WmyE4vFQkjrn7rv/ftALisrKxsSEpMF4/y9T17QAVVhnFdrXM8He3t7MjIy6Ojo4OLFi5w/f55XX32V6upqJkyYoCTHF3eEfJbz+l7zLNeFhoby8ssvc/36dbq6umhtbaW9vZ2Ojg4uXbrE1atX+dnPfibkvFQmr+HU92kE8yJteF75fN9lqqGA/FlLpVbExiVQ39DExe5uPrr38YvF43r8+DFffPGFQFx9bVxqDAxFZ1ZkyMnNzeXzzz/nL3/5C21tbYSEhAhRAZQ7vrm5Od7e3vj5+TFt2jQmTpyIjY1Nv3JNTU0ZO3YsPj4+TJgwARcXFyHShCLTs0IDcnV1RSKRYGZmxrhx45gwYQIeHh79MhSbmpri5eXFlClTcHd3HzCNu1gsxsvLi6KiIj777DP++c9/cvnyZYKDgwkKCiI0NJTU1FROnz7NrVu3eO+99zh69KiQ4qpvOxSakI2NDba2tioB/hTnmJiYMG7cOMaNG4e3tzeTJ09m6tSpTJ06FTc3twE30SvLVF9fH0dHR5WkIwOdZ2xsjK+vL35+fvj6+iKTyYTfdHR0cHJyYsKECfj4+ODl5YWDg4Og7dra2uLt7Y2npyc+Pj7Y2tqqCW1Y6HWHiE9IkvtxXer14/rmmxf04+pdVWz9UZJl/Lujr1w8PT25desWH3/8MWvWrBEGm+IcAwMDvL29SU5O5vLly1y/fp0bN25w48YNTpw4waJFi4TUYSKRiHHjxnHo0CHu3LnDtWvXSE9Px/VJjsN58+bR1dXF66+/ztWrV8nMzERfXx8vLy9KS0u5c+cON2/eZPXq1Sp1njp1Kq2trdy5c4d9+/b1S9agDBsbG15++WUAzpw5I8R1EolEQliVlStX8u677/Ltt9+SmZmJhYXFgFM7fX19MjMzSUlJEUhaeXvKhAkTKCsr49q1a1y/fp3Ozk66u7t555136OzsZNmyZSoZkpSnhZqamvj7+5OXl6eSH1C5Hpqamri5uREXF0d3dzevv/46b7/9Nvv37xfiwRsZGbF27VpBPm1tbaxcuVLI7rNkyRKam5u5desWL730EitXrhwwCIAaA0P2ZKrY0NjMhYvdfHz3Ho97evjmH1/T8903z0dcii0/Z86cob39x0kI+++OvnJxc3Pj1Vdf5T/+4z/w8/MTzlF8rly5kkuXLvHLX/6Srq4uYmNj2blzJ+Xl5fzyl7/kk08+ITMzU9AatLW1WbVqFf/1X//FrVu3mDFjhkCGDg4OVFVV8eWXX3Lx4kVmz56NRCLPgLNx40Y++eQTAF555RXs7Ox6O49MxtmzZ+ns7GTRokVDhgOSSqV0d3cD0NzcPOB0UEdHh4KCAh4/fszLL7/MvHnz+slIkc2nu7ub69ev4+npiUikOl00NTUlNDSUhw8f8sEHH7B161bCw8NpaGjg008/5Z133mH+/PkDyt7MzIx9+/bx1ltvsXHjRoyMjFRkLxLJXyoVFRW89957lJeXk5iYyM2bN7l//z6RkZHC+VKplMzMTP7+97/T1NSkopGZmppSUVHBt99+S1ZWFlKp9Jlsdf/XIbOyITEphfqGJi51X+X+/U/o6fmOfzz6O99994/hE5fCHaKvxvVjxpz/d0bfzjp27Fhh6uTv76/ym5WVFQ0NDbz11lukp6fj5+eHhYUFlpaWuLu7s2nTJj744AMePHjA5MmThet8fX158OABXV1dwoAUiUSMGDGC+Ph47t69S1lZmZDQUyQSMWnSJC5dusRvf/tbHj58SF5enpCyTVdXl/z8fLKysrC1tR2yffb29ly5cgWAxsZGlWmnctu2bdvGX//6Vx48eMDWrVv7lWNsbExCQgIPHz7kiy++UCE35bI8PT155513uHnzJo6OjpiamuLp6UlXVxc9PT2Ehob2k79IJMLV1ZXXXnuNv/3tb9TW1jJmzJh+56xZs4ZPPvmEX//618ybNw8jIyOCgoLo7OwkKipKpT1r167lr3/9K/v37+/XlpycHL755hsiIiIG7A8/dZ/8V4b0yaqifKp4mbt379PT892za1zKxNXXxvVjZrL+3wJ3d3feeustfvWrX+Hv76+SDy8wMJCHDx9SX1+vQkAKaGlpUVBQwFdffUVcXJwQv93X15ePPvqI9vZ2wR6liJS5ZcsWfvOb31BWVqYyjZoyZQoVFRXs2bOH27dvc+/ePSIiItDT00NbW5ucnBzS09Ofmn/S2dmZa9euAdDQ0CDY1/oSV0BAAPfv3+fPf/4z0dHR/cpxcXHh7NmzvP/++/zpT3+ipKREmPIqw9PTk9u3b/Pyyy8LJKmjo0NVVRXvvPMOc+bM6XeNkZERoaGhXLt2jQcPHvCb3/yGBQsWqJyjoaFBbGwsPT09fPTRR/j7+wu/+fj44OLionL+mjVr+K//+i92797d7367du3i0aNHREVF9ftNTVxDQ2ZlQ2JiMo1NLVzqvsLde89JXH0DCSqC+v9YMef/N0B5ELu7u3P79m3ef//9fmmhIiIi+Oyzz0hOTla5VjHV0NDQYOnSpdy4cYOysjIhMa6vry/379/n9u3brFixgqCgIFauXElISAjl5eX84Q9/oKqqSsW4P3v2bE6fPs3cuXNJTU3lT3/6E6+//jorVqzAwsKC/Px89u3bx6hRo4ZMNurq6sorr7wCQFNT06ArhzNmzOB3v/sdf/jDH/oRl7GxMWvXrqWtrY0jR47w0Ucf8fnnn6u8GBUy8Pb25u233+aVV14RUsaHhYWRm5vL2rVrhYQiypg4cSINDQ0kJiaSnZ3NvXv32L9/v4o2qaWlRVhYGA8fPuTRo0e0tLSQnJxMWFgYAQEBguwUz3HVqlX89a9/pbm5mcDAQBYtWsTKlStZsGABNTU1fP311+zYsWPAvvBT98d/ZVhZ2ZCUnEpDYzOXuq9y7/6D3qnit88wVexLXE1NTQJxqTWu4UPRYceMGcPNmzd57733+hFXVFQUv/3tbwkPDxfO7xvV1d3dndraWo4dOyYYjCdOnMiDBw+4c+cO69atY8mSJSxbtow1a9ZQU1PDl19+SWVlpUoY6Dlz5nD27FlWrVqFra0t8fHxfPbZZ/z+978nIiKC5ORkUlJScHd3H5K4XFxcBI2r71RR+bxt27bxl7/8hTfffJPg4GCV32bOnElXVxdRUVG4u7tz6tQpvvrqK8rLy3FyclIpy8vLS9C4tm/fzp07d/jTn/6kMkVUflEYGhqSmJjIjRs3cHd3x9XVlQ8++IB79+71e/Ha2Niwfv16ampqePfdd/nP//xPvv32Wx4+fEhVVRWTJ08Wyl29ejV//etfaW1tZcmSJaxZs4b169ezePFi6uvr+frrr9m+fftP3u/+3WBlZUNicipn6hu5cPEy9+4/4PHjHr75x3MQl3qq+OJQdPjRo0fzxhtv8Mtf/hJ/f38hsYVIJGLnzp38/e9/JycnRzimvKqmoaFBcHAwN27cYNeuXZiZmSESyYnr/v37dHV1qWg8I0aMICYmht///vdUVFSorEbOnTuXc+fOERYWhkQiQV9fn4KCAv7nf/6HN998k8rKSqKjo1UMzwNh5MiRwqpiS0uLMH3ti/z8fP75z39SUFAgTD/FYjHa2tpERETw6aefUlZWRmxsLI2NjXz11Vc8ePCA8PBwlXLGjx/PnTt3uHDhAnPnzqW2tpb/9//+HzU1NSpJHxTynjJlClevXuXevXvs3buXpKQkvvzySwChLopz9fT0cHR0xMfHhzVr1rB7925qa2v58ssv+fOf/0xcXJxQj9WrV/OXv/yF3Nzcfm3ds2cPf//73wfUuNQYGjIrG+KfRIe41H1FibieY6qoTFxNTU2cPn36R8ur+L8N7u7uvP3227z//vvMmTNHJS1WSEgIf/vb3+jo6FBJx66AlpYWBw4c4KOPPlKR/fjx4/nd735He3u7YGMSieQDcfPmzXzwwQecOHFCxcbl7+9PU1MTK1euFMjTxcWFiooKHj58yB/+8AfS0tL6pe3qCycnJ65evSpMFQfy+fLx8eHKlSu8++67gtFdeepcUFDA7du36ezspKamhvr6ej788EMASkpKVMoaO3YsN27coLu7GyMjI7y8vLhx4wb3799n4cKFwnnKmtH777/PtWvXhOzfN27c4L//+7/5xS9+IbiCSCQSAgMD2b59u8oihoODA9evX+e///u/SU1NFY6vWrWKr776ir179/Zrb2ZmJn/7298GtHGpMTQsnzignqlvpOv8RX7/0ceCjeu5p4qKhLCDZflRz98HhrJc3N3duXPnDu+//z7Tpk1TOW/06NFcu3aNL7/8koqKCiZOnIi5uTkGBgY4OjoSFBTEK6+8wuuvv467u7tw3fTp0/nzn//M5cuXVYzpBgYGpKWl8dlnn/WbKgYGBtLR0cHq1atVtL4JEybQ2toKwL59+57q7R4UFMSvfvUrANrb24U0W3Z2dri5uTFz5kyuX7/O/fv3Wb58uYrzp6amJlFRUXR3d7N582acnJyQSqU4OTlx6NAhvvrqK7q7u7G2tlap37vvvsubb76JtbU1mpqaJCQk8Nvf/pbGxkYmTZoktEdbW5u8vDyuXLnC2LFjkclkgoPo7du3ATh16pSQIm3Pnj289dZbBAUFYWZmhoGBAdOmTePWrVvcvn2bxYsXC/VYv349f/vb3ygqKuoXCvnQoUP09PQMuAihxtCwsrYlMSmFujMNdHZd5KOP7/L4cQ/ffvPoxW1cNTU1P0qWn/8tUJbLmDFjeOONN3jvvfcICgpS0VAkEgkBAQEcP36cK1eucP78ebKysoiJieH48eM0NDRQWFjIvHnzVPIcbtq0iV/96lfcuHGDTZs2CZrVuHHjaG5u5v3336e1tZWQkBA0NTUxNTVl+/btvP7665SXl6uQoEgkd1y9desWu3fvHpK4LC0tOX78OO+//z4ffvghHR0dREVFER8fz9GjR2lsbKS5uZmWlha2bt2q4g8mFouZM2cOjY2NdHZ2Mn/+fMGWZmxszObNm7l69Srvvfce4eHhGBoaYm1tTUxMDD//+c+5efMmW7duxcjICH19fXbt2sUvfvELSktLmTBhAmKxmMmTJ3PlyhWqqqpwdHQU7u3k5ERVVRUffvghP/vZz9ixYwfa2tosXLiQV155hcuXL7Nv3z6SkpJoaGigsrKSBQsWCM/K1dWVrKwsfvOb33DmzBm8vb3R0NBAQ0MDX19fqqur+fDDD8nPzxd2KwzUF9ToD4Vxvr6hiQsXL3P33oMXX1VUBBKsq6v7UfIq/m+BsoF99OjR3L59m1//+tf4+fkNmPpcT0+PadOmERMTQ3p6OllZWaSmphIQEICxsbFK2c7Ozqxdu5bIyEji4+PZsmWLYJeaMGECO3fuJDIyksTERDZu3Iienh4jR44kNDSUpKQk0tPT8fb2VilTU1OTkJAQFi1aNKjNSiSSE8ymTZuIiopi06ZNbNu2jdTUVDIyMkhNTSUmJgZ/f3+VOitecBKJhKCgIBISEti2bRvBwcGYmpo+6bxWBAQEEBoaSmxsLKtWrcLOzo5Ro0axbds2oqOj2bFjB+vXrxe0SFNTUyIjI8nIyGDSpEloamri5+dHQkICa9aswdPTE01NTcRiMd7e3qxatYqwsDASEhIICwtDX18fbW1tpkyZwvbt24VM3hs2bFBZfZRIJEydOpXo6GjCw8OJjIxk7ty5aGtrI5FIWLBgATt37mTz5s1ERkYybdq0Z9q4/n8dvYEE5Tau+598Ss/jHv7xj6/57nn8uJTjcQ3kgKrWuAaGsjuDSCS393zyySfcuXNHWLofaPuLpqamkDnb3NwcExOTfmnSxWIxWlpaGBoaYmRkhKGhoZDBWCyWZ+k2NjZGT08PU1NTTExM0NDQQFNTE2NjY4yN5Rm2FVMr5Weoq6srZLAeKoqCgYEBBgYG6OnpYWhoKGSONjExwdDQUGULUN9r9fX1hXobGBioxCobMWKEULaRkRGamprCFiLF8b7109fXx9TUVGVXgbGxMQYGBipTVG1tbfT19dHX18fExAR9fX2hDIU8zczMhOzfijorXjKKbNt6enro6+uraM2K+iqyhiv7tfV9xmr0h1Rqxc7YeGrr6uk6f4mP7t7lu8ff8Y9/fM23zzNVfPz4sUqWn46ODrVx/hlgZWWFl5cX69ev5969e5SWlqoYvpUT2A7VuV80+sFgxwfblvJ9vJD67gkcqsyhjg/027OU1fcl0rf9T5O7spye9fqntU8NORQRUGvr6jl/4RIf370nENczaVwDOaAqbFxqjWv4WLduHTdv3uS1117j7NmzzJo1S0VuikGl/H0wKJc72O99iWKgawb7/2n3HAjDuUb5+EAk3Tf7+EDZtp8mh8Fk2lcmg13Tt16Dkbjy50CZsYfKFK7G4FBMFeV+XN18fO+eMFV8Zo1rsKmisnG+70NWQxXLli2jpaWFgoICAgICBNvRcDWG59FQ+n4+y7nDfZ5PI8Chzh3q98HaN9A5AxHHQP8PFt9rMOJ/lv48GFGrDfPPBkV6srozDd8PcSlvsu4NJKgmruFALJbbmwwNDYXImM9CDmqo8X8FikCCdWcaOH/hEh99fPf5p4r9Qzer9yo+CwYjp6Hiv6uhxv9FKNu4vjeNS7Hlp6amRu0O8Qx4FvuTGmr8X4aCuISp4t3vcap4+vRpXnrpJbVxfhgYjLB+6nqpoca/IqRSOXHV1zdy/kL3i00Vlbf8NDU1cerUKVpbW9Vbfl4QanmpoYYqZFbWxCcmU1vfyPmLl/n43pMsP48e8d2zJMtQDiSoIC6FcV49VVRDDTW+T8isrYhLSqamoYn28938/u59enr+yTeP/sHjb58zWYaCuBQx59XGeTXUUOP7hIK4qs400tZ1kQ8/7iWunm+eIz1ZT08PDx48oLm5Wcjyo95krYYaanyfsJTJiE1MoqahmfYL3fz+7oMXIy7lhLA1NTX9svyIRGqbjRpqqPFikFrJiavqTCNdl65w98Gn9Dx+gamiIiGsIqzNQHkVf+pGq6GGGv/ekFrJiElI5FRtPe0Xuvn43id89/ixnIOe18b1+eefc/bsWXVYGzXUUOMHgczaitjEJE7X1tPadZHff3yfx/+kd6r4z+cgLkUgQUXMebWNSw011Pg+oTDOV9c30dZ1iQ8/usd3PY9fzDivHB1CHdZGDTXU+L6gUHpkVjLiklKoazpLV/dVPrr3Cd9995hvvn70YlNF5b2K6qmiGmqo8X1CZm1FXHIKtU0tdF66wkf3lFYVh0Ncij+FA+rjnsd89vnnNLU0UltXQ1ubOsuPGmqo8T1BLP+UWlsRm5xETVMjnZe7+ej+fb593MPXjx7x3XNNFR/38Mlnn9J8tpmaumraOtrUxKWGGmp8P3hCXJbWVsSmJFHb0khH90V+f//e/2fvu8OjKrr/JwFiKqEk2c3SCZBgCKDSRBGkiChNmpQ0AoLvi2JXLK+igrT03isQQm/yKhaaKKA0U0gvJKGHlpBk6+f3x92ZzL25uwnq723fnOeZZ/eWmTnnzJkzZ87MPQONQVhVbJXFxT75MSoujU6L0vIyZGzZjLjEBGS1WVxtqebnfXYAACAASURBVC21pb8qSRRXypYM7Ny/F3lFhdDojcFMH8biYodl6HWoqKxE+uYMJKYkYfvOtkCCbakttaW/KImmim8ieXM6dn99APmlxdDo/5DFxSmuy5VIz9iCuPhEZO3YgXnz5ooqb1NcbakttaU/k1yUCrz2lqC4duzbg7yiArYBVftHpopavQEVFZXYvGUrEhKTsWNn23aIttSW2tJfmxSuSqx8522kbMnArv37UFBcBJ1eD/XDWVwGQXGpNdDqDCgpLUd6xlbEJyQja3tbdIi21Jba0l+bXJQKvP72W0jenI6d+/bgUmEBtHodGlu3AdXAFJdOp0ejWgudHqi4XIUtW7cjNi4J27J2YOHChf92QttSW2pL/ztJ4arEa2+9ifjUZOzctweFJcXQGwyt/eRHz22H0KOxUQu9ASgtr0RScjrCwqORsXkbXn65aQNq2yc/bakttaU/mqjucFa44O8rX0diagp2G6eKWp0Oja3bOa8XOecbGzXQ6Q0oKb2MlNTNiItPQUbGNsyZM0dUcZviakttqS39kWRBBN3holRgxRsrkZiagp17m6aKrQxrowe1yXRGxaXXA6Wll5GakYnYxFSkbd6G2bPpdgjuAE9TybjcKT7skwjLoDT9SaKl96T3LYjkwE/JO/Qef91SPabebQlfc2W1ij4z9f3ZAUSWd3IHvhrbVq5dLSxMl8m3g6i8h+C3Kdxa4oP03SYZpfIglV0LRuMfk0MxLywsmsptiU4eH0sLOfxMy5Gc7P/VvJMrW/ZwXS6Zkg+ahE9+BB/X9j27kVtYIMScb2xszT4uvWQflxo6nQHl5VVIzdiK2KRUZO7YgwULfUGVloUlkW1gC+mvhQWnpCyaEr0vVWTSe38kSctp6VrK1D9az8PkaQ1OcviZwNeiNfyUo0+uzFbgZWHJ1UcsjYm27R/gl2UL+XjcCDGPr5l7UpmVG3TFssrTZim+flgZayFZSPCSUwJ/SEb/It6ZlSmuXJM4yySlyhVvvvcuUrduxvZ9u5FbVMD2cbVCcRlkFVdl1VVszdqJ+JR0bN+zH/MWeLeISFv6v5zaXAdt6eGSi1KBN955G8mb07Fr/15cKi4UVhVbp7ggcc5roNMZcLmyGtt37kFccio2Z+3AQr8AdHZyhrOLAi5KBVxcFXBRusBFqYBCqYSzi4vwq3CBwlUJF6UrXFxUcHJRoquLEs6uKji5dkdXhQpdnZXo6qSAk4sSzgpX4dfFFU7OSji5GJOzEgplNyiU3dgzF6VKSAqVcK1QQaHsxq6dXZry8O90dVbA2ViHi8JYj7OxTiMOLkoVnF1c0dVZASdnBcOPJoVrNyjoO04ucFEa61aqWFkKI37OLq5wdnGF0lXAg+EvwZe/FvBTQqFUCeUY33FyEeimfHJyEfIxfJ0UAs3GugT8jTRxfFG6dmf4OzkrjNfdmuFG7zkb+dLVWQFnhRJOLi5wUSrh5CLw0slFia5OLujqrEBXZyVcFN2a6qZt6axgbUt5Te91dVKw910UKrhw+DK+KF3h5OLCZEqQKwEX4doVLkojPs4Kxjdav7OLq1FemmRMaWxHKgM0j1C3wli3ytiuCiPvjHlcFEbedYOLwpXxwUXBt72yiT/OCqHdjHUJ5blyMq5gfGZyqFCxvLRdFUojb6l8u0r6hKJJXoQ2VLE2c1YqGO+cFQo4ubhAqXKFi5LysqmviXin4HmnYO3gpHCBk4szuro4C3rA2B5dnZ2hUBr5oHA18lJ87WzsR0qlKzp37ox+7gPw5rvvICkjDfsPfY3istKHmSpKD4RthE5nQEVlNbJ27kbGtixs3bkLazYEYpFfABb4+sE3IAC+AYvh7e8HX38/+C32h7evL/z8A7DI1w++AUvgszgA3v4BWOi7GAt8/OG9eCm8Fy/FfB9/zPfxxwIffyz0XSyUafwvTT6Ll8Jn8VIs9F2M+d5+8PZfAp/FS+HtvwTzvf2wyC8AvgGvwNt/CSuD5vH2X4KFvotFz+g1/U/r9vZfAt+AV0S4LPDxxyK/ABEuNO/L3n6snkV+AZjv7Se8E/AKw3eBj78oD62H3qPl8+8s9F0M34BXmuHC56E0ePsvwSK/ALy8yFeE/3xvP1Y2zbPAdzH8liyDb8ArjJe+RlxpPRQXeq857/zg7b8YC319schvMStngbEteZpo/gUcn+m9+RxfaX5T7eqzOAALff2w0ChTvgFL4O2/GAt8fOGzOIC79hfRRMuWygelUdRmxnrpPYGXQrnzvX2wwMcXfkuWwmdxAOZ7+2C+tw+7Fvgg8IXK/EJfPyzy88dCXz/M9xZ4Nd/bjyUqC/wvrXuRXwB8uHak7Uz5QuXDZ/FSRrOUd97+S+C7eCl8Fi9muFDcKF4Uf2//JnnxW7KsWV9rkilfRictY4GPL7z9F8Pbzx8LfHwx39uHtdEiP3/M9/ZhdS8yvuPt4wf/xUvh5++PBYsWIOCVpdgUEoyUjHR8/e03KLtcYTzJ+iHD2tDoEFqtFpWV1dixew82Z2Uhfds2JKVvQVR8EkIjoxEaGYmwqEgEhYUiKCwUoeERCA4ORUh4BALDwhAUFo6NwWEIDI0QUlgkNoZEYGNIBDaFRmJTaASCwyMREhHN3gkKi0RQWKTs9aaQ8KayjGlTSLgoSe/z+fiy6H9pXcHhUexecHiU6JqWRWni8ZLiJq1fdC2TZ2NwWDNaNgaHsftBYZEt1kFxluUNxddIoyneyfGxiV8RCAwNQ2BomPF/E19CIqIREhGDwJAoBIYKfA2JiBbhHRIRLcIvqBkuzXESUhg2hYSyuoPDI4w4hCMoLBwhEZEIiYhEYGgTD8y1K+X/RiNfAkMjsTEkHBuCQrEpNAIbQ8IRGBaBkIgIBIWFIzA01FhvOKt7U0gogsIoHyKMbSTIc1BYBALDmuqW0k3lir/mcQsMi0RQeBSCI6IRZHxvQ3CYgDd9h5MZaVuJeRmKTazNxPhTXgo0NueTuI0E/gaFCXloPprEZQr4C7iGC/QY06aQcAQGhSE0LAqR0dGIiolCQlIi0jLSkZqehgNfH0T55cvQanWtj8clH0iwElk7d2Jz1jakb9uGxLQtSEjJQEJKGqLj4xARE43IuBhExkQjMioakVExiIqJQ0RMLEIjoxAcHoHw6FhExiYgPDoeIZExCImMQURsAiJjExEaGYPg8ChExMQb34lDWFQswqPjEB4dh4iYeJbCo+MREZNg/B8nyhMSEY3QyBh2Tyg32vie8E5oZAy7DouKRWhkDMKiYtlzei88Oo6VGxQWibCoWETFJSIiJh5hUbEIixLoiYpL5PCNR1RcIiJjE5igUhxDI2MQEhEtKjc4PMpYjlBuSITwTmRsgrEM4VpKI61bWq6An5g3As2xjEbKFx6XsKimcmkeir/Ad8qrWEQY2zUsKhqhkU24CO0Sb8QrAZExwr3I2ESGK33Gt2lIRAxrM9q+weFRjG7hnWiEREQhIiYWkbFxCI+OMcpUDMMlPDoGkbFxiIpr4gstV65dw6LjmByGx8QjIjYBoVGxCI2KQ0RcIsKN74RGRiM8mtIdh7CoGIRERBnLEWRBwDXWWHccQiOjEBYVg6i4eETECHkjY+MRGdtEI5Wd5m0k4CLgF8twC48R+k1YdJzxWsC3iU9NMsXTTXkXGRuHyNg4hEVFIyQi0ogXbccoI/6JrI/wskB519RGMQiLikZYVLSonPDoGK5NYhASFY3wmFiEx8YZ+RKN0IgohEVEIzwiGtEx8YhPSEBCUiIytmzG1m2ZSE5Lxb79+3H5ciWzuB7qW0Xe4qq4fBl79u/Djr27kblrFzZn7cLmbTuQkrEZcUnJiE9JRkJyEuITExGfkIik5FQkpaQiITkFSanpSExJRUJKKuKT05CUloGElHTEJ6chMTUDCSkZSEzNQGJqOhJShHtJaRmIT0lDgiTFJ6c2+5+UJuRNTE1HfEoa+08TfS7UJ7yTYKwrgcuXYMybkJqOuOTUZuXQfMnpmxkOAs7pomuahLIzGK7S8kTvGvPGJ6cyGih+8SlpiE8W/ielZTC6+bw83fHJqaJy+PL5a1oezyMpv1n5yWmiehJSUpGYmobE1DTjf0ozbcsMEV94Xgm8TheXL8E1ISUNiRJaE4x1xSenNPuNT0lpwkfEf64eSbuKZCAtg+N1Kvsv4CmmKT4lXXRN2zjBKOMJKSlISE1tws2Y6HORTHEyHMe3axqVm+b4JTCZE8s8zzdadhNPOVwYHmlNPDTyT453SUZcmnjX1O7xyU18p2U1yUQaEtJSkZCWxtouISUVySmpSEpKQVJyKtIztmDz1q1I35yB9M0Z2JaVhR07d+K7775DZWVlkw56WMXV0NAAjUaDO/fuoqi0GMUVZSiqKEdeYSlyC0tQWFqOguISXCosQlFJMQqLSlBYWIzCwhLhf1ExiopLUVBYjMLiUlwqKsalomLkF5ehoKQMBSXlyC8qRX5RMQqKS1BUWob84hIUlJSisLQMhaVlKCgpNeYpQUFxCQpLSlFg/J9fVMyeFxjzXSoqZvcLS4Syi0rLkF9UzPIKZRmfG8uh79Lnorq5vAwHY/mXjM/ovfyiEu5/MUuFRhykuFF6aaJ1F3L3RGVx7+cXlzDaafkFxaWMF/mUFoofh/+lwiJGa1FpGQqKS5BXWNTEC8qX0jJGo1CusbzSUtYmTW1UioLicqFdi8tEdVK8isvKUVxW0YQ7Rwetm9LE6CkR11VQLPCZtmGRUQ7pO/lGOaNyJG1Xnrd8O0v5WlhqpKWoDPlFpSgoKUdBcRkuFZYiv7gM+UVlKCypQEFxmZG+UiMvS1mb0P9NbVPK8KPPaTsxfLlrhltpU5/I52ilfeMSL2OcTFP+NfWdUtbmIrk2/tI+SmWGlSeipxSFJWVMLllfKiox1l2CgtIy5JeWIq+4idbCklIUFpWgoLAYRUUlKC+vRMXlSpRWlCG/sAB5eXkoKixEdXU1Hjx4AI1Gg/r6emi1DxMdwhiPq7GxEQ2NDahvfIB6XQPqtWo8aNShXq2DRmeARquHRquDVqeDRquHTqeHulELrVYPjU4LjU4LtUYLrfHdRq0ODVodGrV6qHWARmuAWqODWqODTg9jeUKiedQanei+WqODVit8S8k/p+Xw+dUaHStHqzOgsVHD3tHqDNBodFCrm/Cj5ej0YPlpGfw7psrny+ATrUual7+W3tNo9aI8PH08b+Rw4HEX4cbxir6j0zc9U0vqE/DSC/xu1AjPdFphV7NGKypPo6W4mG5Hno+0/aR0UBykz2ldWq1e1GZ8Hvq/Ua0VlddEq7FddXqjDBqg0Rug1uqFpBdSg0YLtVZvlE891BqDkS5ArTGw+zo9oNYIOOmNZTeqtSJcpXzleSGiT2ssT6c3JgPUOgMatTp2T6M3CHhzeaQ0Ut7xbc7zXiovDcZ25XknkkGuT5iTVy19V62FWqdHg472dR20eq4vafXQavTQaw3Q6Q3ClFCjFnRNQwO0Wi20Wi0aGxvZrO8PKa7Gxkao1Y1oZEkDtVqDxkY1GhvVUKvVxvea/jfda2TPGhvVaDTeb1DTe42tTGouNbJymspQS95tFNUnytuszNbU3Vo8zeWT1tdS/XI0/VG85OpuqT4pr7l3mrVfa/4/DO5/hPaHbCcqz7xs0mRS9uQSLc8MD9T8u3Lli3ET+ofxv/RaLYcbj4M53j2M/D2MbDWvu0EtxdV8O6nVapbodWNjKxUXBTpVlEtylZp6ty21pbbUllqTeH1SX1/P9MpDKS69Xs9MtrbUltpSW/pXJZ1OJ7rW6/WtU1x0utgGbdAGbfCfDoQqLIPBwJIU/i8qtf+LNMtBGx/+ffB/jfem9I8cEL1eD5p0Ol2zzLxCo+89TAWmEOTL+bPl/RmQ0kN5QO9Ln/M8+F8Evq2l7c4//1+l/98F0r4g7Y98m/xR4PP/t7choQyiTJKCTqdr1b2HAdoIGo1G1Cn+1WAwGESKik/8Pcof+v9/WXEBTQKu1WpN8uZ/mf5/B1CeUnnkZY6Xxz9T/v9SGxI5q2ffvn3w9/fH6dOnGbO2bNkCf39/ZGdn/+UE/zsVgTkLQk5Q/oqR7z8Z+M7DKy8e/pfp/3cCb2nxv3+VlS/N/9/chkSqzfft2wdCCObOnYs7d+4AAFJSUkAIwSuvvIL79+//Jdp6//792Lp1KxobG//0aPJXgMFgQHl5OTIyMpCcnMxoLygoQEZGBtLT01FXV/dfP1K1Bky5BrZu3Yp9+/b9z9P/74CWZh781PHPwKFDh5CRkYH6+vo/Vc6/G0SK6/79+3j00Ucxe/Zs9sKBAwdgYWGB1157jd3T6/VYs2YNZs2ahQkTJmDs2LGYOXMmVqxYgRkzZmDChAmYNm0aVqxYgRUrVmDZsmWYMGECJk6ciBUrVmD+/KaDN27fvg3AvPbn5+Xmnj8M1NbWIjs7G7///jvq6uqwY8cOTJ06FYQQvPjii7h//z7S0tIwfvx4EELg6+uLhoYGZpE8TP0t4d+avH8WWsNfU9fr1q3DtGnTQAiBq6vrX4rj/28laIq21tQrffdhcZWrW+o/psBbVJ9//jkmT56M5cuX46mnnsKFCxeavcODr68vRo0ahb///e+YNm0aJkyYgJdeegkrVqzA1KlT8eyzzyIgIADe3k3BQKurq1vEtSV6TD0z9Z+H27dvIzs7Gzk5OdBomsfeaqkM5uMCgL1794IQgrFjx+Kzzz7D2bNnkZqayjrzp59+il9//RU6nQ61tbV46aWXQAiBtbU1vvnmGzx48ACTJk0CIQSPP/447t69i/r6ehw9ehSEEGzYsAF3797FqlWrQAiBQqHAvXv3GHJ0aiId6eXm+FLnvtSZLi1D6mQ+fPgwLC0tYWlpiTNnzqC+vh7z5glx9f/xj38AAK5du4bJkyeDEIKIiAhRvXK+Aum0W/qeKZpM+TLkFjDkaJXWRRPdHyO9L8dfij/Po8TERGRmZqK2tpbxxsvLi9Er5++T4mhKcKXOfrn2MtWu0uk6n1fq0JYqBzm85OqXtgfvc5LiJm0/ufektEnzUPj4449BCEF0dDSuXLmCoUOHomfPnsjOzm7GYyrHhBBMnz4dNTU1cHd3Z/317t272LVrFwghyMrKQnh4OAghcHR0xLVr11psQzleyrVvS/yT8h4QZnGWlpZ45JFHUFZWxt6R4iPlJQW2qggIVshrr73GtPLkyZOZFUbvzZo1C1qtsKt1yZIlIITgiSeeAAA8ePAATz75JAghmDBhAgDgxo0bGDFiBNzc3NDQ0AAACAkJASEEGzdubCbMtMOZMpt5psiZzlTA+DKlz/V6PR48eIDy8nKUlpaisbERGo0GDg4OsLa2RkZGBgDg5s2bIITAwcEB+/fvZ/mlSsIcntL/UpC7z+PPC7mpeuT+S8s25a+TKl4KP/30EwghCA8PBwAmF1lZWc3qkCqSluhraeRuib9y8iFnBVPFLQfmeNMavpkqm+/0psAc/S4uLiCE4P79+wCAsLAwEEKQmprK8vK89vHxQc+ePVn+UaNGgRCCOXPmsHtWVlbYv38/du/eDUIIvvzyS5OKypxf1xRPzPnfpP2V/r9//z5KS0tRXl4OtVptUr6lAy8F0beKFLZv347MzEymCY8cOYKsrCxs27YNV65cYe8vXryYWVcAMH36dKbgRowYAQBYvXo1XF1dUVFRAQC4fv06Hn/8cRBCsHPnTgBAZWUlrly50oxJtbW1OHfuHIqLi9lzqcVAobq6GjU1NaL71dXV0Ov1uHr1KiorK1FTUyOis6amBlVVVdBqtbh69Srs7e3Rp08f9rygoEBEn7SR+IauqqpCUVERLl68iKqqqmbMp5CdnY38/HxUVVU1w7+yspL5Hq5evYqrV69CCtnZ2SgsLERVVRUbCGpqanD58mUAwL1791BdXc0E//Lly4x3lNf8NEE6yhUXFyM0NBTDhg1Dp06dcOnSJZw/fx59+vQBIQS///47DAYDqqurcf36ddZmFG7evInz58+joqIC169fN6u4amtrUVlZid9//x3FxcWMHilUV1fjwoULqKiowK1bt9j9e/fuoaqqitVjMBhQWVkpGjAo5OTkIC8vD1VVVaitrWX5KysrAQANDQ2oqqrCzZs3AQBXrlwR8amqqoq1Ky8DarUaFy9eRFFRUbN2v3v3Liv/wYMHqK6uZr7Ta9euIT8/HxUVFaiqqmLtfvjwYWRlZaGxsRF3796Fp6enrOKiOPz222/4/vvvAQj+q86dO8PW1hbffPMNw3Xfvn3IycnBM888A0II0tPTGV8pzvwAVl9fjwsXLqCkpKQZD2ibX7t2DVVVVbhz545o4Ltw4QKKiopQWVnJXCumBiDa/+hUUa/Xo7i4mMn3jRs3TFrvRGp+S8Gc4AUEBIAQgpEjR+LkyZOiQPihoaH48ccfYWVlhe+++05EPCEEHh4eiI2Nxbx582BlZQVHR0dkZmay91JTU/H000/jvffeQ9++fdGxY0fs2LFDxGSDwYDz58/j7bffhq2tLby9vVn+VatWwdnZGQ0NDRg3bhysra0REBCAhoYGBAYGYsWKFbCxscGIESNw+/ZtrF69GoQQuLm5MUUjtSilZjKFTZs2wdLSEo899hjefPNN2Nra4pNPPkFQUBB++OEHAMCxY8fg4+ODgIAAPPfcc7C2tsaqVatw4cIFvP7667CxsYGNjQ3OnDmDX3/9FZ06dULnzp3x9ddfAwCOHj2KuXPnsvy2trZIS0tDXFwc3Nzc0K1bN/z666/o378/CCEYOnQoAgMDYWtri6lTp+LkyZN46aWXYGVlBXt7e6SlpbH25ZVXUlISRowYwSzN1atXY8+ePYwPycnJGD9+PKytraFSqXDkyBHGh+DgYIwYMQIffPABnJyc0K9fPzQ2NjaTHwAoKyvDY489BkIIXn/9dYwePRpjx45FSEgIgoODodFooNPpEBoaitGjR+Pdd9+Fo6Mj3NzccPHiRaSnp2Po0KGwsbHBiy++CI1GgwULFuCRRx7BSy+9xFwQZ8+exdKlS/Hyyy9j7ty5sLGxQUhICNLT0zFkyBB07twZP//8M7NUevfujdDQUDg5OWH48OE4d+4cAgIC0KFDB9ja2mLDhg2Mhn379mHq1KlYuXIlhg0bBhsbGwQHBwMAYmJiWPmnTp3C8OHDQQhBv379EBISAoVCgcmTJ8PR0RGPPPIIs/J5iI6OBiEEKpUKZ8+eZTJoyhqlMxlra2vcvXtX1Ffv3LnD5Ds6Ohre3t6wsrKCnZ0dkpOTWRlpaWkYNWoU3nvvPQwcOBCOjo44cuQI1q5dC1tbW0yfPh1Hjx6FtbU1CCFYt24dAODrr7/GCy+8gBUrVuDpp5+GjY2NSDYoHpcvX8amTZvg4+MDW1tbTJ48GTU1NThw4ABmz54NLy8vjBw5EjY2Nhg8eLDstBSQUVxy0w3pdIL+/9vf/gZCCBYvXoz58+eje/fuIISgffv2uHnzJkaOHIkRI0YwzQsAP/zwAwghmDRpEmbMmIFHH30U9vb2zLcGgCmRd955B4CwAkmtOKrheUZERESwjnbhwgXcu3cPHTt2hLW1Ne7du4fCwkJMnToVTz75JDQaDb777jt07twZhBAsW7YMGo0GM2fOBCEE8fHx0Ov1uHPnDnPMU4Up5Y9arcbGjRuZQJSUlODu3btMeb/xxhsoKyvDoUOH0KFDBwwaNAgAcOvWLTg5OcHKygrHjh1DVFQUy3Py5EmUlZVh3LhxIIQgMjISR48eRfv27bFgwQIAQGBgIAgh2L17N959910QQtCuXTvY2NigW7duGDFiBA4ePMhwe/LJJ/Hiiy9i4MCB6NixIwghGD58eLOOQGlbtmwZqxsAtm7dCkIIFi1ahGeeeQZeXl7o0KEDCCFYunSpKM+ePXsAAM7OzrC3t4darW7WIYuLizF48GAQQvDBBx8AAP7+97+zNvzuu+9QW1uLl19+GYQQ7Nu3DwDwj3/8g9V54sQJPPHEEyCE4Nlnn4XBYEBISAisrKzQpUsX3L9/H+fOnYODgwPGjRsHoGnFPDo6msmMhYUFHBwc0KVLFwwbNgyZmZmIi4tDu3btMGDAAMybNw9ubm5sCte9e3cAQHJyMgghmDZtGgDBEqZK5saNG/j0009F5Xft2hWjRo3Chx9+yNo6NzcXy5cvByEE//znP0U8ojIxatQo/Prrr836ntTnpFar8c4774AQgkGDBrHZBX2fGhbPPPMMZs+eDQ8PDzg6OopkYe3atSJlRP27OTk5zAVkb28PS0tLDBo0CFOnTkVNTQ22bNkCS0tL/O1vfwMAvP322yCEMIOFt+hv376N3bt3o127dmzaCgDPPvss4+eVK1cYrhSaWVzNpKqVUFhYyByBzzzzDNPkhBBYWVnhySefhKOjIw4fPizK9/zzz7OGUygU0Ov1GDNmDAgh+OGHHxAfHw9CCAYPHsyml2VlZSzPrl27muFy6dIl9nzfvn1sgcDFxQUajQYNDQ3o168fkpKSWJ5+/frB2toap06dQk5ODlO4J06cACCY3YQQdOjQATk5ObI8qKysZPVu3rwZAFhZ7dq1w7Fjx1BYWIiOHTvCxsYGBw4cYHmp3/C9997D1atXYWVlBUIIDh48CADw8/PDgAEDcPLkSTg4OMDBwQGA4DOkfD958iSzhqjle+PGDVYHv4rk6OgIg8HAhJFOF6QC8fvvv4t4yePKC3mPHj3g6OiI7Oxs1hnfffddAMDmzZtZJ5ezuKiS69evH7u3aNEiEEIwevRoAMDChQuZINfV1QEAduzYwfBoaGhgFv+YMWMAAPn5+ejcuTMSEhJQXV0NpVLJ/EVqtZrJWWZmJs6fP8/K8vDwQGlpKcOFLh7RdO/ePSxduhSEECQnJ+Pbb79Fu3bt4OrqyiwhtVqNTp06gRCCmJgYXLx4keUfOHAgysvLAQC5ubns/ptvvon8/Hwm07QdL9PEWgAAIABJREFUtm3bBkIIPv74Y4aTOb8YIEz7qBVEF5L4WRRdSKODg1arZX3x66+/Zm02ceJEAMCJEydgZ2cHQgjUajUzUggh8PHxYfUeOXIEFhYWzM9WXFzMDJhjx44BaPIL05lMXV0dOnbsCIVCwfhHBymVSoXs7GwkJSXJukoo/GHF9d1334kaNygoCEeOHBHdo45d3qSlDOzUqROOHTuGXbt2oUOHDrCzs0N+fj4GDhwIQggjCBDMbkIIevbsifPnzzfD5cyZM6zOBQsWsP8qlQoAEBQUBHd3dzaXplO7Ll26AGgSpmnTpjELgVqG/v7+bDFCCrdv38bIkSNBiDDdyc7OxpAhQ1hnqq+vh4+PDwghoinG2bNnoVQqYWNjg5SUFOh0OuYvnDhxIlMesbGxePXVV0EIwfr165GVlQUPDw/07t0bX331Fe7cucPyWVtbi3wwQJMwdOzYEd9//z0OHTqERx55BIQQJhRSa6uwsBCEEHTr1g2//fYbADCfZPfu3ZGbm4vAwEBYWlqib9++uHTpEjp37owuXbrg+PHj+Pzzz0GIsMp1/Phx2Q6XkZEBCwsLdO3aFRcuXGCrXYQQHDlyBBcvXoSlpSVcXV2Z76exsZF1npEjR6K2tha5ubno0KEDcz4HBATAxcUFarUa7733HlMOe/fuxZgxY+Dk5IQPP/wQtbW1IuXEWzQAmBXboUMH7NixA+fOnYONjQ0IIThz5gymTJkCQpp8tIAw0NnY2MDZ2RlHjx7FF198wco/d+4ce0+r1SIiIgKWlpaws7NDSUkJaweDwYBr167h8ccfZ5ao3CqmHNy6dYtZmz/++KMoL9A0EDg4OODw4cM4dOgQrKys0L59e+Tm5mLIkCGwtLTErl27EBcXBysrKzz99NPIzMxEZWUlcx8MHjyY1Xnnzh1mJMTExGDz5s3o1q0bPD09ERkZCbVazfDm/cFvvvkmCCF49NFHWVnl5eUYOnQos6hbgj+suOgWBzpK3rhxg1kphBA899xzbPSnCJ84cQJOTk4gpGlKQbdbDB8+nJnvhBAUFBSwuuiUYMaMGbK45ObmsqkfIQQzZ86Ep6cnVCoVW5XZtm0be3/dunUghGDYsGEAwEbT+fPnAxAEmC40rFy5UrZO3pFJ3x03bhx69eqFt99+Gzk5Obhx4wYsLS2ZEqJApxGOjo5MKdJVu8cffxwvvvgiJk2ahKKiIjaKjh8/Hv3790dQUBAePHgAoMlfSBUnL+SnT59m05utW7cCaBrJu3fvjsuXL4tWkmgbUUU5ZcoUAMJCjYODAywsLFgHp1O2mTNnMkXVqVMnvPDCCxg2bBjrODyfpJCVlQVbW1t0794dgwcPxtChQ7Fv3z5oNBom2H379mWjdH19PeNFYGAgAKCiooJNWd944w107tyZrXpSeRg9ejQGDRqETz75hMmjRqNhcjhjxgw0NDQw+ktKStCjRw8Q0rTq/fPPP4MQYQ8bnREQQkS+WzpgPvbYY6L6Z82aJbtqRnmoUqlETv1vv/2WWXlA0wpqS4qLytSoUaOaPfvtt9+YLFBf2s6dO5kiooZBu3bt8MILL6B3796imQ1v1W/ZsoXdv3DhAggRpsOTJk1Cr169EBcXJ6pbbtWbytikSZNE7964cQMKhQKEEKxdu1aWTgp/WnFZWFjg559/BgC23EoIQX5+PgCItixQc3TMmDGoq6tDXV0ds8CSk5NZfgsLCzY9O3PmDDP5U1JSTOJDhd3Z2RknT57E6NGjGS6rVq1i7928eZPNp2kjPPbYY7C1tcXKlStZp+jduzc6deqEt956i1mOPPCLAwEBAZg6dWqzjXSVlZVMcVHz/fbt23j66adBCEFAQADLw5viTz/9NOrr63H79m1YWAgnRFOnL+VzeHg4bt68ifbt20OlUiEvL4/hBTQJ5ujRo3H37l00NDSwjb9UKOSWwEeNGgULCwukp6ejtraWKab58+dDp9Ph2rVrzN9x7NgxbNiwAYQQdOnSha3IAcD777+PX3/91eR2hrCwMHh4eLABjAeqxPv06cMs4M2bN8PCwgIuLi745ZdfAAhKhk6xCSHYvn07AGEFr0uXLiCE4O2332blnjx5El9++SUaGhqgVCrRsWNHHD9+HEDT4Hrq1CkQIkzv6Movla33338f+fn5rL5Dhw4BAEpLS9l0+quvvoJOp4OzszMcHR0ZrnQwCQkJASD4Zj08PER9BRBWWqOiolBbW8sUFVVeprZY8AMtr7goTVTxjBo1CjU1NWhsbGQWWEREBL755htGE8UXEGYm33zzDX788UcQIvhKqdMfgGg6TF0PgODgj42NbbaQYDAIX6fQRRk6wK1bt47xgBoV1IgwBX9YcVFiXnjhBebHoJ0lKCiIfeNGO1JjYyNb2v3www8BgDnhqPUREBAABwcHEEJw5coVnD17lpnoiYmJZvGhwk59TXT5vmvXrqIRLS8vj9XZqVMnLFiwgE1P7ezsEBUVhaKiInTt2hWECP46ftVFCnSa07t3b2RmZuLkyZPsWU1NDQYNGsQU8507d1inX7ZsmagcavXx1uiNGzeYcCuVSmzfvh3PPfcc+vTpgw8++IB1KH67BiAoBmp2045bU1PDyre3t2c+F6BJ2VVUVDC+vfPOO5g8eTKzTCgPzp07x8pRqVTw9/dH+/btQQjBwoULkZqaCqVSCS8vr2aWFz/62traghCCFStW4NChQ6IOkZCQAEIEHyggbISlypH6IAHBn0JxodtvAEHWxo4dC0IIbG1tkZGRgfnz56Nnz55YtmwZvvzyS1H5PG7UB/jSSy8BEDo/tVZsbW2xd+9exqMTJ06goqICvXv3BiEEX3zxBYAm66dHjx4inOggffXqVTQ0NDDZoINOUVER9u3bh59++kk0zZI64qVw8uRJ1gZ0awQFjUbDpvpvvPEGAGGKR9+3s7PD4sWLmbw/9dRT2LlzJ/r374+BAwciMTGRLRS99dZbzeSlW7duIERYnNq1axeefPJJ9OvXD5988gnjH+/fohtmad+krg76ZQ6dgc2dO7cZnTz8YcV1/Phx9OzZEz/99BNj0KJFizB06FD2Du8crK+vx8CBA+Hu7s78VLdu3YK7uztUKhWWL18OQFhW7d69O1599VUMGzYM06dPZ1sKeKZJ4e2338bYsWNx+/ZtGAwGPPXUU+jduzfOnDkjyldaWooePXrA1dUVgwYNwqJFi6BQKKBSqTBp0iTU19cjMDAQSqUSrq6ueOmll5hzWArXrl3DkCFD0KlTJ9bBCSGYN28ec/ZevnwZI0eOxOzZszF79mwMGDAAWVlZzfYarVq1CiqVSuRYBQThGD58OLp27Qp7e3v079+fTaP9/Pzg6urKtjbw+8uGDBmCfv36MfrpniBXV1cEBASIvjmlafPmzXBxcYGrqyvGjh2LCxcuoGfPnnjyySdRUlICg8GAS5cuQaVSQaVS4fPPPwcAxMfHQ6lUwtHREfb29vDz82M84kdcKrxRUVGwsrKCSqViDm13d3eEhoayfF9++SX69OmDlStXolevXli5ciUuXrwoorO8vBw9evTAmDFj2E5wytdbt25h0qRJcHJygr29PVQqFVN6H330EVxdXbFp06ZmimHixIlQqVTMmqKLR66urpgxYwZqa2uRk5MDDw8P+Pr6YuLEiRg9ejTboEzb0tXVVWQlX7t2DX369MHy5csxY8YMzJ07F56enti2bRvbcxcdHQ07OzsoFApGjxxQGq9evYq33noLc+bMYTK8dOlSfPDBB2wg0Gq1eOyxx+Dm5oZffvkFBoMB9+/fx+DBg6FSqeDr6wuDwYAjR46gV69ebB/Y+PHj2X43Ly8vkSzxfTAvLw9eXl7o0qUL7OzsMHToULZ3jbe46Mzrl19+YfIzatQoTJkyBRMmTMCcOXPw+uuvo2/fvnjrrbdYXabgDysujUbDOjRF8MaNG6ivrxcJKz8/r62tZZsM6b0HDx4wnw2Furo6VFVViTaMym1Co2AwGNDQ0MA6hsFgwIMHD5hjl19CpnjU1dUxS5FeU4FoaGjAgwcPWMPJQXl5OYYPHw5PT08UFRWhrq4OP//8MzPBPTw82HRXo9GwDY20Tuk2FFqnlC6e17W1tWzqRGmmbcB/nqHX61FXVyfa0KnX61FfXy9SwlKlolar2RSe3wTMbxCkZVPe0PdoPqmSl1oKoaGhIETY51dfX48HDx5gw4YN6NWrFwgh+PTTT1ne2tpaXL58mW3a5Pmm1wtfWNTW1oranR8saVvzcqfX6xmdUvykPJK7R6GhoQFXrlzBtWvXRIs3PB/58nU6HZPH69ev48qVK6KtInRLQ11dHR48eGDSn8XzUq1Wo6KiAlevXmX56EZm/usCvi9Q3snJNy3j/v37ooH1wYMHIvqlfKayy/cpnn/8+1qtltVDfX80SdvaHPxhxWWKCEC8b0NO4ZhSQKZ22JpTWvQ5X7bctXT1zBSY+oxDCnRPEL/pFRCEhFpedGuDXHl8DDRpnVKFL4ejNA/9BMUc/abqoDhI6eSvTfHPFE/lLC0AbFou3WLy+uuvgxDC9lzJgVTZS2WOX2gw9zmOXJlSOkzxxJwMmSufHzzNPW8JpEaBKZDD31Rd5gwCno/Sfm0KB+n3hQ9LozmcKPwpxcV3QGlnk2paqm2lz/gkLUtanqlvqXgnppRZ/OgrrYNfsZE2RksC8v333zM/jbe3N8rKylBWVobXX38dDg4O7BMNyidpg1BceLrkRigpbvx9Xvnx5cl1br4eKX+ldfFl8R9qm8LFHA3SqLp075CNjQ2+/vprlJWV4fvvv4e7uzsmTJiAmzdvNqOFr4OWw+PAy4UcLnIfC0sD9klp5OlviWa5/4B4/xK9Lxdh92EinZprA6lcSHkotcqluEjxlPvgWa6fyH1kbopPcv1ejp6WQvj8ZRYXP6LIJfpMqgSkI5G5vOa08MOWIx0FW2KmFNRqNYqKirBkyRLMmzcP7777Lt555x289tprIv+EHM4t8cgUvfy1FC/K19byvzX8kuOT9NcUH029d+fOHSQlJWHevHlYvnw53n33Xbz66qvYuXMnm5LK5TPFC1P483wx96455S1Xprl3eNxMKXr+nly7mZIZvmzpf6kstESLuTaU3uPLMcd3uX7N026Ody21tRz8acXVBm3QBm3wr4Y2xdUGbdAG/3XQprjaoA3a4L8O2hRXG7RBG/zXgVnF9TCOZanTT6/X4/bt24iOjkZwcHCzDWVyjsqHgZacsOYc26YcjNLy+V/+/+nTp7FmzRoEBgayL+Bb4wCneMrxQHptCveHBbm2keLZUh4pbQ0NDSgtLUVwcLAs/eYcrC21tTn5kmuL1jiyW3pHru3l2lB6ryX85ZzeNNpuVFQUEhISTMqdHH6mflsL5trFVJnm5LO1ctnY2Ij79+8jPDwcQUFBLIa+NK+cbJiqR1ZxUaabW0aW/udXIQAheij9DKdTp04oKytjyEmXnVta+pTiJl1i5/Hjv+uSLvPK4c3nN7Udg3/3p59+Qvv27TFz5kwWCYLf0S3lhVSQ5Zax+XfNbVkwBfwSfF1dHY4cOYIjR46IPnKXtqmpFVMpLtI9Y9evX8err77KAhbSL/ml9EmX2qU8MCVzUprl8pvjsakOqNPpcOXKFRw9ehTHjx9nGyVNbSmQw4GXK1OyScug20ik+8kCAwPZZ0UODg7suVy/MCWHplbmWwPSbQ5y9Jvq16b6E9+npKDRaPDZZ5+x73NVKpVoZ71UB8jxX7qdApBRXOYy8Y0gVQByjR8ZGQkLCwv0799flM8UQ1oDcvWZEmy+EUzt0zHXGfg9TIAQa8vZ2VkUsyg0NJSFs5Z2HDklJSc4PI5035CpvVNywNeTm5sLKysrWFlZYffu3aLncoJnqjweH0D4OHzp0qXIzs5GY2MjVCoVLCws2DdpUlqkG2KlA4MpuZMbLKW48gqEj/0u7dhVVVVYsmQJyoyDZmJiIjp06ICOHTuy71cpjVIeSduQl4mWeMe3MyB8uL1s2TL2dQeNrDt06FCGq7lBTk6haLVarF69WvRxszkw1294ftLIs6b6tPR9aZ+R4wcAzJgxA4QI51jwvJXrG1KZ4ffSUTA5VTTVMNIC5GJV0f04NNSH9INinqA/C6YEWwpSK0sOH7mNcjx91ILkv6kzVZY5RWwKD6lCkyvXVHl8R6afuVAhbCl/a3D7+9//Dnt7exQXFwMAXF1d4eTkJIoBT+swp2jldrTTeltjSZgb3aUwc+ZM0Xd/Go0G9+/fZ58J0bLkwNxAYQqkgxeFfv36YcSIEUyW3nrrLRDSFFm3pfxyQCOp8DHBWsLNFL7m5FXav6XXrRkIq6qqWGgqPs6e1PiRawt+U7lZi4uHGzdu4NixYzh37hwuXbokelZaWir6bCM3Nxc5OTms8Lq6OqZl6VSqoKAARUVFAATBqKysZGW01uKqqqrCkSNHcP78edaJKOTn57Mv7SlO9JoXwtraWhw/fhxnz55Fbm4u+0aQF1ZeiM6dO4f333+fRShISUlh3741Njbi+PHjOH36NPLy8kQWxY0bN5Cbm8vqvHTpEgoKCkS05uTk4PTp0+zDaf7Z1atXccQYWK+wsFD2/DmKN5+vqKgIeXl57MzK8vJy0fFWly5dQm5urllFaDAI/pgTJ05g4cKF6NSpE5577jnk5eUhPj4eVlZWcHJyAiCE78nNzZU9I/PMmTM4fvw4cnNzRZapXJ0UcnNzWfTbhoYG5OXlMbnhhbu6uhqnT5/G+fPn0dDQgPLycly7dg1HjhzBSy+9BFtbW/j4+LCQKQaDASUlJfj9999F4cQBIebWyZMnmTzQZ7W1tcjLy2MfQldVVSEvL08UwkdKh14vfLe7Z88eTJgwAYQIIYrLyspQXFzM4n2dOnUKGo0Gubm5jD4KWq0WZ8+exenTp3Hjxg3cuHED1dXVLOJs//79oVQqcfr06VYf7lpfX49ff/0Vv/32GxtweH7m5OTg1KlT7NtbXiZp+wGC9Z2bmyuKMGJOcfHxvPbt24dLly41+w6ZQmFhIY4ePYrs7Gz2Yb+czDDFJX0QGhqKESNG4NNPP4WbmxvatWuH9PR0aLVabNiwAU5OTlCpVPj111/Zh8W8dUXjGllaWmL37t0s2L6dnR2Lrz137lxRuI2WYO3atRg+fDhWr14NpVIJW1tbfPvtt7h//z6+/PJL2NjYwMvLCz///DM7wJQQcQjcpKQkjBo1CqtWrWKjwKlTp0T1SKd8iYmJLEyMvb09Nm7ciAcPHiArKwvPP/883nrrLXaCCo2THxERgYEDB6J9+/b45z//yQ5LGDBgAABBubzyyiuws7PD3Llzm4XP+eqrrzBkyBCsXr0aKpUK1tbW7IQVOaivr8emTZtYkDZPT09cvHiRRbpwdnbGmTNnWERWQgiWLFliMrorIJyCExQUxOLUDxs2DJs3b2bRQ1955RWsXr2ahfgdMmQISo1RMfLy8rB06VJMmTKFWapLliwx275nz55l1oivry/27t3LYjfZ2NiIDlP56quv0LdvXzz77LPo27cvJk6cCDs7O2zbtg0hISEsjtmUKVMQGBiIzz77DC+++CIIIZg6dSpTREeOHMGiRYvg4+PDIsZOnToVgBAqmkY7zcjIwPr161nYpYEDB4o6trT/5OTksMGORgz54YcfWITZ0aNHIyoqikUWtbOzY1P7/fv3Y8qUKejduzfGjx8PLy8vuLu7w9fXF9u3b8ewYcNYqKMvvvii2elVcjht3boVzzzzDAYNGoRx48bBy8uLKcuCggK88sorcHBwwPTp0+Hk5IRx48ahf//++PHHH1mo7Y8//hipqano27cvCCEs2iutzxTQ73r5NHToUJHhUVtbi/feew8jR47EZ599hvbt22PgwIEmy2TnKvLWBg12/9FHH7HGJUSIlnjz5k3s2LEDjo6OcHJywty5czFo0CAWN8re3h4Gg4HFn58zZw5u3bqF48ePsxAmNKooPcyBHjggBd6vQOP2REVFARAiaBIiRAa9desW81+4ubmxSJw04gCNi7Rp0yYQ0hRIjzYIDc1jyj8GNB3UOWvWLABNhyXQOfu1a9dgb28PBwcHlJaWsphShAghgLt164bJkyfj8OHDLO5V//79UVhYyCK/Pv/88wCEaZmFhQXrqFTBmlJclEfnz59n7UDL2rZtG7p27YquXbuy2GP0Q2crKyvZI8F4ob99+zbc3NxgY2PDnKpz5swBIUJY5D59+jDHK41RVVlZCZVKBU9PT2g0GpSXl4MQ4bANWr4cXL9+nSnF8ePH46mnnsLYsWPZoQ5z5syBVqtFQEAA2rVrh8zMTDx48IBFDVUqlSgqKsL169fRqVMnKJVKFgGBvsNP9Q8fPoz27dsz+TAYDPDy8gIhQgjp3NxcFtcrICAAbm5ubIDip3q8a4Gnj8ase+qppxiNSUlJIESIvErpo4fFLFu2jOG5fPlyXL16FRqNhgXSjI6Ohk6nw+zZs0FI8zMueeAtIHrwxieffIJLly6x+Frff/89Ll++jF69eqF///7Izs6GwWBg8f8XLFiAy5cvM5/crFmzMHjwYEyYMIGFAKcxuky1q1arZYN2nz59kJiYyGLSP/300wAEpTVlyhRYW1uzkFcdOnQQnRfZzMclNcXWrFkDQoRQytSBWVFRwRrrhx9+QHp6ukh7XrlyhXXsNWvWAADc3d1hYWHBYmcDYEJBI5LS0MM0CqUpoCP2c889x0xcPqBdbm4uOxmIprq6OnaYws6dO9kp3fSosV9++YUpUhqSWM4xCAjma79+/VhUgyPGAwK6desmiidOg6p98cUXKCtrOuDDy8uLnXuo1WrZiEUPEvn666+xfft25OTk4LPPPmPWDABs2bIFhAiBFs1NTyg8/fTTsLCwYJ2Kj+dOCMHly5dZPPRPPvnEpC+N3qfyYGtrC51OJ4oASgcSGiP/+eefR01NDeMVXfamHY1a1uZGZ6ooCCHsVCRPT08m1NSSDwgIYHnooLZixQoATZEmFAoFa8Oqqio88sgj6NmzJwoLC5GTk8OOBuPDFNNOPXXqVNTW1rKAe4QIcf9p8MJRo0bh6tWrzaYyvMKgkXZpBwXALEhqwQKAm5sbOnbsiBMnTsDT0xN2dnYsjMzu3bthZ2cHFxcXAEIYZppfehCNtA0B4MCBAyCEsAWye/fuISMjA9u2bUNNTQ1WrlwJQprCUJeWlooOY6H40TpnzJgBtVoNR0dHuLq6MleIOb+jUqmEnZ0dcxnRE53oiUn0hC16qhSVOT44pNSQEB1PVlxczKI7UqEDms5r69evH0pLSxEZGclG7O3bt6O0tJTF/qbMHDhwIGxsbESnzmRmZoIQgs8++wyAcAqvm5sbyoyrPnJw8eJFdOnSBe3atWOd32Aw4JNPPhFZgR999BEIaTre6tSpU0zofvrpJyaQSUlJ2LRpEzp16oRx48Zh27ZtIkctzw/KJF5YDh48yBhNA/gBwD//+U907NgRXbp0wdGjRxnzCRFPRSnvJk6c2GyFrby8HAqFAjY2NtizZw+zPubOnYsff/zRpH+IlrF582YWKpoe5Enbrl27dkhLS0N5eTkLd8yfOsQDP7rRo9CmT58OrVbLDsklRJjONTY2sjMJX3/9dXaU2axZs7Bjxw4899xzcHR0xMcff9zsaDk5oIqrT58+KCwsRFRUFCwtLeHo6AgA7HAG3idEOxbdmkEPuwgICGh26joNdEmn1O+99x6j+eLFi+jTpw/at2+PpKQkFhqbEILZs2ejoaGB+axohE65VTdKH42E8dVXXzFcKa/ocXbBwcGwsLDAgAEDWOz3devWsTLoCUpKpRJAU5x36VRV2n4GgwG3bt1i1vCWLVuavVdSUoL27dtjzJgxTMHTE8wJaQqtTLe+DBkyBNevX2cHkbi7u7OyTC1yHDt2jJ3oQ4EqrlWrVuGXX35B+/bt0adPH3z77besnZYvX468vDzRDEjknKeaDGiaflErhgI19ebNmwetVsumYHQpnI5CTk5OuHDhArZt2wZra2vY29uLiKArIcuXL0dmZiYeeeSRFp3zwcHBbMTnT2SmVsubb76JO3fuwNnZGYQ0HUpBG6Bfv35IS0tjdE2ZMgWenp7soFVaN++U5xsfaDpkYsaMGez8PKmpTs/H69u3LwAwc/jFF18UBVejsfDlpsc0RPEjjzyCF198ESNGjBDFADe3IgoIB1tQmm/duoV79+4x6+f9998HIERkJURYZKCbR6VAab969SpTCnTZ3dfXl1kLVG4GDx4MCwsLhIaGMsXi6emJ8ePH45133hEdM6XRaEzSsXfvXjZtOn36NICm9n/uueewbds22NjYYMCAAcyvQ+916dIF1dXVKC0tZaGW+ci51Crz8fGBwWBgh1nwgQup4iCEwGAwMJfJoEGD2MIIDb1Nw49LtwPQ9M0334jCkNP2of5AaqmvX7+eWeU9evSAnZ0d9u7dC0A4H0GlUoEQwmLV02n6woULZXnIg9xRczxQfyfvY6bWMT3xKjY2lvVl6iqgM6Dp06ezfKbalPIwLCwMer0QwJDGxy8pKWEzDGdnZ0ybNg3Tp08XLQTyPG22HYJWSgWfEOGodUCYpzs5OaFdu3bYt28fmzbSEQNoGhXoKTx0lJ49ezbee+895oTjyyeEsAMkzRFOI2ba2dmxqeuePXtgZ2eHjh074ueff2bTxscee4wtfb/yyisgRHCW89Mb/nCGr776CqGhoS3ucaLmva+vL27fvs3KoodtFBQUML/R2rVr0dDQgD59+sDa2rrZNJiOgHQvGAB88skn+OCDD5g1ZmFhIVoJe+2111hoYFMrcvX19WwV9/PPP0dDQwOKiopAiBAPn7YBPV1mypQpLS7337x5k42s2dnZuHLlCotfTv1v3333HTp16gQHBwdUV1ezRQzq4AYEK8HHx4edXCMHBoPctUBMAAAgAElEQVQBQUFBIETwZanVatTU1DBFv3fvXmaxBwUFARCm8PSQCmdnZ9y6dYsNLKNGjUJ+fj5u376NoqIiDBgwAIQIbon6+nqmuKgf9969e0zp+vn5ob6+nk316Hmcx44dg7OzMzp06MBWPU1ZkHSQnjt3LioqKnD37l3m0120aBG0Wi2uXbvGnPPr16+Hra0thgwZAkBYbKELFYQIiwP19fV4/PHH0b59e+zbt4+t0poCXnHRsxjy8/Ph4+ODXbt2sQOP6YlPO3bsYGc8eHt74/r160xJ0bMLiouLGc/p9FJOcQNC6Cdq2VJDgR5rOHbsWNTU1DDrrVu3bsw6vnfvHry9vXHhwgURffx/kcV19uxZFju9pKQER48ehaWlJdq1a8d8JrNmzQIhYocjdQgTQrB//352EKmNjQ0mT57Mthvwiose4wSY31/0ww8/sIB9t27dYoeC2tvbM8ZRZTBnzhxGIA3+b2lpiQMHDrCDOnr06IHY2Fj07t0bQ4YMQXh4eDNzVLpYQYUrIiICtbW1TEnt2rULRUVF6NmzJwhp8u/RwxjoIaw8jfxJxu+88w4zjbOysnDu3DnmiB4xYgTCw8Ph6OiIUaNGYf/+/WaFlFeohAgreNQKpIe4AmC7/U2NwjyudNo3cOBA+Pj4MEEnpOlcRqoICRHOO+TPtfzwww/h7+8PpVKJOXPmsJU8OTpu377NTuah1gVVvNTqodZJp06dsHDhQri6ujLXBlVWlL8jRozApEmTcOjQIZw4cYK9Y2VlhaioKPj7+4MQgn/84x8iBbl48WIA4iV86sqgJxqZsnioHGm1WjYdmjFjBl544QUcPHiQOdnprIAeHkwIYSc7U2XXt29fUb9ydnbG559/jp49e8LCwgKLFi3CkiVLzMpEVVUVm+Z16dIFUVFR6N69O3r16oWKigrWnk899RSeffZZuLu7M/kjRDg+jDrhqax8//337LmXl5dIZqR7EK9cucLk7cCBA7h06RK6deuG4cOHsxDNW7duZSvAs2fPxhdffAEHBwdMmDBB5K6SQjPn/IkTJ+Dl5YWlS5di9OjR8Pb2Fm0aW7p0KTw8PET+kUWLFsHDwwMLFy7ExYsX2crV0KFDRQe4UmGwtrYWHUZgivn0/t69e+Hu7o6//e1veOKJJ7BixQpmEQKCMvXw8GBTH71ejxdeeAEeHh7w9/dHY2MjysrKMGrUKLi5uUGhUGDy5MnMAuAVJ+/rAoSlaTs7O/To0YMp4MrKSowZMwaLFi3CtGnT8Oyzz4qmXaGhoXB3d0dwcHCzneCAYD73798frq6umD9/vsjBf/jwYbi7u6Nnz55wcXEROaHNCem9e/cwevRoeHh4wMPDAydPnsS7777b7AiwxYsXw8PDA7NmzZI9KZifKi9ZsgQeHh5wc3NDYGAgDh06BHd3d3z00UeMF0lJSfDw8MDjjz/O2nrlypUYMGAAXF1d0a1bN1H9pgapO3fuwNPTE2PHjmX7g6qqquDl5QUPDw9s3LgRZWVlmDp1Ktzc3KBSqZCZmYmdO3fCw8MDw4YNQ15eHry9vTFw4ED07duXrR6eOnWK8WXcuHGoqqqCRqPB7NmzMW3aNHh7e8PT0xMHDhxgo/7BgwcxYMAAvPHGG8xRnpmZCQ8PDwwePJhtA5DjXW1tLZ544gl4eHgw301DQwMGDBiACRMmsClXWVkZBg4cCA8PD4SFhWHdunVwd3dHt27dsHDhQpSUlGDo0KHw8PBAamoqsrKy4ObmBnd3d8ycORN3795t0X1w+fJljBkzBn379oWLiwtiYmLYfrtDhw7h0UcfRc+ePTFo0CCUlJTA398fHh4eCAgIQF5eHjw9PUWycu7cOcZLaolKd//zbVxWVoannnoKixYtwgsvvIAJEyawgzwo7nFxcXB3d0f37t2hUCiYAWAORFNF3jqoqakRLZXz80zpJk25BpQT0JSUFHTo0EFkYko7tRT4cu7evSvyF8l9fsHjaAo36fv8FFGKNzXv6YoHn/fevXvNDlGQrn7wOPH3pPXwjnq5z2Ja2snNb+GQq4On05wC5PGVK1OOd+ZwehgapPyRypv0mak6+edSx7kU6urqmk1hTbVhS3yT1seXQa9bKk9Km9TpLeeIl4KcvEnrkyob6X258uXcKNIpIuUd3fFO4f79+6LDYPiFMP66tUBMMbolRkiJkrun1Wrx7bff4uDBg9ixYwcGDRrETE7plMxUI7b0SQbPaKmDnYIpuqR00/wlJSU4ePAgCgsL4eLigp49e7JpjlzHM+VAlJuCytEjNyiYKtsUHeYEjvKgpXekOEvraOmd1nRGcwOKqTymym5NHrn65NrBHJ/Nyai0jNbQJ0dLSzyXA3MDgam+YK7PtUSfVIYMBoPoO0JeSZsbLKTGRWsMDCmILK7WZGjpGd95r169KvK70FNvWjt6tbbeP1sGz/CbN28yHxZdnUrhTtCW8gowr8zk/v/V+Juq11T+1rax9L3WCnprFJO5Oltbh6l35eTZlIw/TBu2BszxuCW3SGvarbW4mOvTppS53H9TOLZWNszxvSXFbA7+0kCCUk16//59rFq1Cm+++Sbb3/VHlNa/ErRaLbZv344333wTy5YtYyuHbdAGbfCfA//fIqCaM//+kxWXHPy34dsGbfC/Dn+54qL+A6nTjrfG/oyJ+K8EU76cNmiDNvj3wl+uuExF8DTlLPxPhz87F2+DNmiDvx5Mhm6WWhulpaWIi4vDhAkT8Oyzz6KsrEz0LlVIchEseYecdElYbsXJ1AqP3C+fbty4gb1792LixIkYP358s529cspTmn/Pnj0s/7fffmtWcfH4SaNwSmlviU5T+aT1mHvPXDvKvc/fl67y8LxqTR1FRUWIiIjAhAkT4O3tLYrNJS23NbTz8iTX5hT/lhzJ0jp5yM7Oxm+//Yb58+ezj6p5nKVlmbpuCUz1hda2ufSaD/csN6OR0i1tSznZlOY1x7uW3jOVTO0keBjZpyCruOQq+OGHH+Dn58dWCPmA97RwuXCu0mvKeHPPpczg94XwdUmjmubl5Yl2ptPVQD6PtEH5+nJyctiHzYQ0fUQtJ6RSPOWmx1I+yMURlxMYKa5yYZxNNbS0waV1UlCr1bLWsbRsubjpcsL29ddfY+rUqezzEL4cqVxII72aol/u43dTMibFjcebLxdoGlwzMzMxceJE1t58XCsp/dKB52GscCk/aVnS8xF4BWNKZuQ6vdwzfuuCXB+T458pGZbjt6kQ2+b6P0+zXL/m24bKqDQfBdmY83KMBoCwsDAQInx1r1armxEgFTg5YuU6odzGNqlQy3V6aV2AEDvMwsICw4cPR21trez70kblgcZQGjlyJMsvpxhoXimeUkGRw502mJRuaYeWU4DSe6aAz8PTq9Fo4OPjwz6QlWtrU51EKie8kGk0Gnh5ecHOzk42TpUUH7mBR0q/HJ94vPi49nL4ydGQmZmJbt26sd3rVKafeeYZFvlUSj/FjeeTOd5LQa5PSO/J9SVT7W9OMZgzHni+8LJqilem5IOn35QilfY1UwpW+p/CqlWr8PjjjzeTZ1rPQ/m4FAoFLC0tsX79epPvtNSgLXW41giEdATlgYYSefnll83ml9uQCYCFLaHfovHMagnPhxFmCrxQ/ZUgFWYKhw8fFu2pa6kMc52Ut2rq6+thYWEBT0/Ph8bTHP0t8dTcBmVpG1+9ehW9evVisqHRaFiUUrmgfLSMPwOtlefW3pfea0l2WiuTf4UMtjSgtraOixcvghCC4OBgVq5UDs0qrsOHD2PNmjXYuHEjNm3aBHt7e6hUKvaZi0ajQWBgIDZs2ICgoCDs378fGo0Gv/32G4KDgxEcHIz169dj7dq1CA4OZl+I86P0xo0bsXHjRgQHB+PgwYMwGAxoaGhAUlISIiIiAAjfsdHyKioqRARkZ2fjyy+/xPr16xEcHMyiAPAfaCYmJmL9+vUICgpCcnKySBhp/g0bNiAkJITlpzHaW1K0Fy5cQGBgIAuSVlNTg5CQEAQFBeHSpUvQ6XTIzMxEUFAQgoODsXbtWmzatAlBQUEoLCwUlZ2Tk4N169ZhzZo12LRpE0pLS6HValFSUoKgoCD2fecvv/yC4OBgJCQktNjpafnffPMNFixYwD6aXb16NYvnBAjf5q1fvx5r1qxBWFiYyN/TksUJCN+Ttm/fHi4uLoiMjMTGjRuxdu1arF+/ngV/vHDhAtatW4fAwEAEBQWhqKhIVDZ9zvNHr9cjPT0dQUFBCAoKYvIYHBzMvmk01cHp/YqKCnz66acsIsTMmTNx6NAhVFdXs2gIO3fuZHyOiIgQfZ4CCN/Zrl+/HoGBgexj+9ZCdfX/Y++646q6kv999K4IimABUWJPNFE0cS1EY080YomxN4wNsJeNRmKiiVFjjb1hBdSoQUWKvaFiLwgKEimh9/IQ3vf3x9sZ7r3c98CU3f3t7nw+76O8d+8pc+bMmTPnzHeSsHr1apazDRs2cH5Fio1Uq9X44YcfsGLFCnz33XcICQmBRqNBYWEhdu3ahTVr1uD8+fMoLy/HmTNnsGrVKkZ1ILp586aEv/Hx8SgrK8O2bduwefNmAFroqtWrV+PEiRPIysrC6tWrOeHG3bt3sXr1amzatAlqtRpqtRoXLlzAmjVrkJGRgZiYGKxZs4ZRiPPz87FixQqsWbOGx4ro4cOHWL58OY/ls2fPUFxcjF27djEiS15eHs/r5ORkPHjwAFOnToWZmRkEQYvvduPGDUVDRRJkTUzIzs7Gnj17GGVg9+7d7AcgQLDjx4/D1dUVU6ZMwb59+yAIWgyfXbt2cZQ/fQjYzdDQkGFeAgMD+X1CVO3bty/y8/Mxf/58Rlc4cuQII1YQ0gFtE86ePQsLCwu8++67OHPmDIPoCYLA2EwtWrRA9+7dGRLX2tqaV9KQkBBYWFigXbt2OHPmjKTN4iQbShMjKysLY8aMYcwlOzs7FBQUcLRAs2bNkJCQIEFLIAQDwlR65513eCXx9vZGs2bNsGvXLob66NSpEyeroC06Ic3SR5f1K98iP3nyhJEcXFxccOjQIWRlZSEnJwd9+/ZFy5YtcfLkSbY4CV5bn8Ullhnyfx48eJDx21auXImwsDDk5uZi6tSpaNSoEfbu3cv9DwwM5LZOmTIFjRo1wr59+/j3Xbt2MY4WfTw8PBi+p2PHjjoTiIjbnJmZiRMnTsDIyAgWFhZYunQpHjx4gIyMDJa7pUuXslIXBAHTp0/nce7WrRuaNWuGkJAQxseiraYunlD9GRkZzI8pU6YwpHfLli0xcuRI3Lx5EydOnEDLli0xdepUHDhwAEZGRjAyMkJ4eDjPHXo/PT2dUSYIzbesrAzjx49Ho0aNcOjQIfTt2xeCoMVQI9mxsbFh8E1BENC5c2dMmTIFgiDg008/xYoVKyR8Jnx5gnSaM2cO4/CRUvHy8mLFv2/fPu7/tGnT0KhRI+zevRufffYZBEELO+3n5wdDQ0OYmZkhKCgIDg4OXJ67uzsSExOxdetWRsPYsmUL4v6Rw0BOgnxFLS4uZhiXL774AkAFUKAgaGGJw8LCYGRkxH4SQsUcMGAA0tLS+Fk7Oztcv34dr1694u/Onj2L8PBwqFQqDBw4EIA264wgaMHiAC0ig7W1NWxsbNC8eXPMnz8fQ4cOhSBoQfKACuC+Ll26cBwhgfd5enri4cOHcHV1RdOmTdlCrFGjBuzs7CTvd+3alVdPgl7u168fo3XqmrinT5+GnZ0dT/ShQ4dCrVbj22+/5QkGVODcq1QqdO7cGfn5+Ry4XadOHRQWFsLHxweCoMVAIiKgxKCgIEZ3bdGiBZo1a4bNmzfD0dERgiDF/BaT3N+o0Wg4Ocn3338PQJuFiBA56SCDxtrBwQG3bt3Su1Wm72NiYhiq+6OPPoKNjQ0rJaACfZTiVGky/vzzz3j9+jVDzBDm2OzZsyEIAi5evMg+KEHQYpgVFxezAq5Xr54k6F6pfdTGvXv3wsDAQOI3IZRaNzc3NGvWDOvXr0erVq0gCFrAwYyMDLRt2xY2NjaMPUf4/0qKS+5vEsO6EFifGAb9zJkzOHXqFARBizdHOwFfX18IgsDIJgSbRGitJ0+ehKGhIWbNmoXS0lJWDhSdQrJ98+ZNLF++XKKQFi5ciN27d6O8vJz52KRJE7i5uWHTpk284/Dy8kJmZqYEBqlz585wc3NjGJr333+fZfPYsWMoLS3lsSY4bDJCgoODcfnyZdSoUQNWVlZo0aIFZs2axRBYLi4uACpgnwjNVhcJxHCiI0eOsDVA9PjxY278oUOHULt2bdjb2yM6Ohrx8fHc2TVr1iAvL49hnNevXw9Aiju0bds22NnZoU6dOoiNjUVcXBxjBhHELWGiC4IWsjYrK4tXjlOnTuHFixewtLSEqakpnwSp1WpWPN999x37uoKDg/H69WsGiRs/fjxiY2NhaWkJc3NzxgUqLS1lxff1119LhF9pO0Zp6AkPavv27QCAzp07QxC0OE8AsG3bNgiCFgeKoKf9/PxYEVEigy5dukhgZgiLadq0aQxoR+1PTk5GnTp1YGdnpxeHXjxx8/PzGdfMz88PQAUC5rRp01gBUBYaWrEBZT+S2HcmxrsSBG0qLiJaQQnxlZJF2NvbIyYmRmKtA2AU2Nq1a+PFixfYsmULBEFrKVNfaTI4OTlBrVbr7T+1kTL4vP322/yMmK+9evVCdnY2Z2bKzMxka++HH34AAM5h0KFDB4ZmUaqT5EUs92fPngUATiLTsGFDXLx4EdbW1qhduzbCw8O5HFLcDg4O0Gg0jDpLinvZsmWoXbs20tPTmT8EJU1glE5OTkhISGAEWUNDQ97iEXXq1InbN2DAAM4XYGZmhrS0NEbLFQQtiObmzZsZwdXFxQUnTpxg3LuwsDAGT+zXrx8AMPKwnZ0dYmNjWRZo0U5PT2ceE9Ah6ZKqEF4l6BB5eXm8AosTCJBJ2atXLwZI69KlC2bPno0mTZqgc+fOvAW8ceMGVCoVWrRowXjzp0+fhiBotz70voeHB2bPng03Nzd06dKFM+2UlJTwivPWW28hISGBLTJB0OJgk0NVDLu7bds2mJqaokWLFvjqq69gbm6O+vXrY8WKFWjVqhXc3Nxw/PhxqNVq7s/SpUv5/a1bt8LMzAwNGjSQ4JnrcuIDWoVuamoKMzMz/PLLL3j8+DFsbW2hUqmQmJiIsrIyXtV8fX15i0uokN7e3gwFLMav37NnDywsLODg4ICrV68y6ihZZLQq2draVjlxSXFFR0fDysoKjo6OePnyJW7cuMGgcTExMfwerdYdO3ZEWlpatSwuUgr0mT9/PsrKypCWlsaL0ty5c9GjRw80bNgQCxcuxLNnz5CRkcGJGebPn8+/L1iwgP1/BP1LSVfUajVvS5cvX653G0tjV1BQwHDBO3bsAKCFJKKMPX369EFJSQlPrBo1aiAwMBA1a9aEmZkZvv/+e7Rp0wYNGjTAzp07FdOBUZ1AheVVWFjIsurh4cGyUKNGDSxbtowTvIjRYp8+fcp5FwlPTIwDf/ToUVhbW2PBggXIz8/nZ7/88kt4eHigYcOG+Oqrr/DixQskJibCxcUFglCxrSTKycnhuT5gwACUlpYy2rCxsTFKSkpw9epVqFQqmJub4+nTpxIg0OjoaNy9exeCoE0GkpycjLfffpvH+qOPPkLDhg0xf/58REdHQ6PRsAvE1dUVz58/R1xcHJd34sQJ5OTkoHHjxjAyMpJAliuRIPbhiFEfSZhv3brFeO7e3t6sIZs2bYqlS5cyPjYRYVbTtg+oQBD95ZdfWMibNWuGpUuXVkrYkJiYCCMjI6hUKg5wvnnzJk+mq1evsuVAJ0EpKSmcQcjDw0OClLlkyRJ28gParRCZuuSUTEpKYoRU8alYVUfflMaJspGQVUjWQUlJCbeVciaSRePi4oIbN24wxvpPP/3E5dKK+8477zAOuq2tLeNGkcXh6+urE8NdfMQOVKRio63SyZMneazFQIY0Vp6enlxOVSdrTZs2haWlJfr27QuVSgUTExNkZ2ejuLiY6/jss8+wYMECSYo1seAOHz680u+pqakwNjaWpGqjZBEuLi4M5V3VKVZERAQEQbtdpwOJ4OBgCIIWIZe+I2tlxowZbD0YGBhg9uzZbIXLy9ZVr/h3b29vWFhYYP78+fDz88Pt27cBVCQG6dOnDz9LWYwEoSL7FflfjYyM0K1bN3z66aeKiUvmz58vsQSJvyqVirfuNJaEJGxqasow1AS5PmbMGADgnJKDBg2CWq3mv4cPHw6gInHJjBkzUFZWxm0ZNmwYFixYINlBpKWlsQ+R3BI0lq1bt0ZycjKn6atdu7ZO3hIJYibTNlEQtDn8Hjx4wBNPEAR0796dBVvsK1i7di0aNGiAR48esQVBmW1olaFEqL169aq0AqxduxZ169ZFdnY2H9e/99577Jui5K69e/fG48ePGeY2ODgYWVlZrLRIoVIWHltbW8agDwoKgrOzM9atW8cO9dOnTyMzM5OVliBot6biE0V9FhcpqilTpvA2QqVSoV+/frh+/TouXrzICkitViMrK4uF1c/PDyUlJVwvbTWDg4NhZmYGGxsbhIWFMe740qVLodFoMzHR6diKFSt0tk2+bSFL9+DBgzh16pQkgQglJ6Atuqura7XSTgFa7LL69evDwsICBQUFaNeuHQwNDfH48WNJ8gmybh8+fIgBAwZg+PDh7BwXhIrt5YMHD/DJJ59g1KhRbGl06NABr1+/RkZGBssfbXf1WVzU96tXr0IQtNvssLAw3L17lxc3Ly8vLpu2/fPnz5ccgpACCQsLQ9OmTRlaujp837x5M5o0acKp08REkON9+/YFoFXU5EObO3cun2yGhIRwWxwdHVn5iLeiq1atAqBFKO3Vqxe8vLwQEREBlUqFDz74QHJKWlpaylY7KZ2UlBS23pYsWYK4uDj29927dw/5+flcF1mtBP28atUq3LlzhzMi0U7o8ePHGDRoED777DMey9atW7NPmQ5hOnXqhLy8PN72rlq1ijH1dZHE4hKfrHXs2BFNmjTBoEGDOFOMIGgd9rSvbdSoEZydnVG/fn0cOXKETyIFQbvnJcugXbt27N85efIka143Nzc4OzvD2dkZBw4cQGlpKTp06CBZ8QFI6t+6dSufRhBk8AcffMBOckHQJiMgAbCysuL/b9myBZGRkZyZuUWLFmjbti1jbtP7BB0rDzcR09OnT/l0R4x7Tp+xY8ey07lZs2a4e/cu+0+8vLyg0WhQWlrKW6HFixdzMghHR0eEh4ejsLCQyzt48CCAijsugqB1TisldKU2i30tZNk1bdoUkydPRnR0NAveiRMneIF57733EP+PcC6g6rs3NMHr1auH8vJytrjd3NywePFith4FQeCJOmrUKFy+fBmlpaWcjIEEmKyHa9eu8faubdu2uHPnDlxdXWFiYgJvb2+JNVzVqSf5O+3t7fG3v/0NN2/e5NMwmvBi7DgjIyNs375dcqueMOn9/Pw4bZYunot5T3kLBUGb5HbWrFk8IY8ePQpDQ0O8/fbbiIyMRIMGDWBubs7Z0InIOhQEqUshLy+PF0xBEHjr6+XlhRs3brDcf/bZZ9w+QJqfgHYjlLSXxo4OmczNzZGVlYWoqCjm4fPnzxEaGio5xT958iRn7KGxVqlUGDlyJK5cucKyRv4vABKD4cCBA5xoxcXFBf369WOLWokYSJAm0rZt2+Dr64tx48ZxrN/WrVsxc+ZMtgrOnj0LHx8fTJw4ERMnTuRtJaXadnd3x8KFC/mqBB1Zi+8Uid8Xp+LeunUrfH19JTkU161bh5kzZ2Lnzp14/fo1Tp8+DV9fX0yYMIHvMp06dQq+vr68csfExGDmzJn44osvMHr0aO4LoE2SSe/v2LEDZWVlXOY333wjOanSNTHIJ+Lr64vJkyfjzJkzWLFiBXx8fDBz5kzk5OSwL2bMmDFYuHAhJk+eLMHKJ/rhhx8wf/58+Pr6ws/PD0VFRQC0fghfX1+sXLmSeZiSkoKZM2di5syZiIyM1KlYxJZiTEwMpkyZAl9fXz40ALQCPHfuXMybNw9TpkzBnj17+F6R/Aa2LoqIiICPjw8uXbqE8vJyvHz5EjNmzJBYJd999x28vb0xatSoSlsu+n369OkYPXq0BG+cLO1x48ZhwYIFmDx5siRtHvkMlUjs4/vqq69YFsh/uXDhQixZsoQVf35+PhYuXIiZM2fy6Vx6ejpmzZqFadOmYcyYMRJsNiW+y/2K27dvh7GxMUaPHg0fHx/2AYlPXYODgzF79mzMnz8fkyZNkvgbqZwnT57A19cXhw8f5u/F9S9btgwzZszAmDFj+MQYADZs2AAfHx/OsUnlFRQUYO7cufDz82MfaU5ODubNm4eZM2fi1q1bePjwIXx9fXH69GmUlZXhwIED8PHxYQf/lStXMG3aNPj6+vIdMUCbUMTHxwcjR46U+JC3b9+OmTNnIj4+ntuxceNGzJw5E7t27UJ2djaX5+3tXeU9OUlC2OreslUitVrNqxLlnBOTPB5LTkoTRNeJ3h+h6vZR6X7bm9Dt27c5U7Z4ssnLfpN2KvGiKn5W5f9RIqXQI6X2yX1f8jL11V/VFvTChQtsGdNFU3ld+m72y0Nd9JFSGVVtwfX1C9Au7iqVCjNmzODfioqKsH///kpbUF116FKOSiEyclIaC10LUVVjIS/rTefkm8iF/DldVElxiY+R5d9TA8QxS/RdYWEhbGxsYGtrK8kJKC5PKTBTV730vnyQdLVX3EZ5XJlSfKS4PGKuUhlVMVaX4ifnZ69evThYVDzZdPVBqZ1y/ivxQNegy3moNL7yLbFSe3T1Xd42Xf0Sy4zSc/JDALqUPHDgQEniBXFb9FmDYr4o9V/OT6WYW6XFqzpWKFBx7eP9999niwcAIiMj2X0ivlypb+7Jn5HLhdLYiXkkH/VfSUUAACAASURBVHf5uMr7q1Sert+U5FBXTKP4HXk7dH10kc6QH32TQd74n3/+mZ3uFhYWfGSsxPh/Bv2z6lGirKwsbNy4kf1wHh4ekvyFf7YF+Z9CNGYZGRlYt24dR19QTsKqBPmvaMvvfVej0eD69evso6NLw5s2bYK7uztGjRrFV4V+b73/Shn/d6A/BCRIgxQREYGff/4ZoaGhOHv2LAICAvTmfPtPppycHAQGBuLkyZMIDw/HL7/8gtDQUEWL4X8kJY1Gg+zsbAQEBODUqVMICwvDyZMncf78+X+q4vq9pGQpUB8CAgJw6NAhXLt2jX+rymr+H+mmP0Vx6aL/WRcVJN9K/Y8qkz55+f8wuauzxabn5LhU/+59+3ejP6y45MxX2kP/t5DcByH2Zyn5Ef5HUvpPkCcaazFWGP0tV2piIMH/0ZtRtRWXXGjkq4t8slZlAr+pEFb3+d9TbmJiIpKSkt5IgFJTU5GUlKToPJXzRO4I/j3trYqPf9QvU532/FVjRs/qU/xiSkxMZKicN6nrj/azOmMgbr/c4a90SFBdZ3912qFEiYmJSExM5Cs21X2HoLf/aP1/lHTVpRcBVc5g8YmAEvPlv+kaKPFKqvRRGmTxv/LBptVLl1AonVwA2vtcnp6eMDMzg5WVlSSERJfiDQgIwA8//IC6deuiXr16fLtfiWfijxISpJLSlys5XSdiSn0Uv1PVaY1S2eLti9L78vZVVQ+NsbhcMT/F7Rb/rSQvhYWFWLduHebMmQMzMzMOKtYls0r+I7Hlo0t5VDWG8jKV+ELfv8lCKK6b2irvl/xKka5+ANpb63PmzIGFhQWMjY05ZEpclniLWlRUhNWrV8PHxwdmZmYYN25cpXbpk1k578T90tVfXf3X9y+9p2hxiY8zdUHByoVQzBDx30pCID8uFTNBbD7TswThK2eY0kdety4ml5eX49GjRwyx8tZbbzH6gNKEvXTpEoqLi3Hr1i18+umnfIJKkDpUt3hLIO+v0kf+m5KQ6BsHcRm66tE1seXKX16m0nty5SYeM3GZ1BbaMimVVx1e0LNqtRoREREM8dKjR49K7RYrJTmv5IpB1wTUxUNdk0vcbnr/8uXLKCoqqjRH9JG4bLmiV5IBfTJVXl6O5ORkjsSwtLTkS7X0rviKyfXr1xEXF4ewsDDGGxNDe8vnp67xE8+D3NxcXLlyRbH/9N3QoUPRsGFDjiTRVa64TiKdyTJ0raJypaWkXXXdCREPkNKFVCUgffHf4hVMSYio7XImKgktoI3ZotvZdNNbPhAAMG3aNAiCwHGPq1ev5jgvunmstDKLlbiSIlNS9tQGuaIS919cjvw7XUItLleJf/SduN/iMZRve+T/im+wy5WfnAe65EaXghA/261bNwiCwLfI6XnxgiGXP113EuVtkfNV3C75u3L+EFEIE4X1VFdxiUm+qMiVrdJYK/GVsOC6du1aqZ9UJiG3UJ4AAj0UX+ER80A+1nLZJurSpQtjbMmJnj18+DB++OEH/Pzzz5I6xG1VGlfgT8qr+KaDI35ePlF0Kc2/grKzsyEI2mDskJAQSRvKyspQXFyMQ4cOwcrKCkuWLEF5eTlyc3M5Ho+A78QkPyHSteLIJ4E++qP9lyviP5Of8rL+7LLFPHr27BnHrSqFhMh5WR3eKtWpi/Rt/YqKinD48GFYWVnhyy+//EvlVt4mXfVQ7CcFPcvnU2hoKP72t7+hffv2UKvVePLkCRo0aAADAwOdcquPNBptij/CmCP0lT9CcuubqJLievr0KX788Ud4eHjAw8MDHTp0wODBg9GjRw/4+vpCrVYjOjoaQ4cORc+ePTm2asuWLfDw8MC8efOQlJSEo0ePwsPDAzt37sTTp0/RuXNndOzYERcvXgSgRRWYPn06pkyZgn79+qFXr16VLuWJG5qbm4tt27bh/fffR79+/eDr64tZs2bh22+/xcOHD7FgwQJ069YN165dw5MnTzBkyBB4eHhgyZIl7JjUaDTw8vLCgAEDMGnSJA76bdeuXSWGPXnyRBLA+sEHH+DgwYMMrlazZk0cPnwYu3btQrdu3dCrVy9JaE9sbCymTp3K/evTp48k16CYLl68iC5duuCjjz7CF198ge7du+P8+fO4fv06x3FmZ2dj8+bNGDt2LAYMGICuXbvi2LFjePXqFfz9/Xm8Hj9+jF9//RX9+/dH//79JeEyT548wdixYzF16lT07NkTw4cPR0JCAo4fP45u3bph8+bNiImJ4bHasWMH1q9fj27duiE4OBgxMTGYMGECPDw84OPjw9tkQAs95OnpiQkTJqBDhw7w8fGBWq1mWfjwww+xY8cOREdHo3PnzujQoQOOHDmCbdu2YeDAgejduzc8PDwwfvx45pF8otGEcHFxQVRUFHx8fODh4YHJkydL4Fzu3buHIUOGYPLkyejQoQMmT56MzMxM3Lx5EyNGjEDPnj2RmJiIS5cuMd/27dvHlgTJ2ujRozFixAh4eHjwXbz4+Hj4+fnh008/xUcffYQPP/wQ/fv3x8SJEyUABbt37672wgRoY//c3d0xcOBA9O/fH6tXr8Ynn3yCCxcuYNCgQfD09ERmZiaCg4PRrVs3eHh4VIKE2rBhA7p06cLjSygi4mBljUaDoqIiLFy4kPHY6tSpg5UrV2LZsmUciH///n1MnToVHh4emDFjhoS/kZGR+OCDD3jc1q5di1GjRuHMmTPsRhEELc4XASiKKTo6GtevX4eXlxc8PDzw008/ITExEevWrcOAAQPQu3dvdOvWjf1sSnNGkAsHQUvQp3Xr1oxNRBOYIusFQcCkSZMAVMCm/Pzzz7h9+zbffG7dujXvm52dnZGQkIDz58+jZs2aGDRoEAoLCzn4VDzJxAP+66+/on379mjatCnWrl2L0NBQhqaZNGkSDh06xGWsXr1aglEvCAJu376N0NBQ9OvXD8bGxggNDZVAhXTo0AGANGvN69evER0dDRMTEzg6OrLfIjo6GoIg8MQQ10N+gdDQUNjY2GDYsGEoKipiMD3CJxJblpcvX2a8M39/fwlUyZAhQ3Dx4kW8evUKbdq0gbOzM2JjYxnFw8nJCZcuXcKkSZP4natXr+LatWsstAT3e+jQIRgZGWH69OkoKSmBtbU1bG1tcfnyZb7l37JlS8YVr1+/PpYuXcpR/cuWLWN0SvrQikrQO7t370ZiYiLDDJ05cwZRUVGMJtK6dWuGTnFzc2PYlO7duzNIXYMGDXQKKwH9ffPNN4yFTh+CWlmyZAkEQYu+m5qaymgjW7Zswfr161GjRg0YGxvzdp8+xsbGKC0tRWpqKtq3b4/mzZvj2bNnjJJAqAwEvjd8+HBGt+3cuTOSk5NhamqKunXr4tKlS1We4pF8l5WVwcvLCyYmJpg9ezYuXrzI0D2Wlpbw8/ODkZERHB0dWbHQx8nJCYA2iJ62qIsWLUJmZiYjsBgbG0sCt4mvubm5DLG0fv165OfnM09WrlyJ5s2bS+oi5/7cuXNhYGCA6dOn48KFC7x1t7W1RUlJCcLCwiAIWkSPx48fK0JrBwcHY9CgQVz2q1evGCKqa9euDK9F/SN+ibeSjA5BjPztt99gYmICQdAmpsjJyUF8fDxX0qpVK3h7e8PFxQUWFhZITExEQkICBxQfO3YMACRY1X379sWLFy+Ql5eH8+fPw8zMDC1atACgDZEhlEYCNJPvZwmWhHCyEhMTUa9ePVhZWSE1NRXJyck8+aysrDBr1iwQeJybmxvOnTsHS0tLGBsbM0rEhQsXuH20n5dvqQiSRGyREYMtLCzg5OSE58+fs6D9+OOPuHDhAkxMTNC2bVsA2hAWUtxixaXRaJCUlMR8o6j+pKQkbldISAjy8vIYnoQghAEwcuimTZskmP6EgzZz5kwYGxsjIyMDBw8ehEqlQq9evQAA8fHxMDc3h6WlJQAwhpogaGMrnz9/jszMTKjVala61tbWGDZsGIO/1a1bFw8ePOAEDNRfADzBWrduDaDCb0Llkyz069eP5SwzMxOenp4SFA/xgpqZmck4/DY2NujTpw+io6NhZGQEOzs7REZG4vvvv4cgaA9aCPWBwAHd3d0REBAAS0tLGBgYwNTUFIGBgewH6tmzJ1JSUlgxxf0jjpCSnRAQJEGxfPTRR8jIyMDAgQPx7NkzxrcSy4q+rRX9RsqYxlatVnNugNDQUPz8888wNTWFkZERDA0NERERwVBBBP3Url07CEIF9LlarWbIpRkzZqC0tLTSduv48eOwsLCAgYEBsrOzkZeXx9DlNWrUwODBg3H//n2oVCrY2dnhwYMHDD7597//HYBW6RICytatWwFUgA9OmDBBZ9+BCiSZ1q1bo7CwkH3N77zzDssCWWtK1rcgd+6lpaXBxMQEJiYmPKFjY2MhCFrc9OjoaF4dLSwsAADXrl1j4UhOTkZeXh5jpr///vu8+pSVlfEkOXbsGGJjY9GoUSNYW1vDx8enUkJOQGtCW1lZYfTo0WzK0ypoY2MDQJrMw9nZGS9evGAL8Ouvv2aAvKlTpzLjqA+WlpZ49OhRJQYBFQinNOGBCiUqCFps+xs3bsDe3h5WVlbIzc1lhIzg4GDExsaifv36sLGxwdy5c1FSUiIpPykpiXGyNmzYgPLycm5306ZNkZ6ezvC+4rZnZmbC2dkZhoaGWLJkCfLz89GzZ08IghYCJi8vD1ZWVpg9ezZKS0vh4uICIyMjXL16FVFRUbCysoKdnR2+//575Obm8iLj7u4uAZzLysri/AHW1taIiopipTRy5EgkJiayoiBndGlpKR9mtG7dGrm5uWyBdejQQVL+L7/8wqmoVq9ezd/LT+0AbRA/8crExARXrlzBjz/+CEHQYjxlZmaypUgL4OvXrzkzeceOHRlhk8Y0NTWV5TE0NJTx4GfMmIH09HTe/nl4eHCZe/fuZQRdwkgDwEkf5Ked+ignJwdubm5o2bIlL2oPHjzgNt6/f5+3x8RzMVrvkydPEBERASMjIwbqBLQ7lNq1a8PIyAgbN26sxFMAOHz4MARBQK1atZCcnIzi4mI2WCwtLSWJNgYNGgRAq7RdXV05UUicCMGWnPvy5CBKyrugoIAtNcqdGBwczDs5ceYqXb5uQS4gu/+Riuy9997jbdP69eshCNo9a1FREe9j6S4NTRrK2rNy5UqoVCoYGBhITn+OHj0KAwMDmJmZYcSIEbC2tsbYsWMr7cHpU1RUxCiJBG1cXFzMK/XgwYNRXl7OAtywYUNOK0Zbns6dO8PZ2RnGxsaSrShNJi8vL8UDgZcvXzLWO/nlnj59ypYO4X6RYDVs2BDr16+HgYEBLC0t8fnnn8PKygrjxo2TQNiKT9s0Gg0uXboEZ2dn1KxZk1edDh06YP/+/cjLy2Nol93/gLsFgOXLl0OlUsHe3p59D5QpyN3dHbNnz0adOnWQlJSE7du386o5bNgw1KpVC1OmTGH/1Nq1a6FSqaBSqTjFFMmCv78/TE1NYWdnxzkBaKKPGDGCt6jdu3fntsXExDASZlhYGHbt2gUDAwMYGhryRBcL4NmzZ2FlZYUaNWrwYYf8BBMAjh07BjMzM1hbW3NiCZI7T09P7r/Y4klOTmZlRzhzgqAF3CsqKkJ6ejpPvFWrVvFi++mnn6JBgwbo2bOnoo/m4MGDMDQ0hJOTE27fvo20tDS2ii9cuMB9FBsEYqLvSFH27t2bf6MMUK1atUJMTAwfBJF19fDhQ25zcHAwp2qjZBOANkuQSqVC06ZN+dRbfMJcUlLCUN7z58+HRqPBwYMHYWJiwu4DoAKhdfDgwWxtvf/++1wPIdw2atQI9+/fR1RUFOrWrQsjIyO9IIBFRUU8Lt9++y1/HxoaCisrK9jY2DAkvPiUV3w4Uik9GZl65BgrKChgJXD37l1e2QRBm3HH398f5ubmMDAw4EYQdrW7u7ukbLpXIgjanHqkZB49eoT4+PhKg5yamsrWB63UBO1MqyQA9nfQ6cmrV69Qr149ODs7s//F0tKSM/osWrSIJ9ecOXMAoNKxMqWNqlevHl+DoFXK2dkZWVlZeP36Nd8D27p1K/ueDAwMcOzYMe7fgwcP8PLlS8mqIb7v8uWXX6JVq1Y4e/Ys7t+/z9jyr169YotHjElP2Xnat2/PAIMkiFZWVnjnnXd4y0j58mxsbBAeHs7O/ps3byI3N5e3Km3btq10LYMWCDL7U1NT8c4778DAwABxcXG8qNBxO1CB1mliYoInT57wQkj5MIkiIyN5PCj1nDh7uNynQX0eOnQoAO0WnKzbZ8+esZUn3rISdLaRkRGOHz+OWrVqwcLCgp3aYWFhUKlU6NatG1JTU3kyzZw5k3Hh8/LycOfOHZSVleHKlSt84ZgQc7/55hvcuXMHgqD1yeiDG5YTbUtv3rwJQHsAQ5mq5syZA41GA0HQbt0oecTBgwchCFofmzgjEyW3+eWXX9j9QFt1QHoimp+fD3Nzc5iamrJrh+DOx44dC0C783r33XehUqnw66+/cq6IiIgILoNOeAlhlWStffv2evt97949mJubo0mTJigtLcWtW7c4AQmlWiOjSH79g0iiuO7cucNKKiMjA2q1mrXuiBEjUF5ejrt370KlUqF58+a8ypFwDB8+HKdOneKVcOfOnQAqJsLx48f5+eXLl6OoqAiTJ0+GjY2NxH9DRIrLzs4Op06dwsKFC+Hk5MSQsZ06dcL06dPZGU8KhmCIa9WqxQ5gc3NzJCQk8NaBymjcuDEnSxBbnnQgMW3aNHz99dc4ffo0bx1pj5+UlMROUA8PD/5dpVJh9erVKCwsxKRJk2BpackZW8T3sgDpqksKiyg5OZkx/8kaokwp7777LqPEApAcFKxcuZK/Jx+Pqakp/P39kZGRgc8//xzm5ubYv38/Q6+QYqT+37t3jy97UpZuckarVCps2rSJt1IffvghAOD8+fMwNjaGgYEBjh8/joKCAlYu5AMBKq6hbNmyhd8TTwC50nry5An72sjyE2ecGTNmDNdDuQyuX7/OiujIkSM4cOAABEGQbKko2UP9+vURGhrKPp6PPvoIxcXF2LhxI9566y189NFHbJ2R0gsICIAgaKGcr1+/DkHQbuf9/Pxw6tQpzJ8/H5MnT6508ifmMV1XWLNmDXbs2IH33nuP5dLFxYWVRefOnfld2oq99dZbOHnyJD9/+PBhBAcHw9DQkLeyVlZWvIUT8zM1NRUWFhZo1aoVDh48iKlTp7KfOSoqCgCwa9cu5u/48eP592+//RZ79uxBx44defGvW7cu/Pz8OO3emjVrMHPmTM5lICfyi9WuXZsPFUg+KNXd4MGDFd8lkiguGgxB0CZi6NGjB+zs7Dg1FFBhTRkYGMDCwkKCG21ubs5l2NjYsJCRtiwpKeEEkjSZbGxscO3atUopzwFITj5o5dmzZw8PVt++fdmi6tChA6/gpLgEQbt9pRXI3Nwc77//Pvbu3csnZHXr1sWTJ08qXX4Tn6qMHTsWycnJLBS0Somd4i1btsSTJ08YZ5/6V7NmTdy4cYNvUosvgQIVzn6yUho3box9+/bxM0eOHIG5uTnGjh3Lgzx69OhKGW4o+9Lw4cMlt7aLiooY+54WmHr16iEmJoZ9g1ZWVjh37pykPLKO3dzc2L8jzou3ePFipKam4u2334aLiwvWr18PIyMjdOnShWGJyQdibW3N221Ae3BQq1YtdOrUCZs2bYKLiwvat28vWejEKyxZsg0aNOBFhqxfmlhxcXFwd3dHrVq1sGHDBlhbW6NDhw7Ys2cPgArrkU7BAXCeAgsLC1y9ehXnz5/nvIG0IG3evBm5ubkYPnw4nJyc0L17d6xbtw52dnbo1q0bjhw5woczgqDF0//tt9948SZfj5iIx+K5IAjawx06Ba1bty77nMSIwuTiqFWrFoKDg9kxb2JigqZNm+Lrr7/mPIwGBga8PRfLtxgHv3Pnzuy3dHV1RXx8PIAKIERBEDB79mz2K4v1g/hEcceOHXyTwMTEBAsXLtQJv0zWM30cHR3RuXNnbNiwAa6urmjXrh3DxOsiQbz6k5UxbNgwHDt2DMePH+fTFaKysjKcP38eYWFhuHbtGtLS0hAWFoawsDDG8w4NDZVgq8u3o+fOnUNYWBhOnz6tCMsrpuzsbERERCA0NJTLP3fuHCIiIlBUVITMzEyEh4fzHTCNRoO4uDiEh4fzXv3evXtcHx0UXL9+HRERETwpxSYphW2Eh4fj7NmzPIHobhVRcXExzp8/j4iICEmuvYiICISFhSE4OJjLJ95RWfn5+Zg6dSqsra2xd+9eREREYNmyZXwCOWbMGFbEd+7cwYkTJ3Ds2DHeAsrLe/r0KcLDwyv5NOg54uGpU6fYMlWr1QgPD8e9e/ckPAC0W4Xw8HBJ+5OTk3Hu3DmcP3+ev0tPT8eZM2cQFBSEM2fO8AFKebk2n2FERARbbNSmBw8e4PHjx3j8+DFjb5GvTq60NBoNMjMzERERwdmkNRoNUlNTWQ6IsrKyEBISgsDAQAQHB0sSiTx8+BBhYWESNNp79+4hPDycT6uJ1xERETh9+rRkrG/evInnz58jKiqK+0rb9AsXLiAiIgJnz57l78j3Sc5xMYl9qefOnUNoaCjDOEdFRSEiIgLx8fGIjo6WLCgajQY3b95EeHg4z4XExEREREQgJCSE+RMTE4Pw8HDcunWL3xWH1z18+BDh4eEIDQ1Famoqh1OJT/VTUlJw7tw5rp/6GRoayn68+/fvIyIigq9bhIWFISIiQvKOEj19+hQREREIDw/ncaW8jXJZ0EWCWEhIcYlB7oHKITzVJQoPEIcm6HruTb7XRdW98Cd/Rg45olSGuO+6eKHrZrXYr0X/p1CL6dOnS54VXz0Rp7GXt18s/PJ65QcAuspQKlPuBJW3W0z6ElUoRRAolS0m8eSSh02Jy1Fqi64xU5IJXd/pcqRX51qDmI4fPw5zc3N4e3vrfK8qGatOO6ojg/LQparmR3Xkv6q20u9/BK6nqnbyPS5Ae4pkZmbGK73cSSr/l57Rx1Sx8MifEz+jREp1yOvT9508pkz+kYcTiE9e5JO1qng1pX4p1U3vUfJdU1NTScop8sV4eXlVQp6Q95H+lccsKrXrTXiodMoq/06pLl191sdHfeXpaou8Hn0yKp+IctmVy5tSe6ojQ+J2xv/DWtJH1Sm7qjaJf1eKD5ZfgZDLui5Z1vebvo9Sv6rigZh/YuNGSV+ISRA/EBwcDFdXV8ycOZN9KEoNF0eW/38nJaHXJ/i/h0iwxOUnJydj+/btaNCgARo3bgxfX1/4+Piga9euCAoK+pfyV8yTfzd0Tl3jJR+3fwXpm2j/n0hJMf/Z5SvBWumbh3JZFMQa7/Xr1ygoKMCrV6/4qr6uifyfMECAMnLAn6m4xMpevgICWj9ZTk4OXr16hcTERLay/pWkz/L8V5Mu60oM1fJnT7TqklKb/p14Vx0S90EMl/Rn1yFHttVlTYs/ive45D4oufAq+QT+E0ip7+Lv/wzhU9p2kiJTon8ngf8rBPePkK5xUYJG/le1799l7P4M+it2V286t5R2eZJYRSUTUV5wVlYWh+b8J5BcKWdnZyM5OZnDc/4Mi4soNzcXubm5khVZzOPy8nKUlpb+7sOQP5Oys7ORkpKi91DlX0FymaQ4u6p8Iv8MEtedn5+PzMxMyWnz/xfKyMiQwD3/VYqLqKCgAFlZWRI47vz8fGRkZCArK0u3xUWFiQdeLKxpaWnYuHEjZs2aBXt7+0qnjuLOVbeTciET16dUhq5y5d/LHYVK7VIySS9fvgwfHx/Y29ujR48eSE1NVTRhfw8FBQVhw4YNqFevHtq1ayfhsVxx6bMYqsNjfXyqzvsnTpzAsGHDULt2bUyaNImP9/XxVNe/f5SU6gS0VsCePXuwcuVK2NvbY8CAAYrv/RWkJA/idqampmLjxo1wdXWFq6sr47wpPS92RMt/k9cnrkPpvTdpvz5at24dbG1t0b17d7i4uPCt/jcpq7oymJmZic2bN6Np06ZwdnZGcHAwUlJSsG7dOjRs2BBubm44/4+rN3K+81ZRaa+ZnJyMFy9eICcnBwcOHOCA2ClTpnBhuk7llMw7IvkpjFI5YqtE3HBdHypXCf5XFwKm+Ls7d+7wTeWvvvqKy6OyyYeizwKRt/3Ro0d8h4oiEOrUqSMRPPlWnNorL0vJYS7/yK048Uql6+RI/mxISAjfQqeLtvKTHzn/dNWrq33VVSzy54uKivD06VOUlZUhODiYLwm3adNGwn+5jMn5K58EYj7pWjCU+kf10LUQjUaDrKwsjjesV6+ezjrE7ZLztDp8lL9bFYl5k5eXhy5duqBly5bYvHkzAK18b9y4Eaampli9ejVCQ0PRqFGjSsjA8j7I55t4Cyj/yOU6JycHa9euhbGxMWxtbQForT0K7m7cuLFi+wGRc16+bcnIyEDjxo05fgwAGjRoACsrq0rQI/KGiwdbHxPFjRE7AknpyRkmFhax5pZ3Sh/jlBhMZTZu3BgqlYotSl2DpEt5iQXIy8sLNWrU4GBmgj2ZM2eOIrSyvJ9KykxJoOXtk1+NEH8v5pnYxybuT1xcHExNTTneUmmc5XXL+S0fY/Hfb+IvkyuYnj17ws3Njf+mhWbVqlWS55WUglK75M/Lx1BMckWopIzp3cWLF0OlUqFZs2aVeKyLL0r/6vqd2iPnT1VEfSgqKoKfnx/mzZvHczklJQWCoM26LR8D8TjLrUMleZDzW66sxbJHgAHOzs58IEjRMLQgUdslW0UlxZCQkIDFixfD0NCQ4+Hu378PGxsbODg4KDLlTRiotOrpI30msb4y3sSULisrQ82aNeHk5ITMzMzfXW5paSlOnDgBQ0NDjk/MysrikJPIyEjF8t6Ef/qoKsVQVT0UBtS9e3feJhK9CT//jP5QGXl5edi3bx8EQWDUgKSkJMb5IpgVeVur297qKFNS9tXpFwXeeKj+MgAAIABJREFUE2LDn3G48Sa8VyJ9hkRWVhbHrNKFaHF9YqtS3ib5c0r16moPAIZt2rZtG39HcbcEVClf2AEZAqpGo8HOnTslsVfTpk1DWloa5s2bB0HQRt+/fPkSM2bMwODBg7F69WoJymFUVBRGjBiB6dOnw9PTk01ReaPLy7WO6GfPnmHevHnw9PSEp6cnPv74Y4wZMwaenp44ceIEM7u4uBiBgYGYOHEiJk6cCE9PT5wXhZ68ePEC48aNw7Rp09CnTx8sWrQIpaWlyM7OxoULF+Dp6YnBgwdjwIABGDp0KEaMGIFx48ZxNP/WrVthZGSEunXrcpkFBQXYuXMnJk+ejHHjxmHw4MG4c+eOTqUbFRUlicPq1asXTp06hfv373NMYEREBPbs2cMwx6mpqfx+YmIifHx84O3tjWHDhuGLL77Ab7/9htOnT2PQoEHw9/dHSkoKQ/lGRESgrKwMEydOxODBg7F+/Xo2wUNCQvD555/js88+w4ABAzBq1CgO4n79+jVOnDiB8ePHY9KkSRg8eDBDxdBq16tXLyQlJWHz5s0YNGgQxowZg5KSEty4cQOenp5YsmQJX91IS0vDkiVLMGPGDIwYMQLDhg1DWloaysvLkZiYiBkzZmD06NH45JNPMGjQIE6OUB0KDQ1l5AJB0KJD3Lhxg9E7bGxsEBUVhR9//BGenp7w9fXlAxBAi03l5eWFGTNmYOjQofD29kZUVBRGjhyJ8ePH8yK1bt06eHp6SsJ8xPIqtljVajWCgoLQt29fDBs2DMuWLYOfnx+2bt2KtLQ0Dgg/ffo0l5Gfn4/du3fjiy++wNChQ/Hpp59K4JKWLFmCIUOGICYmBr/++ivPge3bt0v8jOfOncPo0aPxxRdfYPDgwQgICKgWH2nOPXv2DA8fPsSYMWMwbNgw+Pj4oG/fvpK4z6tXr1aysMvKypCamsop/bZt28blnjp1CqNHj0ZZmRbN9eOPP5aEOqWkpGDu3Lnw9vbGZ599hlGjRkGtViMlJYWhhEhJPX36lAO6z8v8W5KtoryBWVlZjGo5cOBAPH/+HGVlZYyqQI4zcZDk1atXAWgznFhbW+PgwYMM4SreasoZWVBQwNAoYsYRAkKtWrVQXl6OvLw8dO/eHY0aNcLNmze5fRSUS5Czy5cvR0xMDPs+goOD8fDhQ4YKoc+ePXvQqFEjCILAYRmELeXl5QVAq0Tc3d3RvHlzPH78mPHnKdpfSXEVFRXhypUrUKlUaNiwIcLDw5Gbm4vbt29z2RQZL14YAG0gsbW1NUaOHIn09HRYW1vDwsIC586d4yDpNm3aMES1IGhhVD7++GOGRyHAt6+++or9aeLA+by8PBQVFaF3795o2LAhrl27xlAkJGiEK/XTTz/h6NGj7O8SBAHFxcUcZC8IAi5fvswJFrp164bk5GQOAk5OTkZaWhrjia1atYqtTqXDHV2Ul5fHoWitWrVCZGQkCgsLGUFz0aJF6NWrl4SnhDSye/dumJqaYv78+RwQb25uzrIs9mcSrtW7776rU14BbWwmyeLixYsREBDACB5Tp07Fy5cvIQha9AaCNUpKSoK7uzuaNGmCBw8ecLC6m5sbNBoN1q5dy6gsP/30E8OS04fieYcMGYLatWvj9OnT2P0PuCAxAEJ1aOPGjWyp2tjYIDExEUePHuW6Tp8+LblLKN6NXblyhRFhW7RowThzDg4OMDAwQElJCZYtW4Y6derAw8MDAHDp0iXY29vjk08+QWpqKs/FwsJChuUhPC+gApm4RYsWHI9J/BfPOVZc9OVvv/3Gk5oiy2NiYlCnTh2OWp84cSLH2tWtWxfPnj3D3//+d1ZsgDZ8SJfiEpuYYviMiRMnAqhAoHBwcMCrV6840p4CtydMmMCmOL3v5OTEQbVr166FIFTgEXXu3Jmj2GmrQZre19cXiYmJjPseGRmJtLQ0xvgii4xW/VOnTjEjlYhwsfr168ff0aSwt7dH48aN8eDBAzRq1AgGBgbYsmULIiIiYGpqik6dOgHQIpzWqlULJiYmACBJ2tG+fXv079+f/7aysmIgRYKFoej/OnXqIC0tDaNGjcKqVauQkZHB71KwNkET7du3D1euXGF0BOo3OZrt7Oz4gKJTp05o06YNIiMjUbt2bTg7O7MFTXxNSUlBcnIyt3PdunW4du0a+vXrJ7Eyq0Ok8OhQqLS0lAENHRwc0LFjR9y/f5+V/cmTJxk9gnjy9OlTCIKA5s2bAwDL84IFCwBoZdzQ0FASfkUkXu0JK50CmLOystCgQQNYW1sjISGBkRkI+O/Vq1eM4EBonwDg5OQElUqFvXv34tWrV6hTpw4DPn755Zc8fxo3bozExESGECJrldAa5s2b90a8BCqgkT7++GMAFXBFI0eO5CB9XUTQ3WQRffvttzAwMEC9evV459W9e3csWLAAkZGRsLS05HlYUFDA0EEFBQU8j/v06cPlk3yOHj1abzsqIaCmpKRApVLB0NCQMaAoQQRN/vv37zN0zJw5cxjauUOHDkhOTsaBAwdgYGAAJycnxeNgoGLfTwNka2vLWXDIgmrTpg1bD+PHj0dRUREzvWPHjrh06RIns6DYsPLycoYLcXR0hEajYdA3yiADAC1atODVnxyT7dq1Q0ZGBivhhQsX4vXr12wlde3aFQkJCXr9DT169GBrlUic2GHNmjW4evUqrK2t4eTkBLVazdBAFy5cQHx8POrVqwczMzNeTen99u3b486dO3y66+DggPv376NLly4Sa/H69euMOT558mRuByEWjBo1CoWFhTyGbdq0QXx8POOlDRo0CLm5uSgv1yIo1K9fHyYmJti/fz8rgKNHjzI65759+5Cbm4v27dvDyMgII0eORHFxMQoLCxm2x9raWm9ad31EFrQ4IN3R0ZF5evjwYfz8888wMDCAu7s7SkpKUKNGDdSsWRP37t3D7du3UaNGDVhZWWHNmjXQaDSM275o0SIAwJ49eyAIAu7cuVOpflqkIiMjYW1tjSFDhrDP57vvvuP+AWBYmqCgIJSXl7O/y9vbm8vJzMzk8VmzZo0kQYqrqysSEhJ4Um/cuBGXLl3iCZ6VlcXj2LhxY8bPqoqo7ri4OMaoI9gp2kHJA/7F79L7hJclCAIvaoKgxTQDtIi21tbWKC4uZryxkydPIiUlBU2bNoWJiQkvQCS3Bw4c4LqaNWsGlUqF4OBgvf3he1ykSAIDA6FSqdC2bVu2YMi0dXR0ZB8AWWVTpkxhvO2uXbviww8/RIsWLfD111/r1N6kLIuLi3mL9tVXX6G8XIvZRckCli5dypN6+PDhaNKkCTp16sRw0OSPcXd357KTkpJ4e7Jz507Ex8dzW0m5PXr0CLVr14aFhQXy8/Oxfft2tvjUajUD0I0dOxZOTk7w8PCQ+Ct0HUHHxcWxQqQV+cmTJ1w/JTOgrW7z5s2xZs0aGBoaolatWpgwYQIcHBwwbNgwhhh5/PgxnJ2dGVo5Ly+PheXAgQNISUlB/fr1oVKpECeCILp+/TocHBxgZmYGf39/xp4XBC1sUbNmzeDu7o79+/ezYBKKKFnN1EfaPlJqt/feew9nz56FsbExzMzMMGHCBNja2uLjjz9mk19MJB99+vRhSJ3q0sOHDxmbig6Krl69Cjs7O5iYmDDeFm1hunTpwjkGGjVqhM8//xxOTk6YOHGi5DIoYXwtX74cBQUFaNSoEVasWKET8aKoqIj7QaCLJSUlrLyHDBmC2NhYNG7cGIKgzfqXnJzMFqw4werixYthYGCABg0aoKCggLfrjRs3ZhklGVy8eDFvhT/++GO0b98e77zzDjZs2KCzrfroxo0bLD8EP+Pi4gJjY2P4+/srviO2OAlVVhAExuOztbVFkyZN8PjxYzg6OmLTpk0ICwuDkZERrK2tMWnSJNjb22PQoEG8/YuNjWVfIJ28P3z4EI6OjjA2Nq6yH4LY+QaAmUQQrgDYWe/r6wug4qqElZUVfvvtNwZk69KlC0JDQ3llffr0qSJzaUIUFBTA0NCQV3MxY5s3b474+HgGAZw2bRrjf5eVleHly5csrIR6CYDRKAVBC4kbFBTEQkyCS6sZIZm2bt0aRkZGmDdvHm+B6Xeqs7CwEPHx8ZWOc8W0d+9eCIL2/g6BqBECadOmTVFSUgK1Wo0pU6ZAELQpn+gdCwsLBAUFMWRwfHw8o3AKQsUxtbe3N1QqFTp06ICCggKsWbOGrTESCMImo9W+Xbt2KC4uZl5OnDhRgqVOd/XMzMxQo0YNrFy5UoKnRqibBKSXnp4uSe+2bds2djQnJiYiPT0dBQUF7ON5+vQpp0sjLKfqEp06iSGZZ82aBUGoQAYtLCzkU7GrV6+y4nJ0dERISAjnu4yJiWH/DcnFW2+9hRYtWkjuXCkRWeVvvfUWo6dcuXKFefDgwQNG/GjZsiVu3bqFGzduMBqpGBOeoKq7dOkCALwwkW8uJiYGNWrUgIuLC5KSkjjPAWW+IYNCF8KoPiJ/Yf/+/aHRaLBr1y6YmJjAwcFB74kp/ZabmytxVezYsQPu7u6wtLSEg4MDOnfujJycHJZrUohk8Pz666/Izc1loEI3NzeEh4cjKyuLszS9++67uHz5sl4LXXKqWF5ezv6EQ4cOYdWqVbhy5Qo71OLj4wFUmMcWFhZYtGgRp41q1aoVMjMzERUVhQEDBsDW1pYHWYkJ/v7+UKlU7BB99OgRpxnbsWMHysvLOfMHbb0OHTqEtm3b4uOPP+aMODRpHz58yL6LTZs2obS0lH1T5Mgn5jRu3BgvXrxAeXk53nvvPZiamqJbt27o06cPQ9LSNmvLli1wc3PDp59+CkB641lsRtO2d/HixVi1ahUuXbrE1iNlsXny5AkL88iRI/l3yqpUVlaGmTNnwtzcHP7+/rzVIiuIEGHJEU/+wN69e+Pw4cN45513OCMQTba3334barWalUf//v0BaCdv+/bt8cEHH6CoqAg1a9ZE/fr10bp1a0nWHXGqOVI85Byn7QygVTJ2dnbYuHEjQkJCYGRkxLwi38/+/fvx9ddfY9GiRazYxDIhlxNC51y3bh1WrFiBa9eu8YEB+XvCw8O5LVOmTOGFtFatWrh16xZycnLg5eUFIyMjBuyj3H20zRNnelIi4qWjoyOuXr2KH374AQ0bNuSxHDhwID755BPGsO/cuTNCQ0NZligRCN3ne/vtt/Hy5UtERETAxsYG5ubmbHmQ5Wtvb4/w8HC0adMGgqCFKifwRw8PD7Rq1Qq//PILFi5ciO+//74SMIISkWP+3XffxdatW9n6b9iwod4Af7EfnHyolGiDLCdBEJiPdHhgYGDAltyiRYtgZWWFwMBAVqBdunRBmzZt8Pz5c6xbtw6CoIUCd3d3Z2BEJRKoUUBFogNB0Dp29+/fz/vpZs2asVOV/E6CoIV1jYyMZJ8DJXcYNGgQWyi6iC4QOjk5Yffu3bC1tUWzZs2wYcMGHoADBw7w4FPm3RUrViA1NRXx8fFo2rQp7OzssGfPHtja2qJFixbYtGkTAK3j1NDQkC1I8n316dOHJw1tE4nJ8fHxvFqI69y8eTNSU1MVLx8C2uNucjwaGRlh0qRJePbsGQRBi9FOW02xP6NVq1a4e/cuJwgQBG1SDxsbG0RGRvL7BgYGCAkJQVxcHCdUvXPnDrKzs/lESxAEznXZunVr/PTTT+jRowccHR0xd+5caDQaBAUFsX+MtiJLly5FcnIyZsyYweXQFob6SSdeS5Ys4RjOwsJCCQSwjY0NVCoVQkJCkJOTg0aNGsHFxQWTJk3CDz/8AENDQ/Tr109yGEO+DV33ixISEhi+2NzcHF999RWnwrO2tubtuNj669GjB+7fv8+wwoKgxTxzdXXF/fv32VoRKy7aSZDMyYmumJACoTIp+5UgCHy4Qx9KHEMp0by9vTnLkKenJ297ie9du3blttGOgBT9zZs3JfDjpKBTUlIk/CQrX5/lJE7q++GHH/L1nbVr11Z5d5Hm8pAhQ2BpacmnnTRHVq5cyXfd8vLyGE6cxsvU1BQXL15EZmamxEfp5+eHgoICHmvxQq+LOMhao9Gm5Dp06BACAwN5/xsXF4eAgAC2tjQaDZ48eYLAwEBJIoCnT58iKCgI+/fvx/79+ytdXhSTRqOR+LL8/Pywc+dO7N27V9FCu3jxIgIDA7F3795KTrvExEQcOnQI27dvh7+/vyQtPGWibtiwIfz9/bFz504+FRS3OyAgAEFBQTwRAO39IapTDA8sVlpia1WtVuPo0aMIDAzEoUOHeKADAgL4fY1Gm0E4KCgIQUFBvBAUFRXxe/7+/rzSqNVqBAQE8H2W2NhYHDp0CEeOHEFpaSnUajUOHz6MoKAghISE4NmzZwgPD8fjx4+xbds27Nmzh7cTJJRXrlxBUFAQ/P39JeN39epVBAQEIDAwkH1l1MeQkBBOugBIFc3Ro0cREBCAvXv3MgQ0KcmXL1/i8OHD2LFjB9/CLyoqQkBAAAICAiSYb0qTJj8/n+WRstjk5+cjKChIcpE3NTUVQUFBCAwM5NwFGRkZCAoKwoEDB7Bv375KvjVyCYwdO1YC56xLcQHaE8LAwEAcPHgQd+/eBaBVgIGBgUhISMCZM2fYmhD7hc6ePYvdu3dj586dElkCtBa4WBY0Gm34WUBAAGexAoDbt28jKCgIe/furYSMa29vD0dHR+67PgUUHh6Oo0eP4ujRo5zqrEmTJpL6lfovtuKuXr3K/C8rK8OJEyckPjzqt1qtZrneu3cvy+Lr169x5MgRHDlyBEePHoVGo82NcPjwYRw5coTL0tcPCayNUoPFpOs2sq4K9MX1Xbt2ja0hEnh5PfrisHTd5hW3h46QxT6wqvqiq71i35ZS6Ie+dtD/lZ7VV5++v/XVq9QOfXzUNaZKv5Gs6Gt3VRDW1f1eqezqfFdVeRqNBoMHD+YUWFROdceyuiS/NCmuSx9vq1MGoFXOPXv2RP369REZGalzzKgceR927NgBQagImdIXwSG/uQ4oQ3frgtzW1x+ltlXFb4EETVe8lPj/4pg3pU7K39cn4JRMctiwYZJJLVZYSmUpWTzi/xMzi4uLObBZfCIor4P6RX0RD748DkvOJyLx8+Lf6Rlx/8SwNUrvVdU/sX9NXp88llJcnq5+UXni/im9K+aPmCfifsr7I69HzhtxXKq+yabUb/H3r1+/5gB4XX3PysqCu7s7WrRoAVdXV3z++eeS8RHnRtBFuuRCPD/kfZSPn5zPusZLXo6SPBQUFODixYuIF+2GqlK+/v7+aNGiBb744gs0bdoU9vb2vMvRZ3HK+6mvj+JydMmT/HuSQaX5pUSS9GTiRlfFAPnvupgu/h3Q3mFZuHAh6tevjxo1anBaIvnE0FeuLu1M9YWHh+Ozzz6DlZUVatasicmTJ+Py5cuK7VYKwpXzgsrWJxhKfVX6W0kZKL0j54Wu35X+rqp+XfUoKaeqnhc/o2tiy4VTXo8uIdXHK6W/5fIh/n9qaipsbW1haGjIGdB19V9XW5R4WdV74meVZEhXufL/VzWRqxozouXLl8PQ0BBGRkZ8k/+PUFVyK/5b3/jomv+6SPhDrdbRYCVrgP4tLi7G06dPkZKSgvT0dCQkJCAuLq5aja1O3RqNBmlpaXj+/DnS09ORlpaGmJgYRUA3ueb/dwPN+3cmOe+U+ChHjxDLxV9NcpSM8vJypKWl8VUR+v6/hcQKIT09Hb/99hunAfurScmq/KP0pysusSCL4XT1raz07u8l+Qr/pu/KJ+D/qHpE/BJvf+TuhH8Vf+WyKJcvfdDZ/6mkayv4V5JYRsRy8EfpT1VcgG5TT2kPL1+Z/0idSv4C+aSqDv0ZECT/LaRLCJX8M/9s0mdB06L636S4lBTIP3MR0ff376E/3eIiunDhAg4ePIiTJ0+isLBQ4lxVWg3/LMWlNGn0DVJiYiJOnjzJWa7/m7YPf4TESquoqAgnTpzAkSNHkJKSoui7ePToEU6ePIkzZ878U9onbgNdNzl8+DAjmYjb9t9CSsbDP5NOnDjB2eX/KEmc8+JTluTkZPz6669IT09XFER6XuzDIKJbs3Trm6K/lRxxcuYpOe+U2lfVSYUuxSj+v7+/PweCCoIgSTdfFSk5WZXaIW+DLgft71Hk8nKV+ip+jv6vyzclf1/8ntJ3mZmZmD17Ngext2nThhWXmE9r1qzhQOlvvvmmEr/IylWqTxff5c8qfajMvn37okaNGow7RRhW8meByocH8nrl/9clX/LFsirHvHguKPFaXo68/Urz6LfffkNCQgLfYZMv4kr9kfdX3zNKJH+mrKwMy5Yt4wiWt99+Wyc/6H2l+ULvEEmgm8WNbNu2LYyMjDBhwoRKFcknidgkpyh7wjmaN28e/1+J2boGQS7YSv6S0tJSxVWEPnT1QGlilpeXIysriwNce/Xq9UbOSiWzW85L+l18/4v4pHS8TMf6+nwBYh+SEn/E5VE/lY7g6Xu6RqA0ieT1EM/F9VLcqiBUwBLJJ3NUVBQHy1+7dk1RnpT+r4t0ySH9Tb7VkpIS9O/fH7Vq1cKDBw/w7NkzeHt7M2KJuI9KlrqYD+J/xTIg5oXSmMrLlufXlI+hrjp19VUsU9evX8f69eu5fRS+RvA1SjxTaqP4YEM+N0lOlaw1cTkPHjzAjz/+yAqUkCA++OADflapb0p9pvZUgm5WYmp0dDSioqIUYVzkfiD6vbi4mOPaKBxAiZQmZXW0ubw+8btiAVB6XqnOvLw8nlAU8f+m7ajq3o8uUlpFqmovvacktErv66u/Kl+eeCLpo9TUVLi6usLU1FSSdl5cP8GyODg44O7du1ymUhuqOn2qzlgTEZIBBTPLn5MrAn1E80PcDn1163tO/o4+XssVpa7fXr9+zdl5iGJjY3H37l3ExsZKntVlXVV1aVSuZPRR/fr1JagtBIggj3yRKyx9dYvrFMSDJ36xvLwcarWa4X7LysqQmZnJzxQUFCAzM5MZ8uTJEwbM69ixIwdbAloFERsbi/T0dElIDgDk5OTwBbj8/HxJRHh2djbndsvJyZH8lp+fj+zsbI6pEw/Mq1ev8OLFC84BKf6tpKQEiYmJePnyJaKjo6FSqdCgQQM8fPiQGVUdkk+stLQ0vHr1CkVFRSgvL5eELmVnZzPfsrKykJ2dLQmJys7ORmxsLDIyMiQ5AnXVK1/5CwsLGZVBqW3JyclITExEebkWNohi2kpLS5GVlYWcnBykp6fj119/lfBYXEZGRgZnOH/9+jX3jyxWW1tbJCUlKVqtFEs4adIkANIJl5iYiLi4OGRlZaGgoKDK0yf5WCcmJuLFixfIyMhgHmdkZODUqVNwdHSEgYEBlixZgry8vEpKT0lpZWdnIysrC5mZmXj16hUyMjIk0ORFRUV8tUatViMzM1PS55ycHDx//hwZGRkctEw5FonvZWVliqFtgBap49WrV8jKyuL+5OXlSa7zZGZm8vvZ2dkICwvDiBEjIAha+Byxgi0pKeEYyOzsbEm9NPbEV3Fdz58/rwT4KLYslcYmOzsbFy9eZPy6gwcPIjc3F48fP2ZIpaSkJK6b+CPmf1ZWFl9fks8FsVwL8i9OnTqFrVu3olWrVnBycsKhQ4dw4sQJDB48GHZ2dvjll1+wf/9+uLq6ws7OjjF2fH19YWBgAEEQ8P7772PXrl0AtFAvXbp0ga+vLxwdHRnSNjMzEz/++CPs7e3Rr18/3LlzB05OTjAzM8OQIUPwzTffwM7ODkuXLsWRI0dgY2MDOzs7/Pjjj3j06BGaNGkCOzs7zJkzhzudkpKCb775Bj169MDYsWNhZ2eH2bNn8+/Jycl477330L17d4wfPx61atXiSHnx4LwJvXjxAvPnz0ft2rXRvXt3tG3bFgMHDkT//v1x4cIFTJw4EXZ2djh8+DCWL18OU1NTWFhYsEW6fft2/O1vf2P+uLu7SwZKTnKltGfPHjRu3Bi9e/eGs7MzvvvuO/7t8uXLGDp0KJo2bYoOHTrgk08+Qbt27eDn54djx47Bw8MD9vb2qFmzJhwcHNC7d2/Y2dlh7NixPMmePXuGuXPnwsHBAR9++CEjsBLCK6GvUuBxzZo1MW7cOIliJj+iGNUyLS0N3377LXr06PF/7L13WFXX0j++D1XqEUEU0IAFNUaN0Ru5thi7AqZYb6KiIiqxJpZYEg0mahoW1BhBo0YlsUaFQITYY4tBgy1KABGw0DvSz+f3x3lnWHuzz4Ek3vv+7vvNPA+PnnP2XmXWrFkzs9b6DKZOnQpHR0e88847ddwStf4DeksvODgYAwcOxKRJk2Bvbw9fX18UFBQgMjKSUXPpQnJcXFwdN1hc7U+cOIFp06bB0dERjo6OsLKywpAhQ+Dm5oaePXvi5s2b+Oabb9C1a1e4u7vj9u3b8PLygqWlJSOXiGPp7u7OgAHPPvssmjRpgmXLlqGwsBCDBg2Co6MjVq5cyf0hWORp06ZhwIABcHR0xOHDh7Fr1y54enqiS5cuuHv3Lt577z2eC5s3b8aZM2dk8Of+/v4IDg7G1q1b0bNnT7i5uWHBggXYvHkzHB0d8frrr+PXX3+Fv78/GjduDGdnZ0Y6TkxMROfOndG4cWPMmzcPXbt2xcSJE7F9+3bs3LmT8fUMLSpnzpzhuDZdJr948SJOnz4NSdJDE+3btw9DhgxBkyZN0KlTJ8Zv0+l0CAsLQ+/evfH222+jWbNm6N27t8wzEeutE5y/ePEiX342MTFBRUUFfvzxR0Z2JCEmJARJqgW1f+aZZ2BqasroDAT0R2gPhJM0efJk5OTkcJkEuevm5gYvLy8cPXqUIZCdnZ1ha2vLcDUmJiZwcXHhW/UUV8nOzkbnzp3RokULPH78mJE6AwICUF1djQ8//BAtW7ZEmzZt8OjRI/z888/cfooBGFIW4vci8+7cucMwMHTrnVzlwMBAGV6Tm5sbTExM0KZNG8ybNw9lZWXcB4KnmGJ5AAAgAElEQVRnsbCwgKurq2r9au0LDAyERqNBWFgYTp06xegcgH4Hx8rKCn5+frh+/ToSExMZgmXXrl0Mb01/mzZtYowqWhl///13NG/enPGRcnNzGSjxrbfeQmFhIX/u0KEDFixYwPdPacHIzs5Gy5YtYW5uzhdz8/Ly0K1bNzRv3pzrkSQJkyZNkvHY0Fjk5OQwuOH9+/dRXV3NcD80CWmyODk58SpvTBFSjgT6GzNmDBISErg/4eHhjG9mamoKJycn2NnZoW3btjh37hzj2FPgnxBX9+/fz8gRc+bMQWlpKcs2Baqjo6NhZWWFcePGAagFmvzuu++wY8cOWFlZwc3NDTNmzOCFRpL0yCVALbYYwS7duXOHMd8kSY8kQnBOvXr1wujRoxllV5L0cDn37t1D27ZtIUkSPvzwQwBg5d+mTRtERUXJDvQaIkpiMmTIELb0CBp6zpw56NGjB6ONSJIeZRiozflAF/8pb4M4TjLFJQbA6EsCp5s4cSKqq6uRnJwsg5z45JNPcOPGDUiSHn30wYMHiIqKgpWVFVq2bAmgFte6R48ebOaePHmSy8jOzsbixYv58/Dhw2V4QIQbRB1+6aWXeOINHjyYleKMGTNQWVnJgkyAZYGBgZAkPSY3pdxydXVFSkoKADkELUHYGnPR1ILftNIR3O+dO3fQtm1baDQatqgo8QEhmBLNnj0bklQLHfztt99CkvRAdcYEg34jwZw/fz4A/TWnVatWYfv27aioqEDz5s1hb2/PbsORI0dgbm6O9u3bAwArOknSwwQBtXhikiQhKyuLFzAC4rt58yZatWoFU1NTZGRkoLi4GJIkwd3dnUMDFISluBJhtzk7O6O6uholJSW8YBG2F/GCoKeNnbEqKChg2RDhaKgMymWoBIs0VB59X1RUxHhlw4cPR01NDR4+fMiQSlFRUTLl1qFDB9z7HxQNUlqLFi0CoEcRprEEIFvMAD3yiLm5OX766Sdcu3YNVlZWaNKkCQB9zgfC7Y+Pj8e2bdvYk5EkPSYezZslS5agpqaGgQYp8YrYhsGDB6OyslKmyGxsbFBWVobhw4ezsiVoJTEeOGDAAEiShNGjR6vyTo26desGSdJjzQGQIe9Kkh52iKC1nZyc8NtvvzHcDyVRIVipZ599VubKy2Jc4q4KoMdAIjxsWr1EzPlBgwYhNzeXkVJpMAj8rFWrVox4aWVlxatdTU0NVq5cCUnSo4GmpKQwkmLr1q3r3DQnXOyJEyciLS2N6/f29kZ1dTXatWsHU1NT7Ny5k0HJRo8ejfPnz2PSpEnQaDR44403UFBQwAkORDeKLA53d/c62UTUSBkPuXLlCqysrPDmm2+yCU3KR5L0uf4uXbrEqxpNIECv4Bo1agQ3NzdcuXIFn3/+OSRJn8vw5MmT9QaLb926hUaNGsHBwYGTWohEOFGbN2/m/lDCjdatWwOoXURatWrF12Co/b169cLx48dhZWWFKVOm8NjQMRdJkpCTk8NWjZeXF9dNlg/1l/hM6J6kHH19fXHhwgVMnToVGo0GY8eORWpqap3dNiVRG4YMGcLf5eTkMHggIfeSlUOhBEOBZ1Fx2dnZwd7enpOkPnjwAKamptBqtfj55585F4FGo2E8t6SkJNjY2MDR0RGXL19m13nAgAFcDvFVq9UiPj4evXr1Qs+ePVFWVsbQzyEhITh+/DjatWsHNzc3BAUFoaqqimOIkqTHzPr9999ZwdIObevWrWFqasqpAIuLi1n5ffrppwBqg+MWFhY4cuQIfvzxR8Zye/LkCdfToUMHpKamcjZp0RhoCFF+BHGuEdBo8+bNcffuXfa8unfvjqSkJJibm6Nly5b45Zdf2DIcPHgwzpw5Y1AeJOWXGRkZMDExgaWlJec6I5emc+fOHMwjxixevBiVlZVs/n755Ze8yjZr1oyD+wAY3XT16tWMBUQDItLhw4dhb28PMzMz3Lx5E1euXIEk6UHUbt26hdjYWFhbW8PGxgZALbT0888/j+7du2PcuHEMgXz69GlYWVnB0tKSg9eVlZWM6koWC1FDXMXq6moWODKrAfAK9uabb6KqqootMhcXF9kZMbJGmzZtiqFDh+L555/n7EMAjAZAgVroYnd39zoK/9GjR2jTpg0aNWrEuRIfPHjAwkPb5dS2OXPm8Lv9+/eHqakpduzYwYqOBB+oXYEnT56MmpoaPhdFuO9Pnjxhy5eC1vSZXCgaq86dO6NHjx4YNWoUrly5Iuu7cgdPJLK2REiaCxcusCzFx8ejqKgITZs2hYODgwwjTI1IcRGSrJjJmWCjJ06ciMrKSlhaWkKSJIwfP57bR8rM2dkZQ4cORadOnerkjSTrVqPR4N1334WtrS0uXbokW5CHDh0KFxcXfPzxx7yB9ejRI3bFSU5p3tjY2CA+Ph5Hjx6FlZUV7OzsWDnTDqOZmRm2b9+O5ORklnfKh0gWmbOzM8smZQ7q2rUrWrVqhW7duuHw4cP1Zv4hioiIgL29PUxMTDhGunfvXtjY2MDKyorHgqy/0aNH81xo3rw5hgwZgu7duzNaLPVFbZe8TnCeEBUpVRZQa/5t3boVgD7bSbNmzWBvb4/y8nLcuXOHYwFxcXG84js7O/MuxsmTJ2FjY4NGjRrh1KlTuHr1Kgsw5WejhlH2GUotRQccvb29AYDhfMePHw+dTsfpn0aMGMFlZGZmYv369byS2NraoqysDBUVFZyJRzlxxTaIpAwWV1VVcayBBlXMTffZZ5+hpqaGEV6XL18uK1scrJycHK5n9erVuHv3rtGtaaAWS75FixbcptjYWHz00UeIjIyEJOmhnIkoma8kSbh69Spqamo4AE0KMyIigt2bJ0+ewMHBAc7OzjxBxfyMmzdvlrkaCQkJAPRCSu5GSUkJsrOzIUl6oLqVK1ciIiKCLbJhw4bJdgEJBVMtligSKS6K5wDAihUrIEl6rPfs7Gz+LOLI16e4SJGTu5eUlMSTPSEhAU+ePIGVlRWaNm0qA5wUFZd4gXvNmjVslcXExDDvHB0d2UW+ffs2f08KBdDHvPbt24fU1FRIkh5WmY6akCU0fvx4Wd8DAgIYnTYqKgqNGjWCp6enrP4XXngBubm5qKioYFd65cqVqKmpQUlJCTZu3IgOHTrwgvdHN6rIc/jXv/7FO8S0yE6ZMgWAfsefQgXXr1/neJ6rq6tsx3PVqlV8jKNBFhcpCUtLSwwaNAjbt29nP58GhiqTJP1J6JycHEiSHr735s2bnDSAUjYR48zMzBjJkuqhLXJqQ1paGruqtErTqr106VJUVFTwdmubNm2wevVqjmfZ2dkhPDwcK1euhLu7O4YOHcpmqampKaKiojBs2DDe2SMrzsPDA127dmUMbSWJZ0kAveIi63Hu3LkYOXIkPDw8mE8ODg7w9fXlOmjnhCbq1q1bmX/vvvsuDh06hNatW6NVq1YcbzMmNIRlRq5QeHg4WwaUfNbKygpBQUHw8vKSweS2b98ePj4+MDMz45RS5Go3atSID2eSOzJ//ny88sorcHd358VJq9Vi+vTpzAM6kuDk5ISXXnqJV9vY2Fh+XqvVIi4ujtOrW1tbY/fu3VizZg08PDzQrVu3Bh0Apl0rirsQHPezzz7LlgPFgPr3718HVkc5roB+Iab+pqen4+HDhwyR/eGHH6K6upoXm06dOsnKEN3nBQsW4OjRozyWtGklQkuL8aLU1FR2aZ977jmcOXMG3t7eaNmyJRYvXsw5L19++WV+h/DdLS0t8dNPP3HehYULF2LEiBHIzMxkyGRzc3N4enrC1dVVtkgXFBRwzLpJkybIyspCWVkZJEnvSq5fv16GMGuIxJ3Z8vJyHtt33nkH48aNQ1RUFM9lsqLEOGGnTp1kO6LLli3DwYMHmX/koqqNXZ0sPxMmTIBWq4WdnR0WLlyIr7/+Gra2tvDz82OBDAkJgVarhaurK06cOMHKgQJygH5lcHJywttvv41WrVph7NixDAcNAF26dIGzszPHAUgpJCYmwsbGBt26dcPvv/+Oixcvom3btnB2dkZRURGnH9NqtXB0dERMTAwqKirg6+sLOzs7WFhYwNzcHKGhoQD08STa4rW0tMTMmTMRHx+Pfv36QavVYsSIEVi1ahUkSR+XUCOln63T6ZM4aLVaFo5r166ha9euaNy4MSZNmoSjR4/CxsYGvr6+yM7OrrOd++GHH8Le3h6NGjWCubk5r6BUX30ua1BQEOzt7WFhYYF27dpxMpCSkhKMHDkSNjY2MDc3xyuvvIKffvoJTZo0gVarxZdffsmxxubNm2PhwoVo0aIF/Pz8OJFETU0N3n//fWi1WlhYWKBDhw6Ii4tDx44dodVqMW7cOJSWluLQoUNwcnLCzJkz8eKLL6Jv376y80Zjx46FVquFjY0N59IrKSnBa6+9BhsbGx4rSrZRX3wL0GeZoRRps2fPhqWlJYKCgngzJC0tDZ06dYKZmRnLm3LzSUm0UWNpaYkZM2agd+/e6NGjhyy9vZ+fH7RaLdavXw9Aju67Zs0aHgtzc3OMGzdOFlA+ffo0tFothg8fjvz8fFn/rl+/jrZt26JRo0awtLSEh4cHb4YMHz4cjRs3xq5du/j5AQMGQKvVYuDAgTh//jxb/s7Ozjh+/Dh0Oh3mz5+Pxo0bw97eHsOGDUObNm3g4uLCll5hYSHat28PrVaLkSNHorKyEsHBwTAxMeEQDc0HMjQMySH1Mz09HU5OTtBqtZxt+969e7C2toaXlxdvil28eJEXMgrGr1ixAnZ2djA3N4e5uTlbZ8ZIlldRp9NjomdnZ/Phs6qqKtlBNJ1OnyihpKSED+ZREgFiOJWZnZ2Nu3fvIj09vU6n6ZCf+LxOp79SkpmZyTuMeXl5ePz4MT9bVVWF7Oxs5OTkyCYJfa/EXAL0kyUrK0uGO56Tk4OcnBzodDqGsP3ss8/qZZgodFQfxSRycnI4jka/k6ulNhmzsrJkvAbqBywU+UW4SspDvTqdHpMsMzOTFySqq6ysjFN5hYWF4e7du7IAv6hc6R3CMqfPIuXm5iIhIQH3799neaAyCgoKkJmZKTsYC+jHitonjpV4c8OYoqmpqcGDBw8Y100kyrQ8ZMgQvp5EMTND5VFs580330RiYiLu3bvHW/nU7qKiojoHfMVrKNnZ2SwP4nvV1dUoLy+XjYUyhpefn89yQDFhcS6KPM3Pz0dmZia/T7h24lwqLCxk3up0eqRUCklQm3JycpCVlcWbZiYmJvjqq6+Qk5ODtLQ0zJw5E9bW1jAxMZHthivHgcqkMRVlhL6jQ+Q6nT43A/FKJHq3oVnOZZmslXEV5UCLkyk9PR1paWk4efIkGjVqhEmTJrFwGBI68VS0ssz6rm8o6zf0jPL5+so4f/48OnXqhBUrVqj2WazHWNDcWHJOakd912jo3qCx6zqGeKV2n0t8h+j+/fvsVitv6osLiLKNate8jLnVhnhk6B1RwRi6/kH1Kqm6uhq3bt1CQUEBuytinMbYIgDokxubmJhwZh6xLrWxEPtorK/iM2KZSswytf4ob7Go1aP2uSFyKNZZXV0NGxsb2Nra8gJFRJsvaschlDxQkrK9avPcGP/qu1YkiUJDDRBNa+UfoL97RmdLOnbsCEdHR9kJWLE88V3xs/J35bPin3KQlQOpNiDKekXFITL8yZMndYREjcQ2GOqX0loQvxcvXivLEXlen6uk1r/6eEvfZWdnc6ymZ8+ebHGqWSRKoWpIv8UxUmuf8n3l5Fb7v7F+E1GatDZt2kCr1cLX11d2GdwQLwsKCnh3TZIkJCUl8Yn/hvBUlD9DfBO/F91LQxNbrEspC2o8Fcs0NH/U/uid8vJyPgfWpk0bxMfHIyMjA7GxsWjZsiWGDh1q8HqSsh2G5FFsvzHQA7V+GiLG46pvooj06NEjTJ48GcOGDcPLL7/MGEfKgVDrqKHPf6T+P/P8X333r9Qnvm9MkAxNjKfR1idPnmDJkiUYNmwYfH19MW7cOKxYsaLeFfqP1vdH2mxMHv4IRUZGsiz6+/tzn5QTWlnP1q1bMWrUKAwfPhyvvvoqZs+ejeTkZINKpCFu/F/px/8G6XQ6pKenY/ny5ejfvz+mTp2KOXPm4I033kBERITRNIPKcoz9Zkih/1lqMJCgUlP/TX+elJNCbdU0FpP5m+on0ZJUs+6NueJKyHGyFJRWwt/UMBLH4WnxrkGKSxw45cA2dBX6m+QkmthK7CVjgem/qS6JCyrxTXR/SX6VMqymzKgctTFpKNTPfxOpuY9Pe16rWa1/lRpscVGlypOsyr+/qX6qz2ymifI3NYxIMSnJUExOTYaVAfP6cNb+r8i6sbn875rX/yuKS00bGzvk9++kp1lffWU9zbpEYYiIiMCECRMwc+ZMfPHFF7Lg8N/UMCJFc+/ePQQFBWHatGl8b0+MLarJsGhhqYVDDh48CD8/P8ycORPbt29n1N3/bcX1tOKfhmKsyoD7X2lnamoqEhISEBAQwBf6/2rbVRWX+IDSvBPdGKWJrabUxI6r/S5+FlEBDD0jugCGdlNEqqmpwcGDB7F582bExMTIlK1auWKfxX4r+9gQ5hrjBVALATJ9+nTG5BYPTRrjrdKsV4vBGKpf2Q5Dv6kJs/ivcoeooaQ2RobcE0PtVb5TUlKClStXwtbWFpIkoV+/fgbHwJgMikqJ4GLmzp3Ll7hF6Gm1sql9SrBHY66S2hir8UrZb/GMoCHe1dTUYM+ePdi8eTPOnj1bZ7zEf8X31SDEDc0xZftEqq6uxpo1axg0gRAz1HSHyDs1hSqDblarXHxBeShQFFb6rGZ6i51QxguUykP5m5pSUTLUUEcB/WFAb29vPvXr4+OD5s2bM3YXDZRYv/hZeWxCPCNVn/ms9r6awrl9+zasra0ZC+zevXv48ccf+VAglaOMgakpEeU2u3j0QrnQKPmupiSUSlCsl8ZbTR4aSvUpESV/jSlPsf0VFRWMTiAuAEqFoKZ0SbZIGcTFxfEpeEAPqBgbG4u8vDzV9ov/KsdeqRzU+iP+DgDbt2/H0KFDZYupsnxj80Qs85///CeaN2+O999/36DsK9uslDlRHusbVwAIDQ3lu8UAGJRg7NixdcbAWP1KOSNStbgMTUyloBtruKHfDZGaoDb0XeXvixcvRuPGjXFPJUO2UoEoSRkYV6vXEH+UgmqsjXTJVURfEMtvSIzL0ApOpDzqYGw1p8/GeFPf2DZUedX3rKH6iZRCTLRnzx5Ikh45QTwpruyXobrFMgkGhlxOZf0N6a+xeoy9m5ubCwsLC8ycOVPWhz9TlpLqO2Re38ZQfTwE9AAHJiYmjJdWXV3NsO6EECGWZ8wYMGTlGY1xxcfHY+/evTh8+DAePHgg++3JkycIDw9HeHg4jh49yrhbgP6+WEREBGNaR0ZGMgrBr7/+imPHjgHQr2KRkZF8Duz48eOyu4v0LOXiy8/PR0REBCIiInD06FGum8z3w4cPY+jQobCzs0P79u35vbi4OERFReHChQuygYuLi8Pu3buxf/9+fpaYd/LkSQb2r6mp4XpF7HI1oveLioqwZ88ehIeH48iRI3zd6MSJE3xJ3N7eHp9//rnsIKjSJI6OjkZERAQiIyPx7bff4vDhw/j+++/rDPKNGzewe/du7Nu3D5GRkVzG/fv3ERERIRu/u3fv4uLFi6isrMThw4dx7Ngx3L9/X9an/Px87NmzB/v27UNERARfYL506RKP340bNxAZGYnTp0/Xq2zU6Oeff8Y333yD/fv34+HDhzhx4gRfXTl+/Dhf+K6oqGD+iwgSgB4gcffu3fjuu+8YLuW9996r1yrMzc3Fnj17sGfPHhw9epQVXUxMDIPqOTk5YcOGDSgoKJAtSuLkTk1NRUREBPLz85GTk4OIiAgcO3aMrwwlJSVh165dOHjwICIiIpCbm8vvxsXF4cCBAzhw4AAiIiJw6NAhfPzxxwy8t3z5ctlET09Px+7du/HNN9/g2LFjKC4u5nG+fv06IiIiUFVVhaSkJERERCA2NhaA/i5mZGQko1rcunULkZGRfLD01KlTiIiIkOHS5ebm8hwLDw/HyZMnZWOnJv+3b9/G6tWrGeF05cqV+P3333H+/HkGHEhLS+P20d1YsayYmBh8/fXXOHbsGM6cOVPHiqRnZYqLvqyursaMGTPg4eGBUaNGoW3btmjbti0P7o4dO/DSSy9h/vz5jET63HPPAdCbuHSDffXq1ejbty+fTJ46dSrDzm7fvp3jERqNhoEJJUniC9KEBLB161ZER0fLUFElSY9hbmFhAQsLCxw7dgxHjhzhrD1DhgzB66+/jsmTJ8PKygqSJLHrWFlZialTp6JLly7Ytm0b5/wLCQlBeXk5Fi9eDDMzMzRt2hSxsbHo0qUL1/nqq6/WO0nDwsLQt29fLFmyhAEWu3XrhurqasTExPBVCgsLC2zfvr3OHTidTofbt29z3Iv+hg0bxvhM7777LgC9opw1axY6duyI0NBQhvj5+OOPcejQIeYZ4YYVFBTAxcUFL7/8MoqKihjhQUxrtWXLFrzwwgt4//33OQlDcHAw3n//fQZG/Oqrr/gyLsWTGkpPnjzBhAkT0KJFC4wZMwadO3fm09s7d+5kHKxWrVrh+++/Z+w3uk8I6HHjCBlhw4YN6NWrFz9DIHZKF5do48aN6NWrF4KCghh3jJA/o6OjGbnE1tYWO3fuZMWldMk2bdrEqdk+/vhj/POf/2Tki7KyMrz//vvw9PTExo0beVwuX74MQA/saGtrC19fXx7TXr16YcuWLVzGsmXLWHF9+OGH6N69O4KDg1kuyO167733OH9CWFgYnJycIEl6vDey7E1MTHD+/Hls2rSJ40379+/H66+/znxzdXVFZmYmysvLmZ/+/v5YunQpJEnCa6+9hrfeegvnzp1TVVy3bt1iwAJra2ssX74cd+/e5Uvsb775JpYtW8a4ZiYmJjh48CAA/QIwbNgw9O7dm+8OE5oyybm4+Eii6VdTU4Pi4mK88sorMDMzw+nTp3Hz5k1eAXJychiX6dlnn+VCCV/nwIEDMrRUEr758+fj/PnznHORIJj79euHBQsWwN7eHp6ennBwcICtrS2+++47pKWlMZzNzZs3UVxcDK1Wy+V++umnqKysZDiSkJAQFBYW8qAQfhHhcVlZWaGwsBClpaUYMWIEK0QADFTYvn17PHr0CN9//z3s7OzQtGlT9OnTB2PGjGFI4hYtWsiCokT0f4KsERNw0CX0b7/9FgAY5VFE06AyaBzKy8s5ICxJtXDC1PaBAweisrKSMb/ogjhhPHl4eODWrVvcfycnJ5SXlzMkDiW7IFDF4OBgAHrkD0mS+O5maGgoJEmPhrvzfyBc6LrXkCFDMH/+fLbW1IRZOdmLioowcOBA2Nra8iQmwX7uueeQmJiIffv2oVGjRnB1dYWXlxfGjx/PAITdu3fHpUuX0Lx5c5iZmeG7774DAL6j6OzszCgIakQIpSJUTLt27SBJEnsFNFEJStoQXb58WSbrnp6eLOsER3zgwAEAwOTJkyFJEsPF0DthYWFcTmxsLLu7pJSAWugekhfCS2vUqBGuXr3KsEQEO9SrVy/Mnz8fycnJDCvt4uICQK9caCH29fVF9+7duW2SJCEmJoax5gndmKCSJEmfXkx5p1GNv6JsEy+8vb3RpUsXzJs3jy2w1atXIyMjg5Pz0CVrS0tLmeJSxgMlpSYjDCBKBPvo0SNcvnwZ169fx4ULF2BmZgYXFxfZBV2aYIMHD0ZNTQ1r1E6dOsnyK0ZHRzMDRo0axQogKSkJH3zwAWxsbODh4QFAD38hSXroFUKdIIykiRMnAtC7M6IFJ2Lak+IiISQLhbC7/vWvfzH+EyVrkCT9rpGYSMLS0hKFhYU8Mb766qs6gWTi3dmzZzndmQh3S6vXiBEjkJeXx/hYNFHUAq9ArcXZpk0bvmE/ePBgSJKEcePGMajc66+/zmnFRFTNmJgYBvfz8PCQJcMgxbV37164uLggKyuLkToJgO7q1atwdHSEJEk4d+6cDBDPz89PpqgMxeREdw2oRd6k8QDAaBUEfUNWPFk9paWlmDhxIjQaDY4ePcrxJ0rCAtQqro4dO6q2Q5Q/giEiooVl4sSJyMjIYIwsMcCvRhkZGTA3N4ck6RNfEAoKKXsCOwwPD4dGo4G9vT2DLpIF1rJlSzx48IAx+2nhffXVVwHU4n11794dycnJXDfNhaCgICQmJjK/vL29ZSgdhM21bt06ALWLNP1FR0cz+OTMmTNlCV5o3m3evJkXhaSkJB5XNSLrmBRvdXU1J7qRJH2OiLy8PNjY2KB169YoKSlBnz59IEkSW18TJ07kvojWslinJAaCr127xpPqzp07dRpFOwMifvq5c+fg4uICCwsLREdHY/PmzTAxMYGpqSlDPwOQWQeWlpas0EgoyKUioDb6TMKcm5uLpk2bQqvV4tdffwUA3Lt3DxYWFmjSpAl+//13nhTe3t4oLCxEbm4ubGxsWLHdvXsXTk5OsmQWQO1E6dGjB7KysthVadasGa5duyZDqoyJiWEmikqmrKyMMfTXrFnDZZ8+fRpNmzaFlZUVYmNjGXRRBFVU2y2srKxkM56S1VZWVrLrvXTpUoZjFnNYEshjly5d8OjRI6xduxaSpAfz69atGwPIvfHGGyguLoanpydba+SuL168GG+//TY8PDwwfPhwREVFoby8HD4+PpAkPbIEwbcoYz5KIsHT6XSyXT+a5OXl5ZxgZO7cuaipqeFL0y1atMDt27dllg3Bgnft2pUhbdLS0thqMgRNVFxcjJdffhmSJDH+F6BXZmTpX7p0Cenp6ZAkPQgfjbUhxbVq1SqYmJjAzMyMF6GUlBQOlWzYsAETJ06Eg4MDpk+fLgPnEz0KQsitrKzkxBpRUVHIycnh0IcIB71r1y5YWVnB1dUVN27c4NiehYWFbN6KckuW34kTJ2hTZFsAACAASURBVLh/xKtnnnkGkqQHjSwpKWGLa/bs2ey6mpmZ8a6kobEuLy/Hc889BxMTEwYOLCoqgoeHBzQaDUaMGIGqqiqGee/WrRuOHTsGjUaDNm3aYNeuXRg4cCDs7OwQEhKCnJwc1d1vQLC4AHmyBzErMaA3T0lzLlmyhL8X0TgBsP/t5eUlw6qurq7m1XvmzJmyVTg+Pp5jJ8ePH0dycjJbUpS5hJSJmLKIMrvMmzcPADhOQoojNzcXVlZWcHJyYnxuSdK7OmL/yHT29/dHWVkZm7HkSv7666+QJD0EMcHxihMS0IOz2dvbQ5L0QUkicr3Mzc2h0+mwb98+SJLe1SsvL1c9DgDorTeyXG/cuAEAOHr0KExNTdGvXz+Z9XT16lWur2fPnjKLKjo6muMfkqSPxVhaWsLLywsDBgxAixYtUFRUhNLSUu53//79MXr0aJz+HwRPQD/xaYwou4yxHUgi8Zk9e/bAzMwMffv2ZWt369atMDMzQ5MmTVBZWYm0tDSOSYaHhwOoxZR//vnn0blzZ7aYiQjKW5IkHh8lZWZmstImMECgNmUeofVu27aNreOKigqjGzEUC+vVqxfL+qVLl7gtI0eOxKuvvioLeotEmbIkScLJkydx6NAhmJqawtLSEkAtBJEkSdi3bx+/RxOfzkRRqsApU6bIZDI5OZkXAJIhyhtAFh0AuLu7o1GjRhzKqKqqgo+PD0xNTTFp0iSMHz8eJ06cQElJidGTBV988QVMTU1hY2PDv3/yyScwMTGBs7MzY+yRov3www8Z+trJyQn+/v5YtGiRTG+IZzZlxyHERoi44iS0W7duRZ8+fRAdHc3mKSmu1NRUnvQffPAB8vLymDG0QlDZ9+/fR5MmTeDg4FDH3KQciC4uLtizZw8Hy21tbbFnzx7k5ORwkJiCyNHR0bC3t4elpSXu/U+aqCZNmnC2kOvXr7NAd+7cGSkpKSyUGo2G2xAaGgpLS0u2rijfIuFzA3pUWEnSByfLysq43SLvCgsLeeJTIDwxMZFN59WrV0On03GsTIyxKHdNdDod56IbM2YMysrK8PDhQ16Njx07JksQQW7P7t27YW1tDa1WK0ObpQB9YGAgbt++LUs1R+5HTk4Of7948WIA+gzZH3zwASZMmICkpCTOfUnWEvU9ISEBN27cqLPzTM/QAkUu1EcffYSqqirExsYytK9Wq8Xly5dZIffs2ZN3vcjynDp1KssXxVA+++wz7oskSTLUUpEyMzM5BkSK68aNGxy/pYQt5Db6+voCMHzcoLCwkBPdimnlKcQhuj6PHz/GxIkTsWbNGp4j5PqTZ3HixAmOVS1duhTXr1/HuXPn6vTr7NmzaNasGUxNTbF7925kZmbCzc0Ntra2dYA8afOif//+uH//PrKystCmTRtoNBoOZWzfvh2WlpZo2rQpA0pu3rwZL7zwAluCyvE0dERh06ZNkCS9+3r16lU8ePAAAQEBbCkD+t1P8uqio6PZLXRxcWHFdOXKFXTr1g0XL16UeSEyi0tcERMSEniHg3DFJUl/clhMYDpr1izcvHmTNT11UFR8NCGobNKyFMMSGUxQws888wwrR/ozNzfH1q1beRWOiopCZGQkTExMYGNjw1vzFMtp1KgRXnzxRYSFhcnwrG1tbXHu3DnuX3x8PL744gtIkj6pAlkttNFAFgsAWV44pftADC0vL+dBWrRoEX799VfesSMLUKfT8cQjBSy6WuKuLiXnnD17NhITE3mLmRaN5ORkjodcuHCBc9E5Ozvz8RAiGiedTsersCTVYpBT+ykeIkn6TD4tWrRAjx49sGvXLvj5+UGSapOYiu2lyU6pwdQEHZDjs1NCWAq6k7Ki8RctKtolk6TaALSbmxv8/f1haWkp25F+/vnn67QB0Cthio2tWrVKhjMfEhLCbSUlT5mLDCkuCqJLkn6Ln95/9OgRx2zMzMwwY8YMNGrUCK+88gqioqI40cn69etx//59/OMf/4CJiQn27t3LGy9eXl4YOHAgLl68yOGHnTt34sSJE7C2toaZmRlbo1Sei4tLnU0jGhdJ0m98kNdiY2PDSKs0pyWpNokvLdS2traYN28eduzYITtEqzwEC+iRimkse/XqhREjRuCHH37gsum4EeUhkCR9KGbVqlU8Dp07d8bo0aNhamqKOXPmyGJ6SpKUmiw5ORmvv/46Bg0ahIEDB9Y5MLZ06VL4+fnB398fI0aMYC0P6HeHfHx8sGHDBpkbBOiPCPj4+CA6OrqOW3Tq1Cn4+vpi0KBBCAgIwJYtW+Dr6wtfX18EBwcjISEBGo0GLi4uCAwMxNixYzFnzhwWGECfxNbb2xvDhg1j7b527VpOF79t2zYAeuX8yiuvYNasWXjllVd4V4No2bJl8PHxkaW1euedd+Dr64sVK1awuaw86Uv9XLBgASZPnowpU6Zg1KhRMv5ERUXB0tISnp6eLDiGzhm1bdsW5ubmmDBhAqZNmwZvb28GayS+paSkYOTIkZg1axZee+01LF++vE6eRZ1OhylTpnD/09LS4OPjw9lsxPJ0Oh3efvtteHt7w8vLC6NHj2aXLiQkBD4+Pjh16lSdgDslgxBThon1i1bpvHnzMHz4cPTr1w8XLlzA6dOn4ePjg3HjxiEvLw8rVqyAj4+PLFYza9Ys+Pr64vPPP0dcXBzLiq+vL+7fv4+7d+/yOFMuPjWqqanBvHnz4O/vDz8/P7zxxhsyN27//v0wNzdH586dZenm1TYezp07Bx8fH2zatAkVFRWy8cvNzcX48eMxdOhQeHl5Yfbs2fyen58fNmzYgLfeegszZszAwIEDERcXhwcPHrDMDxs2jCftkydP4O/vj2nTpuHNN9/EtGnTZPHZPXv2wNfXF0eOHKkTdli+fDl8fHzg7e2NEydOIDY2Fj4+PtizZw/3ac+ePfDx8cH48eNRXFyM8PBwmJubY+DAgfD29mYv4oUXXuAxEecu/ZuRkYFhw4bBx8cHPj4+yMjIQE5ODry9vbFo0SLeibx16xaPFXkFx48fh4+PD/r164eePXuyy2qMZJms6zvOb4yUvyuDzWq/GYsfiESxrJEjR9b57Y+eHDZEhtpi7IS88mpNfUQZwil2RmWJVx8AfaxRmStP+Xx96AXKxcFQH9XiB2r9VX6mv4yMDAwZMgT29vZ8oFDt2T9DDYmhqdGfeQcAY68TxjrxxRjYIrVTjd9qz/0Rqu95Y7c/GsIDZfnHjx+HqampLEN4UlIS78zTJhi9W99NmvrqM9aH+sqUBeeVO0TKCWDs/8r3lBaJ8jm12/iGJhEFZHfv3q36nBICWKkUleatyBRl+5QuoKgklGWQgCgDiOIzly9fRnBwMC5cuICmTZvCxcWFESDEOkVFRHkQxbuVyvYo+aTkidqzOp06lpra2Iv/Knd2RD6dO3cOb731Ft9+UJLaO0q3mEg5hmp3NOkdZXuUMqvWDjUlfu7cOQQHB+P8+fOwtbVF27ZtZePdEOWhnENqbVNro3K8xHYq+a42zkrLR+STCERpaAxFUAOgdgOMUgYSUaytXbt2fINCbXFUq0/Jb4LUFsdRedzBkMEjkiQ+JDJXyXAlk5XMVL4vkjg51dwrZYOJ4uLisGDBAvaJw8PDkZGRIRNqZfuU9dfXv4Y80xCrUU2ZFxYW8pa3JOmv+NCBSbV309LSeJeNgrS3bt1S5a/yX6Xgqk14tcltqA9qf2p9bCipKQ7l/w21Q2yzIZlUjouhNojtyMnJkZ3Kd3Bw4FiMMXkW+2OMB2oK54/InxpviBdKeVfjr9rYKa0k0Trbv38/x4BHjBiBo0eP4tChQ+jRoweGDh3KYQhDsqdWr9guQzJGZajNMUPUYDyu/w2KiYnB+vXrsXXrVoSFhSEkJAQpKSn/2836Q3Tjxg1s3boVGzduNHqiGwB+++03rF+/Hps2bUJYWBg2bdqEs2fPygZXjUQhUK6i9ZFS6RsS9IYqtf8m0ul0iIuLQ2hoKDZu3GjQajT0rqFJ+O8kGmM1JfQ0qKCgAKGhoVi3bh3Wr1+PDRs28JksZTtE2fkjMvc06P/Xiuv/IhlTPoZIp6uL76T8XbkaN1SYle4qva90M0XrTU1h1Ycq8N9Cf4RvIl/+U4pbOb7/aYVBpFzU/tPj/7fi+g+QmjJQI6UrrRYzUyPlqvtHhVnNRFc7zS/Gx5TP/rdaXH/F/W3IhszTJjX3899RR33l/ietTDX6W3H9m8mQ26X2nJolI36uL/NPRUUFH0P5I+0jKi4u5tPNgDzuoFxRKyoqUFBQUGez5b+R/oy7o+QbHW/5T1F5efm/JROUsryqqirVvonPVVdXo7Ky8j+qyFVhbeqj+tyaP0NqQUhDzymDg2plNLQ+tTIbUo6h9w21h/7EwW1IGYY2McRnv//+e+zevRvt2rVD//7967TBULlE5eXlGD16NLy8vNC9e3cEBAQw7pVyZY2JicHkyZPh4eGBwMDAOhj5avyrb7zUdqWU7Te2wtdXvjFSujrKug29QzR9+nR07doVvXr1wpgxYxj6yVh9xn4zxrM7d+5g7969GD9+PDw8PBjowBB/1P5vjH/0/8rKShw6dAiDBw9G69atZVekxHLy8/OxY8cOdOvWDR4eHrKrbmr9Uhs/Y/PQGMnQIUQXRU1gDAUjlc8oj0akp6fz58WLF6Nv376YO3cu/66MryjTSim3fw25UGo7M1VVVUhNTZV9p1ae8nulcPbt25cHhn7Lzc3lXU41l0OtvWo8EutLSUlB37590bdvXwZvUw6usrxjx47xie/mzZvzs0reAkBWVhZyc3P5c0lJCUaPHg1ra2ucP38e48aNg1arlV2CV9ZFuFPiDqmSn6JbrOZ2ijwSQf+UacPUjn8Yirmp8dmQ/KrJkVpbAf0VlD59+qBPnz64fv06dDodysrKMHv2bJiYmOD48eNYuHAhGjdujCtXrjD/09PT0a9fP/Tt21cGkAnoDwIXFxer8k/sszgXbt++zTA1kiRx0Ly+Oasm78q5IH5XWVmJ7du3882Pe/9zpU4pu/n5+di7dy/s7OwgSRJfwhZJje9KOVaTn/rcdkkMrqodV6Df1DoqKhrle0SjRo1Chw4d+POGDRswefJkGWSxyBCx0WrtUQqyUuiULsurr74qgzpRuj/KstQm2cqVKzFp0iTZwdGMjAx07NiRz1qJ7Td07kg5KZXCBQAPHz7ElClTMGXKFEYTUBNMqocOR86fP192jUfJV0B/K+KZZ55BUFAQP0P3y+iuXnl5OUpLS+sIKbUvNTWVBZUUl6GxUJ4ZU/bBkLwpFyL6v1qiVuWEF9tAPFB7Tu17tQleU1ODmzdv8pgQLA1d2J8/fz4Avev85MkTGb8ePXqEKVOmYPLkyYw9BgAnT56EjY0NIiMj67SR+qmmmGkMJUlChw4dkJCQoMovJa9FXigPL4vzW5w7UVFRsLCwkN3rVcoToL976ODgAHt7exQVFUFJhhYscT6otdeY0gIASXlorSFUX6GAfiBpcAlS44+U05A6gLorBr1XUVHBl1YJcsRYXWoTyxBlZGQgKCgI5ubmfOG4vvapDXpDqCF8KCwsZEwrETpFpPv372POnDlwdHTk6xc///wzWrZsicaNG9c5CmCoXpo4L730El8HEheV+ngnTqQ/Qn/mHSXVd6JcPItkbPIkJiaic+fOsLKyqnOpu75Jd/PmTfTp0we9e/euo+zr4x0AfPPNN0bvhf7R2y+G+EGX3efMmYPy8nKD40an6vv168dhg/8ESYDc1Xv06BHCw8MREBCAn376CUVFRVi1ahUCAgIQEhIig5xIS0vD+PHjMW3aNMyaNQuHDx9GUFAQYmJiZBecJ02ahKNHjyItLQ1r165FQEAAvvjiCy4nPj4eM2bMwOzZs+Hn54d9+/ZBp9MhKysLhw4dQkBAAGJjY1FYWIjg4GAEBATg008/ZYaKfQD0mENi/X5+fnzxOCEhAdOnT8ecOXPg5+eHHTt21DkpTeU8fvwY6enpWLlyJQICArB//36Eh4fzZVITExMsWrQIaWlpyMvLwzvvvIO33noLEyZMQEBAALsNIn/Ly8uRnp6OhQsXYtGiRdDpdFi1ahX8/f3x6aef4t69ewgICEBgYCDfl7xz5w78/f0xefJkLFiwANOnT0dSUhLS0tKQm5vLiASWlpY4e/Ysjhw5gqlTp2LhwoUoKSnBxo0bZYgb77//PhYtWsQXtz09PREcHIyjR49i2rRpOHz4MGpqapCbm8t36ghNgGBIhg4dyuOntAxE62Ds2LGYNWsW5s6dyxDVRImJiQgMDMTcuXMxceJEvk8J6FEQAgICEB4ejurqahQXF2PevHmYPn06Tp48iYcPH2Lt2rWYPn06SktLsWPHDkydOhXvvvsucnJy8O6772LmzJmYMGECpk6dikuXLnG7MjMzMXfuXCxYsAABAQFYu3Yt90O0yCoqKpCcnIzLly9j6tSpmDVrFhYuXMgoHQ4ODli6dCnfdSXFUVVVhfv37+PmzZuYNm0aAgMDce7cOaxZs4ahnVq3bo3g4OA6xylqamrw5MkTnD59GoGBgfD394e/vz8WLlyIqqoqdO/eHRqNBtOnT0d6ejqmTZuGgIAAxmcnOY6OjsacOXMwffp0+Pv783WssrIybN++HQEBAfjll1+g0+lw48YNTJ06FbNnz8bjx49RU1PDCyEhnRDdvn0bb7zxBubPn4+ZM2fyRW4RL0ykmpoaLF68GBMmTMCiRYsQGBiImJgYPH78WHbXOCkpSSYLoaGhRpWwJJqZgB6kjBA7g4ODZSe/JakWwiM4OBh2dnYYPnw4du7ciXbt2kGj0cDGxgbZ2dkM6ufp6YlLly7h22+/ZSBCSZI4fhMYGAgnJyfs3buXLyFLkoTMzEwcOnSI0RRWr17NkDD0t3fvXpnA0eDn5ORg9+7dkCQ9HPPp06dRWlqKJUuWoEmTJggNDcXJkyfZ5bl58ybzQFyV9u7dy+B5kiTh+vXrePz4MQMPDhs2DAkJCbh48SILZEhICIPaffXVV9w+oszMTO6TtbU1gysSIgJdb+rYsSOKi4uRmJjI5a1cuRJnzpzhU/gjR47E8ePH8dtvv/EVIRHhQZL0SKO0wEiSHvf77t27SExMxLBhwyBJEtzd3dG2bVuGZCb+5+XlQZL0iB5kXZHS/uijj2SCpFzNly9fDgcHB4waNQqrV6+uc4Vp+fLlaNy4MTZt2oQzZ84wLPfFixcxduxYGfROYmIiqqqqGFEgOzubkUskSWJoFEnSQ4oTbtz69esZiI/c/G3btsHW1hbLli1jNFCC2VbKUXZ2NhYtWsQwLEOGDMHvv//OOPWEzkuIo8SD8vJyBAUF8WLh6emJvLw8pKam8kT/4IMPkJycXOfEOQAsWbIEFhYWcHd3ZwQTSdKje/Ts2RMODg4ICQnhuSJJenx5Unq+vr7w8PDAyZMnGS/P09MT8fHx3CbiFQBGcRg9ejTKy8tRVlYGCwsL2NnZcRytqqqK0XLbtm2LGzdusAKXJEl2MZr6UVpaijFjxjBixO3bt+Hm5gYzMzN4eXkxXPgHH3wArVaLjRs34uzZs4zFJ8YLVRWXOGHz8/N58ri7u8PX15cTl1pbW+OXX37Bjz/+CEmqBfkDasHNaPWiCUkIpoDetyfhe/z4MWNpizthpNwI75qA8dzd3TFgwACcOnUKpqamsLKyYhdQKXBiOXRhlO5hiVjwlEhAxPcmIkVOcDlt2rRBSUkJsrOzGXKGYjwi3G1sbCz27t2L4cOHIzMzUxZvIaK20N/OnTtx/vx5AOBEGrNmzUJZWRlatWoFSZIYzSE7O5vfIxeceO3m5oZ27drh3LlzaNmyJTQaDdavX4+HDx8ytA1ZThUVFQwDvWDBAvTt25dxrwICAlBZWcnWFfGMMNAkSWL0UZHISiFwPoI7WrFiBZ577jm89957qKioYBgjSrAC1GJHtWvXDi+88AIL/L/+9S+Ulpbik08+gUajQdu2bQFABplCC9vZs2dleFiRkZHYv38/hgwZgkePHnESBj8/PwD6+IwkSfjHP/7B7Vdzd5999lloNBqsWbMGOp2OIX5E6Gi1EAOl5CK3LioqCvb29rCwsJDFg5SWPpVPkN2DBg3CF198gR9++AF2dnawsLCAi4sLNm3ahMWLF3Mf8vLyGMiTIGoAwNPTExYWFujUqROGDx/OBgAh69LiTHPu008/hUajgbu7O5dByLp9+/bl4xEkP4QcLPYFqMXZ7927Nyt3gqwm2CJKriHmsCBQBco5KvKYSBInPaAPDosC8eOPP/KAE2xJr1690KJFC74pLmK2R0dHA6hFI50xYwYAvcamjnz22WeMKvriiy9yajOdTseYRIMHDwYAhtWQJH2sinzvAQMGyDqkVBCUfWXp0qVISkqCJNUCChJzCdNdiTFFvxcXF3N7CO43JSUFkqQHI/zmm2+YZ2SlEiqlKJTKGAYpbHNzc0RFRfGz8fHxrHDS09MZ5lm03ghn3s3NjVFcCZeLLKFr166hcePGvMMYHx/PbSYokYiICH6HxpGwsAgWiCB8CeKXMKh8fHzYAlPS1atXIUl6SzctLQ06nU6WXIESL3To0EEW9CXZ6Ny5MwDwnbmlS5cCAKcMI2V46NAhbv/nn3/O5efk5DC8tTjxcnJyYGJiAhcXF/z222+Ii4uDo6MjzMzMZBmOlLJ08uRJODg4oEmTJgBqlZ0kyWG8lS7f9evX0bp1a2g0Gh4nsp7s7e353p9yUwfQH28htFkRzI9glCVJD12dlZXFeF0nTpzAzv/BOxszZgyfx6usrGQo6SVLliArK4ut2QsXLkCn08HJyQlWVlYsi9OmTYMk1QJKpqamslwSTLhOp2ME2FGjRnEbxTlIRsdrr70GQH9Zm7C3oqKicO/ePZYV4pFOp2OLtkOHDnU2HojYVSSmRUZGwtzcHFqtljHRCSd87NixnJGlV69eXEh4eDibzr/88gsSExPh6uoKS0tLFs7KykoGhFu8eDGvqCKExo8//siAgVevXsWVK1dgY2MDa2trfP311wBq4XJ79+7NHVW6uwkJCXBxcYG1tTUeP36MkSNHylZanU6P2kB49MptZSonOzubgevIkjxw4AA0Gg28vLx4OxvQH4146aWXoNFoMGvWLJSWltbZ6QL0vjxBKQ8ZMgQiERggKZPq6mrs2bMHtra2aN26NbuBHh4e+Pjjj7k8QrUkISd0CXIfduzYwSsY5fsjq7lNmzZITU1FfHw8bG1tYWdnh5iYGMTHx/OikZiYCJ1Ox6B1Ima7kojXlAFaGacgq07E7oqLi2O3/YcffkBSUhKaNWsGa2trHDlyBCkpKZzKjvINkJvi4eHBiUKICgsL2R2fMWMGysvL+bL+888/j4kTJ+KZZ57BhAkTGLVVbfcN0Lu0kqQH1tTpdLxIu7q6Ii4uTvauOM4URBfHkqzK5cuXyxSd2qbBsWPH0LhxYzRu3Bg//PADampqGIyza9euyM7OxqNHj7iODRs28DyluQLocdTMzc3h6OiIvLw8ljE3Nzc8ePAAO3fuZGhlQH9XkRYsAtckC3nKlCkc446OjkajRo1gZmbGfFDuhF67dg2enp6wtLTE1KlTYWlpCVNTU0avJU9h9OjR3N5ff/2VZYHgqsW4I5HsOARQm3GFtGhJSQl69OgBjUaDq1evsikq7tRRHIGy71BH27dvz888evQITZs2RbNmzfDw4UN069ZNZpEBYLhiU1NTlJaWsvs5bNgwAHpQtX79+kGSamNt4iqnFDZKvEHWEE0moBatVaPRMECf0tT/7bffYGFhgfbt27OFQfVTFqTCwkK2GGNiYng1M4RNn5qaCknSI7VSwk7qA2VTEWFFdDodgoKC4OLigi1btuDw4cNISUnh3zdu3MgTuLy8HNXV1ZxsgjK7kPVLiq26uprHkSwaihN16dIFOp2OXdZmzZohMzMTFRUVsLa2ho2NDT7//HNekJRECLIigmlGRgZu377NMRpxFQZqjxZIkh5NlMaP0HLFBK1Ur6urK0xMTPhwZE2NPrUe7fKePn2arZYHDx5wWMDT0xMHDhxguGvqm3iMg/heVVWFRYsWQZL0qKlALZIv5XeksVMedaHYEslJdnY2zMzMYGZmxqi94hjT34MHD3hBJCTSgQMHAgDMzMxgbm7OO5kXL16ERqNBnz598ODBA57w4rEdUpY0F0nhBwYGMpSzJEn45z//CaAWM9/JyQmRkZFIT0/nZBqUmSkvL49hqy0sLHjhED0WUsQ//vgjnJyc8O677+LAgQOy3Ws6Dyji33///fcsC5TAVm3XVRJNsMTERDbRKTBGGtnU1BQREREs8OHh4Th16hReffVVzpPYoUMH7Nq1izOxbN68GevWrUNWVhYLo7OzM9atW8cBODp3dOLECVhYWMDKyoozJ9PGALk3Bw8e5AAy+edqu4rkN3/55ZfYuHEjXF1dIUm1OOWXL1+GnZ0dQ+AaOgZBsYZWrVph48aNqKysZJjgo0ePYuvWrVi9ejXHXYBaxaaGFgnUmvsvv/yy7PvCwkK4ublBkvRprWi12bZtGxo3bqwahysqKmILZ926ddDpdPjtt98YFsff3x9nz57Fiy++CHt7e3z//ffMNwo4v/POO6ipqWFXLTAwkPuo0WjQt29ffP311ygtLYWdnR3c3d3Ro0cPg9l0SDF17twZGRkZ7La+/vrrqK6uZlhjsriuXr0KBwcHaDQa3uGlzY/JkydznEiS9GGFr7/+GqdOnYKNjQ2cnJwYux3QnxFs0aIFf6Z+PHz4kN0fDw8PZGRkoKioCPPmzYO5uXmdzRlxV5QC4P7+/jh58iS3n6wEcbISFRcX82R/9dVXsX//fuTn50OS9PDUR44ckQWzxXc9PT1ZSZJ1N2TIEJ7Qzz33HCvX4cOHsxVJ+TMlqRZ2mhbCFi1aIC4uDpWVlejatSusY4ZOeAAAIABJREFUrKzw/vvvywL148aNw6lTpziBR48ePfDiiy8iMjKSF75ly5YhNzeX80xoNBqYmprWscBF76Jx48Zo3769LNM9ESk/4uXVq1fZG/nqq6+MHl2RYc6TGeng4MDQsbSiS5KEhQsXYsWKFfxZkvSY6KTFTUxMsGrVKt5hs7OzQ0BAAIqLi1nzS5J+237Dhg2wtrbGyy+/jK+++opXe3JPjx07BknSb9+T9SK6UjSRlQonJSWFhU2r1eLtt9/G8ePHodVq8eKLL7Jb27FjRwYmVBLxg6wOSdJvX4vmv6urK4KCguDs7IwWLVrgvffewyeffAILCwv07dtXdlpfXBxIWGbOnCmrq6CggN1SSap1aylQSeZ9//79+arHgwcP+DdaxSmeRcJHFgMJ8Ndff4179+7B2dkZlpaWSEtLQ0pKCk80rVbLbhn9TZkyRTbuTk5OBmNcZ8+eZeGzt7dHu3bt8Oabb7IVcebMGTg4OKBLly745ptvYGpqivbt23MMLz09nXdRtVotbwaIE4ws8X79+jFfc3Nz4ejoCFdXVyxbtgzBwcEwNzdHr1698ODBA9y7d4/LpUw07dq1w+XLl9l9Vo6VMrnxrFmzWDGLB0qJ6L3CwkLZrmhgYKBsHNq3b8+LsTj/KJlI165dsX//fgwaNAhNmzZFUFAQKynRkhXx+rds2cIey8yZM3nx7t27N1uXp0+f5jyQ1tbWPE/pLzg4mBdCSar1dCitm7m5Odq0aYMhQ4bIcl/6+/vX6Qsgt56sra3RoUMHfPPNN7wx8dNPP8HBwQGdOnVCeHg4TExM0L59e9mxGEMkiRZGSkoKwsLC2LelFTw0NBTbtm1DVVUVXwf44osvsGPHDgD6HZ7Q0FCcPXsWgD5lGb1DdPHiRYSFhSE0NJQZ+dNPP7FVFhoaKjsA++DBA4SGhspMy6SkJISFhWHbtm0oKipSPTSal5eHzZs3IywsjCcDoD9suWXLFqxfvx4bN25kYVUj4snJkycRGhqKsLAw3L9/HykpKfjiiy8QGhrKgcwdO3bg1q1bCAkJwbp16+qspGLcBNDHEMPCwvh0Ov1VVFRg9+7dCA0Nxfbt21FaWorg4GBYWFjggw8+QGhoKCZOnMgW54cffoji4mKEhYWx0qKzV9TmvLw8JCQkYMuWLfjyyy/5CApZvxRf1Ol0OHv2LMLCwrBx40Zcv34dx44dQ1hYGMLCwlBZWYkzZ85wuWShGKKrV68iLCwMGzZskCXuIB5cuXIFW7Zswbp167Bp0yYOJJPgX7p0idty7do1/PDDD9i6dStCQ0Px5MkTxMXFISwsTIavX1paiu3bt+P27dvYtGkT1q9fzxDMokdB5W7YsEGWa0DtilJBQQG2bduGbdu24ciRIxz8FpMZq8lORUUF9uzZg9DQUD6PFBMTg9DQUGzZsoXzEIjnrgC9m/bdd9/hwoULjIVFYYzY2FiEhYVx5iOdToeoqCiEhobi+PHjXP+RI0ewadMmrF27tg52u06nw3fffYcvv/wSISEhSEhIwK5du/Dll19y8o39+/fzONN1tsePHyM0NBSbNm1iTyAtLY3nOGW+EufjiRMn0KxZM7z55pvYvn07PvroI45fDxo0iDNWx8XF4csvv8T69esREhIiixsbI0mpJcVOKr8XlRxRQ06Cq71nzAxUPq904cQyxMmv1hZD7/6ZNjeU1OBp1Nohtl35Gx0dIcuMiHbtJEmSJdw1NI5KqqiogLe3N5ycnPj6ytPijyFeq8U+DJX5R0/IK4/BqFF9WGbiWIkBcyVNnjyZ73Qao4bwU3lq/o/OB2X7GsLXf+c8EHlWUFAAOzs7WQ5UQO9C01Eriv0ZKqu+9kriCqMEjlMiLapt7YuBSapUeQdJLFN8z9AFarUJT8FSsR6l0lK+b6jNhpQcDZQ4AUUGqrWvvj7QvTNxA0HZXrEsahdt97u6usqSUJw9exaSpM/W/fjxY1k5hOetLDc/Px/z5s1D7969OdckbQAo+2JoIqv9box3Yp+Vf8o+0//V8PBFntH/DS0ManddlXWqyZb4PPG/uroaT548wYoVK9C7d28+hkI3BurrP8mLksdq8qg8hCoqcFEujPFRyU9Dz4j1qI2Pcm6JY61sq5oMA3q3nWJgtBsP6E8WODo6wtHRUeZqK+tryNUxmatoaDCU/xoTXLUBVCtH2WC179TKUPterW7xO+VqpNaWhpLahFYKmyEeqNWt1l6gNruKubk5WrRogRUrVmDFihXo0aMH1qxZI3Ov1Noolpmens4ntjUaDXx9fZGfn19nEtTH7/qESdlHpdAb4oVamw3VY4hvhtqufMdQvWrf5eXl8fEbihc9fPiwXj7UNyb02ZCsN0TuDX2nJoPG+mqsvQ3ho5ouKCsrQ0hICB/Unjt3LlasWIGhQ4dizpw5dVIe1tc+NfobSLABpNPJrT3lhBdXiadNqampuHPnDq5cuYIrV64gRTgKUV99ohAUFRUhJSUFycnJMgwtpSL+d/Thv4mUfCgrK8O9e/eQnJzMi4XoFv3ZOv4v8l3Zl+zsbCQnJ+OXX37B5cuXcePGjadW19+Kq4Gk5oaqweI8TTIkzIZSjCnbS88Yiv2J//+/MnmeBtFCZcgSeRrjTOWIMvTfTso+GXrmadDfiquBZMiqUrqNT7tOQ3E0JU6W2rtK5UqfG6rQ/l8ltXgYWdwNib/UR/9XFwq1/qjFGZ8G/a24GkBKBZGZmYlz584hMzPzLwtxffWSglFTXOJ3htqsFkdRvnP9+nWcO3eOj6n8v0yicqfPam7dXxlzccHIysrC2bNn+ZLyfzvV1NTgxIkTiIqK4utZyo2Fp0H1Ki614Jz4mxj3MVaGIU1rLFioNskMBQqfJqnVB+jvUb3zzjt8clg8wGosuK38v9rv4me1oKux9wz1gZ5RKi/6nJeXh5UrV/LFV/F4BZWh3BlrSPuozvra9TTJEI+Myayh75XhAGXA+4+2S1R6REpZovuFau1WWshPk4fKspQbKspn63vfz88PlpaWDJlEB8rVdlMbKktiPfS7quISBdyYm6EUZtEUzMjIQFhYmAzOVuyAmuUgMo5+V4OFVlsBnxaplZ+fn49t27YhKysLx48f510mEjY1HijLMLZNreTr0wj+KutTM9krKytx+PBhODg4wNzcXLZTqRxjNTeVnlX+Rt+LvHkaloqx/hrjuSG+q/FHeVzlr266KHmfl5eHsLAwZGVlyaB5xEVQhG5W4/vT4qfaPBZdY7V5bWgRrKyshJ+fH2xtbXH27Fn89ttvGD9+PA4ePCh7XlmfUjfQ/xMTE7Fz5846Y0lkUHEZ80Ub4qcOGjQIWq1WhjukZLIxVweA7HSyMliqNomeFinb9Prrr8PS0hJPnjxBUVERJEmPUUWnfxvaJmX7lc+J53X+iuKi8o2lr6IxXLt2LSRJf8+UTmUban9DF4n6JtXTHi9j5Rmzlv6Iq/20aNSoUbCwsEBpaSkKCwuh0WjQvXt3mSwpJ6pyvj2tWBsgX6jVqKEK8tq1azwv6quvIbLdpk0bPP/883XaWa/FRZSfn8/Kp7KyUgbdXFpaivz8fJSVlXGygISEBLz33nswNTVldAIAsis25eXlsnIAPfKDmH2G/iWLjb4T2/DvWsFrampQVlaG5ORkBAUFwdLSEitWrEBRURHWr18PSarFC6usrJQhYCrjF3l5ebJchzqdTva82B81a+3PklIhFhQUMC6WeLTjs88+gyRJfD1LFODs7Gzk5uZye8Xf6Dv6Xvws1l1QUIDMzEyUl5ejsrLyqQZolVRYWMggd1QXoO+veB+xrKysTh7A7Oxs5OTkcL5CYy7TH6Xy8nLcu3cPK1asgJWVFVauXImioiKsW7dOdqi1srKSL40rlYk4FuKh5r/CSzWlVVxcjIKCAp6jyjHPzc3l4zQVFRUoKSnBpUuX+CL2u+++iydPnsjee/ToEQoLC7ntRCUlJaw/qqqqUFxcjLi4OEY3OXToEKfJU84HgzGuM2fOYPjw4ejRowe6du2KmTNn4oUXXkBMTAxSU1Oxdu1adO7cGQMHDoSbmxu6dOmC2NhYvoUvSXrMLn9/f3h7e+PZZ59FUlISfHx80KxZM7zyyisA9IHutWvXwsXFBYMHD0avXr0wZcoU9OzZE1999RU8PDzwz3/+E8nJydDp9OB/7u7usiQF/w7ldfv2bVlfevfujYMHD2LYsGHQaDR46623sHfvXrRu3Rru7u5YsmQJC939+/exYsUKjBkzBqNGjYK7uzt27NiBY8eOoX///nB3d2cMsLCwMDzzzDNYtGgR3/l6mv05evQoOnXqhAEDBsDT0xPz589H+/bt8fjxYxQXFzNyhpgDIDk5GR988AHGjRsHb29vPgAL6FE8/Pz84O7ujh9++AHR0dHo3r07PDw8MG7cOMaVLygowNatWzFo0CD4+/vD3d2dYVGeNp0+fRrDhg1Dz5498fzzzzMW+rfffoujR4+ie/fuePHFF5GSok/91rRpU77EnpaWhqCgIIwaNQpjx46Fu7s7tm3bVsfd/it0584dGdR07969ceDAAca9CgwMZFny8PDgyQ+oy9Lu3btlFshfXeBqamrwyy+/4J133oGXlxd69uwJd3d3vPzyywD0ymzbtm1wcXHBkCFD0KVLFwQGBmLw4MGIjo5mFA66cE33Uy9duoRx48Zh2rRp6N27Nzw8PJCUlISbN2/ivffewz/+8Q/06dMHLVu2RP/+/REbG8s4fZKkhz46ceKEbCyIJGXna2pqsHPnTlhYWGDmzJm4du0ajhw5woX98ssvCAkJgSTpIWpSU1P5Bn9+fj4SExNhYmKCjh07Ijk5GbNmzWLkCA8PD5iYmMDR0RH79u1DZmYmnnvuObi7u+PIkSNIT09npImePXsyppEkSZzOjDo2fPhwGfOfJlF5SUlJMDU1RatWrXD//n1UVFSgV69eMDMzw5o1a2Bubi5DaKVDnh4eHnjhhReQl5fH0M+ff/45vvvuO8Y/6tevH/6/9q48vKare++bmZCYEkIIMUWbalpqSlBqaEvQoqql6qPEEPWRxFxKEUENnUyNouahoYgaM6DmKWhkJCKSyEQSMt28vz/Ot1bOOc7NQPT31Zf1PPch956zzz57r732Wmvv/b6ABFtDSAjq0LOs9ZXPwDk5OYxIsHDhQty6dYsPV1euXBlJSUm4desWhJAwqmL/s7H15s2bsLe3R7169ZCWlobbt28zikBcXBwOHjzIqAQzZ85E7dq1FQgOQUFBKCgowNtvv43q1aszvr0QRbBC5RHeAJIn6e/vDzMzM4wbNw6XL1/G7t27uS6HDh1inDEzMzPY29sz7PGxY8dw584dODo6omXLlkhJSWGMNkKALc+8XFRUFExNTVmX8vLy4OrqCiMjI01dyszMRGxsLBwcHODi4oL09HRGoCUqufLwyklfCAmlW7duDG3TsmVLZGZmokePHqhatSp+/fVX3Llzhw1uq1atAIDhsqtWrcpIpnv27IGlpSVj9NG4jYuLw+jRoyGEBDdNOmhnZwegCOCya9euigPl8n8BGSEsvUBcXByEEHjjjTf4IoKc7dOnD/R6PWP/WFpaIiQkBD/++CNDNn/00UcQQsKmBopojqhyV65cYbedwN1OnDgBQNolTqssBKtDJAoEGEfEEMUB6T+vUAhBeFwUaxMeGOGP/f7770zKMWjQINy9e5fxzAiTnYAZyaMheBIyvIWFhWjQoAG++uqrZ066ykNMqjslfsePH8/XeXh4MLJEYWEhI1B26tQJgORp0TENuQdGOOEeHh7Iyspi5FghJNIHgjN2cXFBfHw8Y5iTThCFlRalVllFPthu374NIST4HhLCoPrggw8AKOGOGzdujPDwcOTm5iI5OZn7ithmCNKFSBzKa88WUKRLLi4uAIp0idA+9u3bx7o0cOBAxMXFMSQ3oVgQjDhh3ctD/mcV0hfC2XN0dERMTAxmzpyJ6OhoxtYjmPKUlBTGrCeSW+L0/PLLLwFI2PpGRkaMUxcfH8/cCXFxcfD09GR7cOPGDXzzzTdMq0fExiXpylMeFxUqx0Knwt5//30AUnhHZ7jUlO8EzTtq1Cjo9XrGVydvjeT69euwsrJC3759OT8iR8K8fv069Ho9Zs+eDSEk9hxAMnbVqlXD7du3X0iIKBdCoBw8ePBT9RsyZAhSUlJYubZv384GfuLEiTh//jz69OkDMzMzDB06lKnZCfWBsI52794NY2Nj/Pbbb5qrY6URrVxFmzZtUKlSJfakcnJyeEYnQlgiFDl48CAKCwuZeEEOp3337l00btwYJiYmWLx4MR+gFUIC9rt//z7Ppv/+97+ZOOTdd9/FlStXGLepR48eCA8Pf25DIN+VTRhvZCABMPgkTbI0u5ubm3NbAEVgk+PGjcOlS5cwcOBAmJqaYvDgwUhOTi6XPKNcCKiRUHgJb04ICTk4LS2NdWnLli1M1Pvll1/i4sWL6Nu3L8zMzFjv1KuizypUxtWrV9GwYUPuR0DKb9esWROtW7fmPPf58+e53gRjRYzXxMFI+F0bN25EaGgoGjRogHr16mHOnDnIy8tDVFQUTxpqA0Vnaok13pAoYG0uX76MOnXqwMLCgiFyL1++DDs7O5iamjIWDyCdAKeHEPzy5cuXGZAuKioKOTk5DCfbr18/BWEk4afL2UjIA+jVqxfDwf7yyy/scZ08eRJWVlYMK6Jeqi1PuX79Ood1tJGOjHL37t2h10tUUATHu2zZMgaq69atGxwdHfH5558zuQAJEap2794d8fHxaN68OXeSfPtHWVYV5aETIBlDmvGobTZt2gQLCwvUrVsXV69eRVhYGPMq0oxOIR95HICEKiqEQKVKlaDX65nBp0mTJuxVEnS3t7c3hxxvvvkm3nrrLfTo0YNJJeR1fFahd71w4QJsbW1hYWGBmP9QxJ8/fx61a9eGmZkZDhw4gMTERPZo5NRojx8/Rp06dSCEhETbtGlTDBs2jLGvAG1q+meVmzdvwtHREUIIxmcn765r1668uGFmZsaLWkRw0bVrV+YbkOsSGfDyODNJEh4ejpo1a0Kn0ymQjOWQ519++SWEkFI5lCetX78+qlatikuXLjHskk6ng7u7O2rUqIGvv/6at9qQxMTEMOIv8ScEBgaiWrVqMDY25kUWQ6IwXBTjE604AGbCsbCwQEFBAY4cOcKQFJs2bYJOp0Pjxo0BgHNhrVq1QkZGBp48eQJLS0tUr15dAc0CSNDBlSpVYiTNkJAQhhymfBZQ5OpXrVoVRkZG+PDDD0vXK88o1JF//PEHhJAgiCn3RJjrhBX/22+/QafToV27dnj8+DHngry8vBgQLTo6mpOpgJSopZyLlZUV6taty96Y3BCXZcDIvTQAmDhxIoQQ2LlzJwAo4HYpBXDw4EE2MKtXr8bp06dhY2MDIQQWLFjA9SG8927dugGAgnMTAK5du4a6deuiatWqyMrK4jCiZ8+e3Le5ubn48ccfmUDkeYTahNBoibYNKJr4KleujIKCAjZctWvXVhil7Oxs7itPT0/uq9jYWGzYsOGZPV9DcvjwYQgh5YxokrC0tISlpSUCAwMBSN48kbDI6zdp0iSFLm3YsEGxQl0ek/bmzZs5XKa86GeffcZJ98jISACSAabUDeHEzZs3DzqdDrVr1wYAnDp1ij2ynTt3cjQVGBiIoKAg7N27l1mlyOslxi4ylH379i2RFVvIrS4ZrsaNG2PlypWMVU4VIRYRYqchKjM7OzsUFhZyfmHs2LEYN24cz75OTk78QHoWWdtZs2Zh5MiRcHBwYMNVo0YNTpCuWrWKn//6669zfmzIkCFwdXVVUFOVh1D9iJLt888/h6enJ9NA1a1bl6+l7ywtLTFo0CB2tRs1aoRz587Bx8cHDg4O6N69O5cbHh6uIF6lTnwel19tuGhW7NmzJ3x9fZkuXggBExMTDB48GIsWLeKcRtOmTREWFsahCuVQhg0bxkbr4cOHOHjwIIeb5G3JIZ0XLlzIK7E1atTAgQMHsGrVKjRv3hzNmjV7Ktn6rO8KFBmuZs2aYeXKlWjVqhV79zQYKJ/Yvn17RRlPnjzhRaAGDRrgzJkzmD59OhwcHHjR5HnrKReCJh8+fDgmTpzIuSpKSANFulSlShWFLjVs2BDnz59n5nGaQMpLCP57+vTpAIqM7NChQ7n9PD09MWnSJDRp0oQJSKpWrQpfX1/Od1Oi/tq1awxb3bt3b9y4cQPu7u6oX78+JkyYgGrVqmHUqFEAJO4HIaSFKr1ezxPurFmzMGjQIIZs1xIhD0siIiJ4ZhZCApvbsGEDTE1NUaNGDXTs2BF16tTBu+++i4kTJ/LS6S+//IInT57A0dERZmZmMDExwU8//YThw4fD1NSUQyH5DDZ9+nTGv7axscGJEyfg7OwMMzMzdOrUiWcAwuEWooiuqLCwkJN9hHddnqLX6/Hqq6/C1NQUpqamWLZsGTw9PWFiYgJvb29W6KFDh8LU1BQODg44c+YMYmNjGVPe2NgYFhYWTBpLA+6vv/7i5D7NWuWVp6BnnDhxgkMhISTSEm9vb5iamqJevXo4ePAgXn/9dW5/Mv7Xr19Hs2bN4O7ujuHDh8PS0hLffPMNh+1r1qyBkZER+vTpw94UYbtXrVoVO3bsQHZ2Nt555x0IIdhAE/lDeXgI1Fa3bt1iNE0hpJyqv78/r85t3LgR/fr1g6mpqYI3kZ4fERHBIa5Op4O5uTkT7JanFBYW4tVXX+Vx8e2332LcuHEwNTVV6NKQIUNgamqK+vXr4+zZs4iNjeU8EBEgy3WpvFY8fXx80KJFC3Tr1g3Tp09HgwYN0L9/fxw+fBhr165VYNTv378fXbt2hampKdq0aYOwsDC8/fbbMDIy4roBUiRCZDgmJiZo2LAh7ty5gxUrVjBm/dSpU9GkSRP06tULe/fuxf3791GlShVm0F6/fr1BeGxAIzmfnp6OmJgYznHl5uYiNjYW8fHxyMnJwf3795Gbm4vz588jLCyMY9f8/HzcuXOHsYsAaQWCEqJa+05iYyV8KArFiLhBLmS45MdrCgoK+NqUlJQXsh3izp07iI2N5XagdiHR6/V48OABYmNjFQdkU1NTERMTg8jISKbKkgvRk8lp2cpre4D8/wkJCYq+SE9PR2xsLHtK6r6i+x48eIBr167hwoULT9U/IyMDMTExCjyvjIwMxMbG8kQDSB4NtR2VD5QOkrckkd+flpameAfa6Hn79m0A0iKSXJ9o1VV+f2xsLCIjIxX1L2+htpbrEtWL3icpKQkxMTGKLTE0ftS6JD+O87wnR5KSkpCamoqMjAycO3cOt27dUpQXExODmJgY5p9MSEhAQkIC8vLycPfuXQghOFUil/j4eERHRyMyMpInvpSUFCQnJ+PRo0c4f/48bty4wZuv8/LyEB0djejoaO6/4kQRKj7rbJifn1+sdQS0DZchSUhIwN27dxEWFgYXFxdemn/eepZG5FsKDInWMrQhb6KwsBAJCQmIi4tDXFwcPvroIwwbNoyvLY9NjlRnQ8v36r7Ryh8Ud/RFq0yt9y2pjPJ6V63Fi+L0Sq17hhY/yitnpC5TLuojSFrtYehd5DlQOaz6ixBD9QKkyU2v1/MqtNzbMoQtVpx90Hrfkt5LyGdBLZxw9d/yl5Irgdp9ld9rCJua7pW/LG1WpAT26tWrn3pJdeK0vD0u9QFbtWGgd5DXXavtSOQhDe3YpncprTEvTrTaWl6+ul5qhTfU31ptIF/5lF+nfqb63KW6/OcR9bto1VfeLmrdlP+tpbPlKVp6aqj+hupbEtDAs7anoTpo6RA9Y+bMmRBC2o9Wq1YtuLq6Iicnp9h304JgUveBobFjSAQ9rLQvKH+o1nWG7jf0f/kLA5KL6erqinbt2mHdunUllveipLTPUNdfSz7//HO0a9cOnp6exbaRuvOBp8MrQzNxaeoh9zS0QgxD5WgpZXGiLsNQ/2vVr6R3fRYp7fNflJT1mer6ann35SVa/VmcXuzYsQNt27aFi4sL+vTpw/u7XoTnJzd86jqVGkjQkNdUIWUXQ8ZHvjdH3dbPmx/S8nj+PwaxIVF7G+XhmVVI+YjaCzP0+4voL3l0IzegpTJcanfvRSiVejZ/mZRW7nYbajt1yC73jMqr3bWMw3+TvGgdq5BnF0NhtjxNUt5iKPUElMFwvWh5WWdcdWcXh9Ul76C/Q/7bDBfJy9DvL5toGSq5MXlRHpchKXWo+OjRI4SGhmLKlCnw8fFR0JeXh2hZ9JdB5J1K/zd0nfzfGzduwNPTE1OmTMF333333InYhw8fIi0tjfd0EfzMf4OkpqZi48aN8PHxUey5ell04GUQdcK9OG+ovOT+/fsYN24cvL29MX/+fAWGX7EIqPLK7d27l3GkhSg6MK21WmNohdFQI8iROrVWH9TJYb1ejwMHDmDr1q04f/68wQSj/Ho5GKEWjrj62uIIE8raQfLZSR0OqaFsASDmP+e42rRpg3/9618QQvBChSFvTf0stWzbto0RAOTHONQzJ/A0M0tp31fdr1p9qrU6tmTJEj7Lt379es2yc3JysGfPHmzduhV//fWXZr5OrTfyPlf3m7pOhraSqCecsuqAVpvIP2oiCa0VSEPjSl0fQ0ZF61mGytN6tpZDUVpv3VCfazkq8mc/ePAAbdq0gZ2dHXx8fCCEBKNEUqLhkleWDjy7u7s/xYRMqIxqzG75/+UGylCjqO8xNBjatGkDKysrBZLB48ePMWHCBKxcuVKzw9VGSf48WnLWMi6G6lxaoXLkWOLqbRRUXnp6Oho1agQnJydkZWUhISEB27dvZ2SF4vpLXRYBN9LRCYJNsbGxwZ07d/he+lfL2JQlFyafhOSDRctYy59969YtPuJCZ1qzs7MxceJExp5KSUlBgwYNYGVlxV6ZIWMAKA8haw0Wdbgjr09SUhLA5422AAAgAElEQVQGDBjA6Adag/1Z20TeX4ZIhtW6qR4fhiYCQw6D+nv1d2q90driU1BQ8FTflvb91eWpIxD5NXTPG2+8AWtrayQmJiI7Oxs7d+7kA+qAAcNlqGMIq4ksn9Y1JW3eVHsyWs8uzjDIFV8tO3bsgBCC0QiKa9zSNry6HmpjVpKolagkIZBGgtKRi6FNfIa8gN69e6NRo0YcFhIQ3dy5czXLKMt7GRK1oqp/0xKCwnnttdeQkJAAANi1axeEENi/fz/XT11fQ+UWpzul6QNPT09Ur14d0dHRZTJShqS4NinuWkO/y9+3pP6SGypDv5dVyqr/cuNXUqoEkEAIhZBgkwxJsTmu27dvIzAwEPv27cOxY8dgbW2NWrVqITY2lq85cuQI9u7di5CQEISFhQGQZsfg4GCEhobixIkTOHDgAIKDg/nIg7wRjxw5goCAAJw4cYJ/p5e4ffs2Dh8+jD/++ANBQUGKQ5fXrl3DyZMncePGDfz5558YNWoU6tWrh1q1aiEwMJCPIqWlpSEgIAAHDx5EcHCwAhs9NjaWZ/ikpCSEhobiypUruHfvHoKDgxnN4OHDhwgJCUGM7MjPsxgukt9//x379u3DiRMncO/ePQDAlStXMHfuXAaXmzlzJh+zkCue1nPlRjEjIwO7du1C586dYWFhgX79+uHMmTPIzs7mg8UEyhgcHIzg4OCnlDo+Ph579uzB4cOHERISoiA8KUnUgy41NRUnTpxgmJLMzEyEhITgyJEj/O50CHnChAm4dOkSxowZA3t7e1hbW+PAgQP8zufPn0dISAgfTL958yZ7RfHx8QgJCWGa90ePHiE4OFiz/nFxcThw4AACAwORmJiIsLAwxMTE4PDhw+jduzesrKzQvn17BAUF8T0RERHYvXs3jh49ilOnTik4FIoTdfQASBhnVDfiIAwODuZjPfI+3r9/P/bt24egoCDFsZ+TJ08+BaYZGhqK7OxsRERE4Pjx47hw4YKirJSUFPz2228IDAxESEgIT2i5ubkIDg7mY080bumew4cP4+DBgwgJCcHVq1fLZeI+evQoAgICEBQUxP0ZGRmJFStWwNzcHEIIjBkzBhEREZpjyKDhunDhAmxsbPDOO+9gzpw5nBuxtbUFAISFhaFfv354//33MW/ePAgh0L9/f2zZsoVxuuhDcCN2dnaMbXXlyhUMHjwYvXr14vvr1auHmJgY6PV6zJw5Ew4ODnB1deUB5+7uji1btmDcuHGwsLCAiYkJNyoBGzo4OGDlypXIzs7G999/Dzc3N8yZM4eRKghKdv78+bC3t4cQAr/++itjb9WtWxdt27aFEBIuGCBhZ9O7X7p0qUyuMnUeABw/fhz9+/fHoEGDOG5v1qwZkpOTceLECYYQEkICUqNOow43pDDy+qSkpGD16tWM4tCrVy/s2bMHer0eFhYWaNasGZYvX4727dvzswg4DgDmzJmDFi1aYNGiRbzjn/qsNO9Jdc3NzcWSJUuYRKFdu3YoKChAVFQUhJDgoumMIR12njhxIg4dOoRu3boxcsPy5cvx1VdfYeTIkRzmXrhwAYsXL+bwctu2bYw2UqVKFezcuZPx3oQQPKECwOzZs9G8eXO4ubmhXbt2cHZ2hrm5Ofz8/LB9+3Yup0OHDti0aRMACSbIyckJ3377LWP006RSGpFPOsuWLePIhQ54ExBjkyZNuE1OnDiBDz/8UKErTk5OuHDhAiOO2tnZ8QS9cuVKCCEQHh6OqVOnQqfToUGDBlyHZcuWwcXFBbNnz0bnzp0hhMCpU6cQFBSE7t27QwgJLdfLy4vr9tFHH8HFxQUtW7ZEx44dIYRA8+bNS/3eWhIWFoZPPvlEYTdq166N8PBwXLp0iYFMSR/kxleu50JtDfPy8jB8+HCYmZmhffv2yMvLY+gLIQRGjBiBmJgY1K9fH6+88gr0eol3UAiBAQMGIDw8XGG01q1bxweLhZBwwGNiYmBnZwchBGNREVLltGnToNfrGRtqzpw5XOaiRYuQlJTEOPbVq1cHIIVQBAsSEBAAoIh2y93dHYDEKFKzZk2YmZnh+vXrDOFDCAYtWrTA559/jgsXLjC8hpWVFXJzcxEfH48mTZqgRo0azPZclhkHkHCKzMzMYG5uzr8RrDN5QISR1bp1a4VnWJpnyPswOjoatWrVgo2NDWM5HTlyBKampmjevDm6d+8Od3d3NiotW7YEAGZXoQPthMUlzy2UVgj7nYySm5sb8vPz2bsispRr166hTp06MDU1xf3796HX63kRgQhREhISuH9fe+01ABKZC002QkiQR3IIpn79+jGMOHnqpGNbtmxBXl4eYmNjIYQEwXPmzBncv38fTZo0gbGxMRumwYMHw8jIiFFWCY+stIey1Z6GnL/B3Nwce/fuVaCKhoWF4dq1azA3N4eZmRnfR7qyZMkS3Lp1CzY2NjAyMsLy5cvx8OFDRpK4cOECsrOzsXLlSh4fCxYsgBACS5cuBQA2TseOHUNaWhpq1KjBY8Hc3BzDhg3D6tWrGU126NChyMjIgBBFiCbPIhEREahfvz6EEJwSIJ2jXDVh0Ddp0oSv0RIGEqTGpXyDvb09u9gRERHcsAEBAXj99ddhbGyMc+fOoaCggBt18uTJyMrKYjyeqVOnApCsLN2/adMmvPbaa4waSkJEDtbW1igoKGBolPr16yMyMhKhoaEApNmLDMvs2bMBgFEXhRD4888/mbS1efPmuHHjBj+D0FlnzZrFJ9tpUBFWFCAhUpiZmaF27dpMj9SnTx8GPAPKlhu4c+cOqlevDktLSwXxJ2HuN2vWDHl5eTyr+fn5lbpsEkr8A0WKWbNmTQ5pCFuL2jg/P58RXYOCgrBmzRoIIYG4AVK+0MTEBJUqVcKtW7dKXQ9ql4SEBOzfv5+9b8IsJ6KNMWPGAAAjqjo7OwNQ6gqxIOfm5nJdadVRbgAGDBiAWbNmMRZ+w4YNsXLlSp4co6OjERMTAyGKILPl7UQYVwSXLIRAfn4+6yQNVoLmtrOzKzWxiXpSIf5BIYrgyIkgQgjpwHKdOnVQuXJlnkCAIsRgwrYjz3Dx4sVMCCKEwJUrVwAAzs7OWL16Nfbv3w8hinD5jx8/DktLSxgbG/POACcnJ56of//9d34mRQC1atXChQsXcOrUqTIflKf3fvz4MRwcHGBkZAQ/Pz++n4yqpaUlCgoKMHjwYAghGLPLkChgbfR6Pc9stJoDSGEVeQLyzvb390enTp1Qq1YtfPvtt8jJyUFsbCyMjIzg6OjIS+40o7z66qt8vxyw7d69e4xrT2HL3bt3+Ts5ymV0dDQDDv76668AgLNnz0IICegwOjqaMa83b97M9+3evRtVqlSBjY0Nzp49i6lTp/IsQ16U3KVv1KgRrKysuP4mJib8vLKGinJUSZJbt24xdhfNhNWqVYNOp1MgkJZG1Cs19G4eHh68EkQAf3Z2drh69Spj39PMSzhs69atw/jx41GlShV88sknijxPSaKeBBMTEyGEFA7t2LEDUVFRqFevHkxMTHD37l0UFhYyCiYZJNKVV155hXMfx48f57oS+u62bdu4/zIyMhg8sVq1arhx4waThXTt2hWZmZlMVkE5zcLCQk4vkDEjtN1PP/0UN2/eRP369VG5cmVs2bIFw4cPh7GxMTw8PFhfSivygU5ph9dff509igMHDkAICfCQcPQ/+eQTvl+uK35+ftDr9YxE6urqyt4XeYJbt26Fg4MDn/sVQuDbb7+Ft7c3bGxs4O7uzpwShw4dYuwsLy8vbpvCQol1m8J2eX3KuqoKFIWyrq6u/FtiYiLatWsHIYpIXchDl0Nta4mg5CEgoR8SwiHF2g8ePGBs8vHjx/PM3bRpU/Tv3x9z5szhcAQA7zsilh8A6Nu3L4QQ+PHHHzn8kHsvxNwjRBFzCADExMQwkNnPP/8MQJrJjY2NYWNjgz///BNAEXrk8OHD8eTJE4V3R0IK4eDgAACcHxk4cCDy8vKecukbN24MS0tL7N69G02bNmVXtqTVES2hkIzya4Bylo2NjcX169dRuXJlODo6Mn5RaUXehxEREazUBDF96dIlVKlSBUIUwTkT0mXr1q3ZCJDH1blzZ565gbLt2aFlc0DyEnQ6Ha8OkXExMTFBWloakpOTmWhh69atAIpCogEDBnC5hJTp6OjIekmenIeHBx4+fMge+hdffAEAnBf9/vvvER0djUqVKqFx48a8ABQcHMx5wCtXriAnJ4dDz507dyIoKAhCSAglAwcORM+ePfnesrQJoFxJJ10dOHAg/06Dd/PmzTzpfvrpp/y7fJKhCKJr1678XZcuXdhTIXKSH374Affv3+drevXqhc6dOz8FoU7QNNbW1hweyyfMrKws2NraKiKcZ1l9Jkoz4moElEgwR48eRVxcHOrXr49KlSqx02NIFHhctAQthMCDBw/w8OFDBSTLwIEDuQJyONzTp0+jW7duSEhI4EQfhQY7d+6EmZkZqlSpgry8PMaxJsNVWFjIbnC/fv1w9+5d9O/fn11x8h4IpZNYgzp37swzVtu2bWFsbIygoCAekHLDdenSJUZM/e6775Ceno6GDRuiUqVKTIskN1wFBQVsbISQ8iqU0yjttga5kCtOvIK5ubmswIMHD8bjx4+ZMJQMa1lEXifK27i5uSEsLAx37tzhcKFz587IyMhAQUEBTybTpk1ThF2HDh0CIO20Hz16dJmhseV1ofBu5MiRzABOxjEuLo5zo87Ozvjiiy+wY8cOdO/eHUZGRvj99995o+mnn34KIQSGDRuGlJQU3L9/H9bW1rxlgbwYIQQuXrwIAKhVqxasra1x7NgxHvjEKBMREcELMEIIHD9+HA8ePICZmRmaNWuG8PBwxj8XQihWywcNGqQI90vbJoWFhXj06BFatGgBnU7HEzRBkzds2BBAEQQSeTg5OTncVx9//DFPapRDtLa2RmhoKOfv5J79jRs3+LtffvkFgBSyTZ06FdOnT0dhYSHnmGbNmqWo70cffYS//voLQFEIPW7cOP69rEJ2Qe7QkM6/8847SE1NxZIlS3iyKBVZBs3WcgWeMGEC2rRpg6ZNm/JKihBSiEih2oABA/Dhhx+ievXq+Pe//43169fD2NiYPTZKgFerVg3Hjx8HAKYdb9OmDTIyMhTMOTk5OdyR8+fPx6NHjzBgwAB2dYGiHAl1dnBwMLu6ffv2xfDhw3k22rhxIy5cuIDq1avzLAQUYQrVrFlTsRmSOkSv17OxEUKwcXtWoVWh/v37Izk5mVf0Bg8ezIOcPMIxY8YUu89NS+R9SDmD5s2bo2PHjti9eze3GcFc5+XlsQcmhIQpTonYatWqYcaMGbCyskLXrl0VzE6lqQfNxhEREeypy70D+eCiDbFCSAnyffv28aJMr1698MUXX6CgoEABQ92jRw9MnjwZQkj5TwCc02zWrBnu3r3LfwshrULS3jjS32rVqjFXpBBSWEp9VLt2bfTs2ROTJk3i3fwNGjTAlClTYGpqil69erEnW5Y2AYCffvoJOp0OJiYmePjwIXM02Nvbs8Glibpfv35ISkriUO/jjz9WTJj+/v4QQmDGjBkAiqIaGxsb9paTkpJY18zMzDBjxgzUqVOH4dZpkhNCMLM6UITnTzyalFOeMGHCU/pWmvcHioyfi4uLYlx37tyZ88uLFy+GEBJWfXZ2drHlCnm8mpGRgbFjx8LNzQ0tWrTA4sWLkZKSgsmTJ8PV1RVjx45FdnY2VqxYAVdXVzg7O8PZ2ZlXXIgZp0GDBhgzZgzeeecdTJ48WQHfC0hsHu+++y5Gjx6NVq1aYffu3Qz9+vnnn2P69OkYOXIkPDw80Lp1a+zZs4fhkb29veHm5ob27dtj+/bt2LNnD9q2bQtXV1eeUZ88eYL+/fvjs88+w4ABA9C/f3/FkviaNWvg6uqKX375ReH2yg0F0UN5e3uXaYVPLVTmtGnT0KdPH3zxxRdo1aoVDh8+zCFVWFgYatasierVq/MsV5ZZTb55dMSIEXBzc0Pr1q05bzRkyBB07NiRy87Ly8OgQYPg6urKJAlxcXHo0aMH2rRpg+bNm2PEiBHF7h0z9K50bVJSEr744gt07NgRb775JhYvXoz+/fvD1dUVHTt2xM2bN+Hj4wNXV1d06NABO3bswL59+9CmTRu4urris88+43YfOnQo3Nzc0KFDB4SGhnL/Udg7bdo0uLq6MsnHwoUL0aFDB7i6umLu3LlITk7GpEmT0L59e7Rs2RJr167F1atX4erqCjc3N1y/fh0LFixAhw4d0LZtW8yfP5/7pWPHjmjVqhWcnJwUVHplyT9SOxIBS9OmTTFmzBh07NgR8+bN4/1ZdN3MmTPRt29fjBw5Em+88QYOHTrEukJtvG/fPrz77rtISkpCYWEhvvrqK7i6uvK+NjIs6enp+OCDD9C2bVs4OTlhwIABPNaio6PRoUMHjBo1CmlpaaxD3t7e8PT0xLhx4zB27Fi0bdsW69evR3x8POdTy5IqofdaunQpevbsibFjx6JVq1bYunUrp5mSk5PRoEEDVKpUCceOHSuxTEWo+DySl5fHy89eXl5PlSmfjUnUBkF9j3qneFnrqbUDWate6u8KCgpgZWWlYIEuL9EKM8lDoJWUsuYQijttoPX+z5qfKY2Uhy6VpTz1+5RlQD3rc8vSJnTdw4cP2fNcunRpqfrFEDx1cacI6O+SvCItHShNHUo62WLoWfL20qoXhbWlZTEScoOifoB8xlWfgdKqkLW1NSpXrswrFvLr1R/12Sn5/+XPVcMla9VPXke9XonHLf9evZQrf+7p06fh7++PdevWoXv37vD09FSU/ayi1a6A5OH4+/vj6tWrvLolP1lQlgmF2kntPcrbTt1G6r+1lKmsS9+GnkHvZMjAaE0mdI/6HdR11XoftQetLl9+j1yvtPRC3S7P0iYAOJ9nY2PDK6NUN/mztAxDYaHyLK38PbW+V29Y1jJGWrqiNZ7kbUbXyc8clyTqsSsvMzU1Ff7+/jh9+jQv6sm3PRUnmoZLy8DIG1l+eDU/Px8XL17kHI2ZmRlCQ0ORmZn5lFKpFcmQMVK/rKHBoK6rVqMXd1hbfg95i5Rnkpf1vKJl8Ok0gRDSRsRvvvmm2MFcnGi9n/r5Wv2ovk9tAJ6nLvR/tbEy5EWo+1lrcjR0naHfDf2m1VZa/6rHxbO2yZ9//sn9XbduXZw5cwY5OTmaBkdtxOR1UbeZuh7qtlOPieLKkX+nHpNa7V5a0TJcdD+taAohEU5PmDCB8eu16iaXUuNxaVWICt6wYQNmz54NX19f+Pr6Yv78+ZyTKo+B/yKF6nf48GH4+vpizZo1f8tzb9y4gYULF2LOnDnw9/f/W55ZIX+/FBYWYtWqVZg1axaPDz8/Pzx69KjEwfmyCr1zfHw8fH19MW/ePN6MK/+9OHlmw1WWh/y3y3/DO/w31KFCyl8M9auWR/e/LmVpk+fyuOQuoFYuqqxu5d8t6pDi74KfNRSqVcjLJ/LUijxnp8au+1/qf0MhspyGraQ2ee5QkR6sVZl/wkyi1YAvWgzlcyrk5RNDY0Q+UMtrJfSfIlo2Qm28SmqT5zJc6koY+vu/WZ416VhSeaW5rri/y1MMJWHVCVhD974MUpb30Epua/1WlvbTSor/r3rb8jbRWogpTZs8d46rQpRiaAVGr9cjNTUVqampvAEwJydH8bf8vuedhQ2tNGqFqVresjz0/yd6BOp8idYKoaHBQe+sda3aazJkyCrkxUqF4SpnkSs6Df7ExER06dIF5ubmsLa2xqpVq5CcnIw2bdrAzMwMLi4uiImJ0bz3eepRHu9CdfqnyfPUW56T0mpHQ99XGK6/TyoM1wsQMjw0cFJTU/HZZ5/ByckJZmZmjFLwySef8JlIOzs73kKi3oP0rHWIjY3FlStXcObMGRw9ehSXL1/G1atXceXKFZw9exbHjx/H5cuXce3aNYSEhDA07+XLlxmm+p9quADpQPGxY8cQFBSEq1ev8uf06dM4cuSIJkWbljcWGRmJq1ev4tq1a9wugLScT2XScaoK+XukwnCVs9DGQkNeE8GWyCFSGjduDDc3N2RmZioMxfPO4HSAvUmTJvj6669RqVIl3vD36quvYtasWQwb9MknnzBmlRBFCKX/1BWvwsJCpKamwtfXVwHjLIRAz549MX/+fE2ARL2+iH2HkBToEL8QAqampjh+/Di+++47PkROHznwX4W8WFEACRpKSpYmCVnS9aUp01AS2dBzi6vLsyQ+SyqvpDrNnDkTzs7OT+20putmzJgBMzMzrFq1Cnl5ecjPz8f48eNhYWHBgH3lmSvp1asXhCgCz6tZsyYPsg8++AAAGGmByETo9969exusT3G6otU+zxpWaT2ntAlxuZd47tw5hYFZtWqVZhlqnZHDPLm4uMDd3R09e/aEt7c3Y541adIEvXv3xnvvvYclS5aUWO/S5MRKo4fF3fu/kHdjdAh5QrI4KakhSqOkxYUfhii4XoSUZNzK0ul0SJTwq9QKtHnzZtja2iqYmr///ntUr16dkVXLWz799FN89NFHePLkCR49eoRatWo9ZZhu376Nli1bIiAgAPv27XvK45JLSQPheULK0pT9rOUTgiqhhBJEUkn9KydAJpwyoMjY04HpFyXllacsK5rDP0H4rKI6JFi/fj3mzp2LBQsWwM/Pjxmj6agCIOUQFi1ahPnz52Pu3LnYu3cv9Ho9srKy8PPPP8PPzw+HDh1CQUEB/vjjD/j5+SHmPyw+gBRWLVy4kJ8REBDAhzjXrVvHxwC2bdsGX19f7Ny5E3v27IGvry8D4q1YsQJ+fn64ePEiE1tQWQCwfPlyLFy4kOF2N27cCF9fX2zfvp07FZAGxpIlS7BgwQJ+VmFhIbKysuDv7w9fX1/k5eUhKysLixcvhp+fH27fvo2bN29i7NixjLPv4eHBB0Xlua709HTF6qFer0daWlqpaa6eReSU5WlpaQrDRSQigITsUVBQgPXr1/PvH3/8MQICAviIihwWCJBw+b/++mssWLCA0UsBCY530aJF8PPz0/yXwB+XL1/O38lzTSkpKVi6dKninpSUFNa5rVu3Yt68efxs9f1aYshwkfj7+3NZlGf87rvv0Lx5c+h0Ouh0OgwaNAjHjh3Drl27GCOLsMbkmGWbNm2Cr68vFi1ahNjYWAASMS+14+LFi3Hu3Dn4+/vzuEpOToavry9mz56NuXPnws/PT4GPdefOHfj6+mLOnDnw8/NjvK20tDQeO4sWLcKSJUtw7tw5LFiwAIsXL1awn79s+wWFlls5e/ZsPsl+6NAhNGzYENbW1ujatSvDt+7cuRNOTk7w8PDAjh07YG5uDp1Oh8DAQMyYMQM6nQ5CSKiTqampnA8glpYdO3agUaNG8PT0xObNmxk8Lisri3MzFhYWmDZtmiI3QSwhO3bsYPILIQQaNWqEI0eOwMPDg117OnEuhEDjxo3x1VdfMTUUkQcAEnddw4YNMWLECA4P2rdvj9zcXMyaNQvm5uYwNjbGzp07GWpYCIkdJzExkRm+bW1tsWbNGkRFRXF7qlmCqa0NHYYtL1F7J6mpqZoel/zZGzZsgBASRnyVKlUY3praLzc3F8eOHWOUznbt2nFerEOHDrh06RIyMzMZ3VXr07BhQzg7OyvCVgLJW7p0KRwdHdGrVy8mqhCiCHCREDKbN2/OPAhClEyfRoaLdFLOK0kQ0B9//DEsLCzQqFEj7NmzB6GhoWjbti0brmnTpiEiIgJXrlzBhx9+qKjb5cuXcfHiRYZg7tu3L6pXr4569eph/fr1SE1NZaBGIQSTegghATcSYOH06dM5vO/Vqxfy8/MxZcoUptEbN24cs02NHDkS9+7dw+HDhxW5Szs7O8Xfq1evBlB+cD//LaIIFYEiYoymTZsyTTsB5nfq1Al6vR4BAQHQ6XQwNzfnWZ2QGwcNGoSCggLG7yZ4mMOHD8PIyAiTJ0/GoUOHYGRkxLjbhDlPpAVypaUO3bhxI86ePYsGDRrAyMgILi4uGDZsGLvtVlZWyMjIgK+vL8+sVlZW6NOnDyusEAIrV66EiYkJ3nnnHQBAYGAgzM3N0aNHDwBg9h+Cpj569Chq1KgBCwsLvPrqq5g4cSIbRELgpPrKccIBPBWCk5FQf/cichFywwlIsCpahovqA4ANsBAS8cilS5fYwFhaWgIo0gUhBM6fP8+TjhASdR0g5fLIUOh0OixdulRx39ChQ5kggryW7Oxs/tvW1laBjtqjRw/k5+fz3126dEFGRgb27duHmjVrKpictETtcS1fvhz5+fno1KkTT3L37t1jVqB27doBAPr378/PJNBCAAruwW+++QYA4O7uzkY1Pj6egSidnZ2RlZXFZCXkEAwdOlRhvC0tLbF9+3akpKSgV69e+Ne//oVHjx7x7/b29gDAnIhCFBGHyGHGN2zYoJjsCSH1n7oybEiEOpFMFFndu3cHILmp5KWsWLECmZmZMDExQc2aNRUQtmS4atasCQDs+XTq1AmZmZlYtGgRbG1tcf78eVhZWcHW1hZRUVGIjIzkGWfRokUAAD8/P1Y0QrUEJC+POqRSpUqIioriQbJw4UIAYNIEW1tb7N27l1lDhJDIOojso0ePHsjLy0PlypVRrVo1hIWF4e7du8ymQhjccsqqWrVqITExkZWQXHFiyCGCB3Wbqv819J1aAgMD8d1335Xqs3btWkUoKv8XkAyXfKCUZLg+++wz5OXl8exNZL7y9jx58iTWrl3LRsrNzQ0ZGRlPTTyPHz9WQJhs2bKFmZmEkMDj8vLyMHHiRIwfPx5dunRRGA1nZ2dERUXhvffeU3gqS5YswePHj0sclEePHlXUZ/369Th58iRDkL/11ltMz0afR48eMVGrEJKHT0KkHzQmrl+/zquzLVq0wC+//MJ/CyFw7949heGiJH5qaiq2bNmiuLZ169YIDw/Hk+rDNukAAAlPSURBVCdP2AMmw5WXl6cIU+fPnw+9Xo9mzZrxdw8ePFC09dy5c5/ShZdBhHxndGFhIUJCQlC7dm1UqVIFX3/9NYd4rVq1QkFBAVtzOVJhdHQ0u7OUnJYr5q5du2BtbY0pU6awR9elSxdMmDABTZo0QZcuXXj2IPJVISQKJxK9Xo/ly5ezATl16hRyc3NZ+ZYtW4bs7Gy4ublBiCIuPMJWJzRTIvQMCQnBwoULIYRA27ZtMXnyZDRp0gSurq44deoUAClHRPj0Dg4O+Ouvv5CQkMDvtW3bNjx8+BBOTk7Q6XQ4efKkor7P60mdPXsWe/bsKfGze/du7Nu3j/NlxLEo9/LS09MZz12IohyX3NuW57gGDRqEhw8fMutTs2bNmAORPiEhIQxHTN7M1atXGfeePnfv3mXccjL4xN8phJKqzsvLC05OTrC2tmaPTQgBf39/5OfnKxLmQkhEC5TjonctKCjAjRs3cPnyZWRlZeHUqVOKezZs2KAwZo6Ojli/fj2CgoIQHByMM2fOQK/XK0LexYsX8ziRG64pU6YwI5BOp4OdnR3Wrl2L48eP48SJEzh16hTy8/MxZMgQvoe4D0i2bdumMF4NGzbEmjVrmPFICInlvaCgQGG4GjRogPz8fAU/QmxsLOPnCyEwb948Rdu8LCK0wpVTp07B2toa/fr1w9dff83Y5YA2zdCFCxe4ocgLI2YVnU6Ht99+G/369VMoXosWLfDNN98gMDBQUSEK1XQ6HTMFAZIyUn5rzpw5ACSqMnNzc9jb2yM6Opopv0xMTJCQkIBt27bBzMwM9vb2iIqK4lWzqlWrorCwkJXJ0dER8+fPx65duxR1ycjIgKWlJXQ6HS+hh4WFQafT4ZVXXsHdu3exevVqCCGRPTzrsn95iqFD42rDRauGcsMl97g+/vhjZGRkMIVX06ZNsWzZMuh0OjZSoaGhbLioz27evKnIPwkh0dXLB/vatWsRGhqqMD5ygtoaNWowwQU9i7zbpKQkdOnShScsISSmIrlkZ2dz2Pf2228zIw4ZwZ9++gkhISEwMjKCTqeDsbEx/vjjD0UZhYWFeP/99/kZNjY2zDwjp4mvVq0aVq5cySQxRkZGCr2lsog+TAjBK8uFhYXIy8sDAGzevBlVqlThchwdHdGiRQt+//r16yM/P58nZiGkHGtBQQFHCVqG66X2uORGKykpCc7OznByckJiYuJTN1AoRvRiSUlJTNzq5eXF4YqcC07OpkP3v/nmmwCkgbN48WLY2toiPT0dgYGB0Ol0aN26tYLp4/z586hatSpsbW2RkpICoIi+u3HjxoiOjsa8efMgRBGCKaGauri4AAACAgIghJTkDw0NZVRKYgcGJOLKGjVqID4+nmfqZs2aMag/KWCrVq2QlpbGXsqiRYuwe/duJCcnIyYmBnv27MHBgwf/FoUhD0uNmkkbKQFpBZj48YQoYqyW9z2xuwghbUiVh4q1a9dGdna2gmXp8uXLint69+6NgoICfPXVVwrDlZ6erghfNm3apNhb9d577yE3N5e9u/r16zOBKBmbFStWoFWrVuwpysOo4cOHK9ojKysLVlZWEELK1ZHhokmNvFM5RdmUKVMASHRhlO+UJ+FtbGxYHydNmsTfGxkZ4d69e4prR48eDUBaAe3YsSMyMzOZtZwMN8myZcvQsGFDnD59Gunp6XjjjTd4zMjTFJRPlee4aDVXnuNKSEjg9IkQRazoL2WOS74VQk6Bbm9vD3d3dxw/fpxnhgMHDvCxldOnTzM/IRGmkhCTsBBC4bEdPHiQFdTBwQH16tWDg4MDduzYgfz8fF6ZkRNmAmDv6I033uDv5K78kiVLmIaMcnE0O9HKipySauDAgTh79izviq5bty4aNWoEW1tbbNmyBTk5OexdysPiN998k8vYuHEjl2lvb4++ffsiKioKzs7OfI169n0RogURIv87MzNTMZHQbH3t2jWeUG7fvs15SiGkBLV8Q6oQ0iLJb7/9xqu5LVq04BSBk5MTzpw5gydPnigGsRBS/lG++9zHx4dp6ISQdvHHxcWxt0HGTF6GfFWub9++zK9pbGys4LwEJENOvIgjRoxQ5Krkurh//37WRSGklVEbGxv88MMPuHbtmqIfhZDIWCMjIzkRT5+TJ0/i4sWLrH/UfrVr18bChQvx6NEjTlGQ3tOWBgqh7e3tsWDBAg77iNF91KhR3HZURqVKlfDhhx8iMTER586dU6xSBgQEKPKDNjY2nPp4mUTB8hMREYHXX38db731Fry8vBTbCT744AP2Oo4ePQofHx9Mnz4d48aNUxydoLIiIyPh7e3Ne1zknseRI0fg5eUFDw8PeHh4KM5/rVu3Dt7e3rh3756ionv37oWXl5diP9H27dvh7e2NFStWIC8vD7Nnz8a8efNQUFCA6Oho+Pj4wNvbG6mpqQAkMllvb294eXlx+SEhIfDy8sKYMWMwevRohIeHc/mbNm2Ct7e3on5r166Ft7c3fv75Z2RmZmLSpEnw9vbGpEmTkJWVBUDace3l5YXZs2ezd/gipaRd5Xfu3OF3p4+Pjw/8/Px4w29AQACmTp3Kv0+dOhUzZszgNpw8eTImTJiA5ORk5ObmYv78+Rg9ejTGjh2LH374gSe2+/fvczlTpkzBlClTMHnyZHh6enLZ06ZNU9THx8cHJ0+ehK+vL9+XmJiIjRs38jX79u3DggULMGnSJIwaNQpTpkyBt7c39u/fb3Cn+M8//wwfHx+MHz8e3t7eigQ7yeHDh/n9Ro4cicjISOj1evj6+sLHx4ff39vbGwcOHMCmTZv42fQhlvWTJ08qyrp06RL0ej0iIyMV94wbN44ntCNHjsDb2xtjx47FhAkTuN1JZwHJmZg8eTJGjBiBiRMnMgVZeno6ZsyYoWjH6dOnY8qUKVz38ePHc/1eJlEYLloNkdOGhYeH814XYmKukAqpkAr5/xQFISztydm8ebPioldeeUXx/T8Vo6lCKqRCXg5RGK7Lly9zAnfatGlYsWIFhgwZAnd3d+zZswdA0a7vCsNVIRVSIf9fItTL5rdu3cLx48exd+9e7Nq1C3v37lXs+FZvrqyQCqmQCvm75antEMVJSXAmFVIhFVIhf4dUAAlWSIVUyD9OKgxXhVRIhfzjpMJwVUiFVMg/TioMV4VUSIX846TCcFVIhVTIP07+DzCkKJI8zQKA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data:image/png;base64,iVBORw0KGgoAAAANSUhEUgAAAS4AAAKjCAYAAACjhuLYAAAgAElEQVR4nOy9d5zV1dX/u06bwlDUqBiNsWNJYmKMJrZEE2M3VhQRBCxYQMSGXYqK0tsMMPQmDL333hk6zNBhZhj6MDD9lO/3u/f7/rH3OTOY5HnMvXnuvXl+s3idGeac8919f/Zqey2hls4lDSjzWwMeGheFQqHtTxfQKNAxQKHsI+gaL8AFIoBTo1xl/3YAj5p/a7RWoBSerQtt6nIwX9RAFPB0jYe1rahG2aZuF0UMiNkvuInugX3eA1ObB1qf03ad+BmvKN4F80R8PMA8Gh+DeHO8GsPpxsszXar+srJv4oJ2zXhq02ZNFA+XKJoY2jxnu6G16adb43FqNF/F+5eYR4WLg2dHpQpwbHlRFKUoojXGRGszatF4u21Znp3PRL1evE5Tg4uXGBPXjnzYPoNS4HpoHS9O2RpiNZ6qpR9L8v91A/5/SXYHxBelju8yu7mrN7WLh92MNTe81mahJh7R1bvb06Ds3/aJ+D/zZY2X+LsaT7CPxzBgSgJI7W4zTyQaoez3arxbE5dq9PHcvtX4OgkY0BY1tbb/98xLeaafOlFKjd7Yd5QHnrL9rlmqPgfnPcBF42L6b17x96vHwGx8hZsAXM/gtgZ0/Fgx7bB4btuhwFMJyE2AIA4KF53ov+lv4ntxYPTi4xofg/jYKgO6ygXl2P97iTnWiW57oB00KnFoJdbBOWNeSz+GaoHrH9C5jJNdqBaIznnZ0zPBRWiFF+eR4t/XNQu1i1lplNZmE3BumVqfy6HUbEx8E6sEIFX/VnajJ7gdlajunP5YRiEBEtXo+A82UKLN9lkdf2mz0eNvxAHtnEotgGmNUvqc4XMwPFUcWOJle/alqhtZ3SEVHypNDA8HF215VRczpngGHOJsmbIca3w88MC1HCOeV/197Rogjo+QMk+5GM4s3i4DODrx/fg8xA8drZXhmtE1OmSLTMCzfc62xwzf350YtfTfUC1w/YDM8qoGhGruSZ8LJHGGgppiomeFjphdkTWApMbarAagGu8nwK8G3ulzX4oaIBmXLRKcUzUoKY1ts6oGlERfDJiYDaz/rgxdo+iabY6XXZMLSuDJOdzYueMTF69iNb7vcc6etn2tAaBKoS2HhKtq9CUOfIqY5YmqOUC3msvFs8DqEZ+RODbE0ETw8HAsaCmiKLx4C+0BpIkDLLi6WvRz421V+u/GrOacJubPLp1Y4s/qE08rIyyqc4TrWvoxVAtcPyADXHHuocbmr7HHE5wShteJixRaK1wi9kSu5p6Mjkqbjai9hEBkytc193l1JQnAqCny2NPeM5vUw+h/VAJUbaWeBzoKhNFE0MTsc54BAvcHbJiu3ng1pKJzmmLaXA1Mcf6hGsBMCRoHLwEctjmW+0mwGXFFT6Kf8dIcIIpHFIconuWtHFw8u7HjYxq1ba7mxM7Vq3mW61HaclhUg25c86dtx6MaXBy0di3wacvD1gB82/6EGBxfG2i0V1MkNPU6KBzLoyk7TxqNY3Vh8XYaPZpHLXD9a1QLXD+g6lMxftKbLexpRcy+XG31S14Uw08oq/JRRFUVnueYEhRm83gOWjtmU+sYMaJGWaztqa88PK0Tp3JCGaw1Ea0Iaw9HKzzPJaodYsRwdJQKYlTioNwYuA4al5iOoTxjNDC6IFVtXNAK5SrDcSmFY7kYTTVH4WCBRik8ZeAirBwihHGJoFUM7cYsAGMVy0bf5OEQ1WGixHCIJYwNuC64DigHraOgHbPZHQWuFdmo1tkltFzaI6ZdItrDU7aBUY3yNGGl8bTGCUdxKsIopYi6UVwngo4ZPZdBYoUbK6OqrBinyoVYDGIRwhVVuK5nyowAysPRDlFloMbzHLSOgY6ADoOOoFUYrc1oOrg4OHg4KNexXKKLp11czBy5REFFwAkbsdZz8HRcB+fgRcN4saj9O3Fs1dKPoFrg+geU4CxqsEFRpYhoo1sByNmwnvdvvplFH7xLZdlZHG02olYOjvJwFITxcLULrkK7CqUUyjOg4HgeEeUZbskFpbSxGEKCG/G0h6NdPG2V0Z6D52nzcjyiysNBG2BwPJSnqFIeUWV1OzWYhTiT4Lme4UK0wtPVJ7/hlaxF0/PQjotWGkcposrF9Vy0Mp8p18PxvGpbpUU+o5dW4Gi0oy1DqXG1JqbBU8qMkefhag/lOKioGR9PG/yIxMcgrpPSEFPaqKAiChzQnkfUi6JRrFw4j8wXGrPh9ls5+odbyLv1l+y8606K1q9OzOf+3Bx6vvM2i1q1Iue2X7Pu9puZ0uYNCnfvAO3heRpXebhKJ+wI2tPgeGjPNWDlOWjXNf3ShkuLYnVrVlpVSlOlFRE02vEgovCirlkPVrcJsGvHZvrcfQ/5v/gTG39zD7vnTfsfXM3/O6kWuP4BxS16CYkR467gWpbecR26NW5MlghTRTi2Ybl50NHgOcS0wnGxJviwAcK4JOSBchIqG6v7NiJI/CuG7bK7wfOsGd0xSmMr58SfN6110cpFeTrhghGlhv4prm9SmqhSRNF4Oq7/wir2rYVSexYITSM9pardL6JYLkYn+KyEgr+GdO3G/T20GbdKFFWWl1KO4fo8q8hWnody3YRwdo5+McF5KTzXgKexAVpXDxUG7XD6wF4m/uKX5IugRDgrwqIrrqRw1RozL14UrTVzunalvwg7n3yAyMnjaCcGKmamRRnuV+Ma0Tw+Zh44ChyvWrx2tDELVBuG48K00ZdZRhvlGO1A2A5fzB6CnV57nR4iIEKeCEMeuic+6bX0I6kWuH5A8T0KVCvLtcbVngEO5RINR/j0yqspEuGEBMjt+Q1g1EcxFTUilgNUVkCsFKIVUB6F8hi6KmzErVgESiqgvAKqSiBShVbV7g463oq4HOdGQMcMd+J4KBWFijKoCkO00rzKKqGsCh2rgvAZiJZBZRVURaCiElVVjudGiGnXSMCWs6u2STrVA6GAqFFee1gdVcSF8oj5XVUJkXKoOAOlRRCrss5RtthoJZSUQiSMdsJQGYGSKnRlqdHRuXGlt4tyKqGiHMJR095IOYSL0WeOQskZ0/5YDM+rIkwMR1tdneMRsyxxxquvMlWCVCaFIODjlAhTL7mMA2tXJLo0bGAmT4mwL7O3GdqEXtKSF4HKUjh9AsIR00DbH+XF2T8HIpW2nR668qxpY7QK3DBUReFsFcoJG3D1XFNWSQXKMXP69SuvkSkCQeG4CCPvv+/fsnb/T6Ja4PoBVe9nndDLGpcHbXVHMGfEGPrVrUcsKUiFT5ja6GrOHj+FoyGqDTuUm5PDd6+8yewnnyH3oYfZdt/DTH+xOeP7dQcc8nZuJOuNtix97GnGP/IIBes3WA5F4VgObNemTXR54GEmtGuPUeG6RtGOYu/ODQx963XmPfksmx5+kI0PPcDCJi+ybvhIls+YyMjWL7H8kQfY98BfWfvwY0x8rTVrJ2aB51QbGxLo5SW4hk1Ll/LFffczqePXZjy0ImY5oQ2rV9D77XZMf6oJu/76GNvv/yurWrVkfts2zHjoEZY8+iT7vh9DVUUx+7atZXjr15n/1NPkPvQwO+59jKWNX2PuwP5o5YKKO/JqDuzawYD27zP7mRfZ9+eH2PbXvzDnpcYs7fQp45s2Y/pfHmXVS68QKy4yujSljciorHMnMKBVSz73BRgmQlmKQNBHnggbWjRLzO3wgYN5UoQd/b+1fTPvRz2Pg4vnMunxx5j+2BOs+OA9Mv76IItebc3ZdasAh9KzxXzctBnD7r+fHX97iJ0PPMDcZ5vQ9902DHypFdMffYCtf3uYTX9+jPnPvcKySeM4W36Mvi83Z+Yjf2P6C6+wICsLgIwunegVCqGDQoFfGNvy5f+5Bf2/lGqB6x+Qka5cw23ouFXQiDal5RV88vs7mCDCidQknGQfi0RYm5FhHlYORKN4nsf+vQdon1qXQhH2ijDnqQcIV1VZEcTl6IYNfC3C2k6d8Ty7jbVVagPfPt+U/iKsvuMWHNfaxqwl0vM89u3YzuspyezxCTtEmPvEEzixGE7MYdr339NdhIgIc0VY0q0rTsxYF+OqcIigiYDyEpLKe3/6I0NFWPrQYygnilJuXDrEdV1WblhPSxGKxUe2CIvavM7xffvp+atbWC8+tviFMQ/+ibKTp9mdk8MnQR+lImwWYepzzYlFo3aU41ZVTF/yD9M+rR4lIuwUYchDf8Z1YuRuXEf7uvWYf2FDvBOnDcxa/ZdxBjVc4uCWrXg5KYUv//YoE86rR2UoCUTYFQqx6YvPABibmc4jImwd0PucuZ7+2pssFWGGCPM+/ZjK4tN0afEq3/oCbEgLcPCLLwDIXrWaNg0vYrNPOCHCzMt/RjQSZn/ubnpccRm7RVgvQvYnnYjafg7/+CMeE2F9xkgz/sDZsrN0vvJySkXYmRLg7I7t/+4l/L+eaoHrH5FVPsWvt2jlgWsW3ZSxo2lVN5UhN95EVkqAWIqPMyJsebMtrmPATqswrhViMj94nzEiVNVNY07dOuQvWZuopsubr9H1mqsJH8yzrJ5KKFdOF59m1O1/oCgYZFNKMjmjRgHG4hkXbfILj9Csfj0O1fGzV4S5TV5MlD1zzhy+EYFAkMUiLO3fN9G1avcKe7HFM1qlk0cL6X/jDZwKBliXmkr+nPmmMNdJiIHrd2+nmQglAT9bRJj3YXsAur3emjEiuH4fc0SoPHiQvKLTtK+bhhMQdokwvmVTbCeqfROs3ufo6WLevvhCzgSFAyKMfvY5XFexcc0GZnbvxzv16+GdLLbPG2W9AXLTroGtWvK0P0jO1mwWD0lnQWoyKsmP6xfWiLC9bw++H5bJ4yLs6NcfgGg4Qmabt1ggwlERVj/xRGL8FPDFbbeyWoQ9fj/bOnUEYMPiRQyx+qmcyy7n+NZcAOb0+pY5gSAlwRCTrrqG8tPFlFdV8dnjf+PL399GpKoyUXZRWQWvXHgxh3x1GRdI4cjGnT9mVdZSDaoFrn9ECV8l4+5ornKYHfb5PffxZaMbmTtyNO0a1OVMSghEmFnvfAqydxhFvorieVWgNYUFeXz400s4FgiSL0L+0JEARKNRWt9zGxmtXjBVWrVN3M43LbMfH4pQkpLMaRFm/+EOSk+ftZY8s1nz8g/T7LzzOJAaYJ8Is194KdGFOTOm8Z0IBFKZJ8L8jN6JviW8huI+VsooxId/8xVfilCamsQJEcY/9BBV4SgJ3zAgO2crzcXH6WAy20VY8N77APRq/RpjRIiKjxXnX0hl4VH2nTzJO3XPI+pPYa8IE1saYPWAmLZYaC1tR0+fou3FF1IcMsA1rdWrHNy5i98m1SV7ziI2LlmE60SNLk4plIYqjOIbYFCrVjSRADtWbACg7U03sFgEUnxU+oR1dS/gzetvoo0Iub26A7BlxXK6+ISKFGFrMMi8jz4xQ2S5zxWTv2d0SoCoCGt+Uo+S40fYuf8g76XVozQQYrcI8157G+W6FO7Zzuj6DfAkwLa6dTm7ezcFx49wjwgjmjcHwFUKrTRR1yOrwwdM9CWx4oVWVJVWVOvZaulHUS1w/ZCs2sdsbqMk9+xKzjtwgI8uu4J1n36Oi+bL5xuzzOeDgJDj8zH7pVcAq3DWDo4FuzEdOrBMhFK/sPD2W9DA+lnz+FtSkJVTRgPY623GK6oqWsY7v7iJfnffy/i0FNygsK5uGqX5x6xnvBGPCvIKaN6gAQdThD0izGjaPNGN+TMn0lcEJJW5IswbaIFLxS/8GEuga20ARcXHea5RI0bedQ8Lgz4qgsLcK39K1Ynic+xdm3JyeEn8FAdTOOgTNrzxJme3b2fGr37JxhRh5fVXU7x8KVrDvrwC3q13PpW+VPaIMKmVAa640dFFoa1LxuHiIt5seBFnAsLJgDDyN79h0G23835KCgVbtwBGsHXiPmloo1O07RrSqiVNRNi8dCUAW7Zspc3VV7AhKBAIEA6kMd2fRl8Rtlvgavv4I8wQIRoQtlxxDVX7CgGPqIWR4wX5DKqbCj5hm8/H8HZt0VozsHVbpomPqtQgWXUaUHniBL1av0ZXEU4kpXDIJyxq05YZw4fxbL0LOLVxC+Dh6mq/wLVTxtNWhPVdu9kxqfXj+leoFrh+SBq0UjhaG72ONgKV0oohn3zIB34fe4cOBmD/2vVMSU7B8QuVfmHTX+6jorQEhXFmdCz/lLMumw4inE1NYkdKElsyBtL+wYfp8YffYy6hgFIOaCNODM/I4BnxsWLwWPrefz8FIWFvKMjyT74EQFnrX8GhAl5pcB75qT52iTD9xWpF9KxZWXwrAsEkFomweEBf+0nEOIHGnSk887t/x8+4zxdg5bAJpN92C0dSfOxJTWFbt55A/DYBbN2ZQwsRToRCHE0KsOy+P7Pq7bdZftnFrAoKm99tg1NeasYnbx8f1KtD1O9ntwjjW8U5rrhuqtqKWXiqmHcaNqTEL1SmCX0DPiaKMKpeCnlrjU9W1LhxGocD5Rm2zR4Oma1e4lkRNi2fnyhz+47NfHfFzzjh84Pfh5sUYL0IW3saUfHNB+5nrgjlAWHVtdcRO3IKiBK1cHgwZx+D6l4AvgDbRBjbqhUAh/buo9vFF1DqF06efxHfd/iENlddxScXXsjo5BCnQ8KuRx/j3RtvYuybbfGiMVCRhJEHYOqITK4VYcTHn9plVwtc/wrVAtcPSGmFo2KJKyue0R9zpDCfN3/SgAU3/5LNn33Kuq++YvWnXZl+1fWcDAUgICzzC9uyRluHT89Y8JTm5MlTvHP7bWz0+4n6giy98SaanX8BOdNnAhBTxgPb0zGUUnz9yut0uPoawuWVrMoYzEwRipN9TPz5lRTszElwQIcPFNK67vnkhYzYMrNptY5r8qwZfC6CTjY6riX9+5n+KddykJrSM4XgxXBdj26PPk7nm28h4sL4Lp1ZKUJUhEk3NOJY/iFcu7F2bN9BCxGOhpLYIcKCdzoAMLDN24z3BygWYeftd1J1tIADx/bRoW4yns/ouCa0bGXH2EMrA1plp0+iPI+jp8/w7kWXEpEgxwNC3zt/R5/77uHd1ACH1m2oniDXOop5DtrVxr8NGNiiBU1F2Lp0LmB8rQDy1y5hcIP6nA34ICTsFmHXdwMAeP+ZZ8jy+ShN9rHuuqso2bcXw4aaMo8fPM6gtAtRviBb/D7GvdsOgHI3xjuNrmGXCOGUJLqJ8OHll7Jn5XI6NrqOU0k+DgaF3uJjRfc+ptnE4q5tKKCo6DhZY0ZzcPcBoIZPWC39KKoFrh+QRuEqY2kzXtvm/W4ffcR7IhwZO46yowWUHsql7Nhxxn7VhVEiuKEgR0LCmNtvTYhfbsQ4WgLMHTWOzGCIquRktoow494HjTJfuShrSdTAgd2HeCKtDmNu/TW7xg9n/DPPsKBOGl4dH6tFyJs7O9HWvEMFtKx/PoeS6rJHhOk1gGvqrNl0EoHkAAtFWJxhuAzbHPp9/Amtb7wW0GRv2UhLf5Bld/+RXVMmMOyR+1mXnIJOEiYGhLwNmxPlbt+xg+Z+oTBVyBFhcfsPAThWWEjfCy82ljwRRrdoRv7p07SrX49w0M9OEb63Zn/PM04MCyZM48WLLuVk7i5OhCt5o+HllEsq+SLMbN6Co3sOcmswxJGd+9iwajXZixaDa3zYHBUhpnRCHE9v+QrPip8tS5YD4FTfNuebls3oJUJVnQAHRdj7TS8Adm/KpqMIZ5MDbAn4mdu+vV0ERlRcMiKLCcEUKkRYdF4dzhzeZ9WfmlkDM+gnQiQtlV0BYfRjD+JqTds77mSHCKU+YekNN1N15DQAMePVZW0winWTsjgzKYv9o8YSPn3aXCqvpR9NtcD1d6RQqgodi5l7HUDBgb28dHFD5j75LF7UOefbx4pO0usXN5EfDFHl87P96mupPH4MAMfVRG2Yk0iFy9e3305uSogdgSDTXm4dry1x6Raga4vX6XDpFRTMnMGhJfMpXLuWjtffwEGfUCzClKf+luC4jhzOp3m9OuxNTmG3CHNeaJooZ86cuXxtnRwXi7A0o1fisyOFhTRucB5dLm6I9qK83+QZ3v/lLzk+ZwGHli3l0KIldL3kcg4G/RwIBZnX4rXEszt35dDcJxTVsS4Y770HwMHduQy64EKUdf2Y2L4d+SUltK97HmFfEttEGPVyS1uKJuxEefX2P/CWCMc3Z3NCV/DGRQ2pkmTyRRj75JMoYH32eioiVTT7w230fC6uIzN3PZVTzakMfe11GouQu249YBgzHQPlaaqiYb5q9iKTrKvFrm+N2ByLRRn38XvME+MIuvrRp/FsTJ1wLMonv/kdW0TIDQbZ3rcbyjVcHh6cPXOG7277HXsCAbLr1eXofCOizhs+imEB4UQoyOS/PIATqb4cHp/lwV270k6EveJnoQhjX6v14/pXqRa4fkhaoXUM5Xi4EY8zR48wvcULTBdh1VXXULhkIZGKcnt1J0b4xEl6NrqR7SI4IuSLMP/XjSjetQMApVRCrzF90FAyRJhYP0Bhjv1cg+spysrK2DlzFt/4A2x9uSlu2LhfxIA+r77GdBHKRJgtwu7hI4lUVbFn2UK+8guFIhwSYdW99xM+VUJlRQXz0wcyQgTX+hat6/AhladOciR7Ld2vv56RIix7sSWbR46jmwh7P/8I1zOgXOF49HjyWRaLUCnC8kCIginTqKqsZP3cuXwmQokY69/GVq3JX7uG7pddyiIRticF2fbcc4SLi9i5ZhW9RIiJsE+ExY/8larCQs4eOMCgvz3MABGW/ulezh49woHczfRIDlElQoEIs+7+PZGjh+F0MbObP8e3Isx7+WU7Zi7a9dAuVJSVkbtyBSMvu4yJIsxu1oSyw4fxYubiO5aTqYrFGNqsGf1F2Nb5m3OmfObHHzGu/vlMFmFpi1aU7D5A94cfoocIyy+6gLy+RsxGKYjZe5PAp489xkARltz3ADpi6snduo3nRBgvQt6E8fY584qHEfr0tVf5RIQKEbaL0PfB+/+tS/j/BKoFrh9Q/IacBs6WltLvk4+Z88IzHGvyJDlPPc3s11qyc/kCQFN29hQTOnZkRet27H/+OY40foTC558i+9G/sC5zAIkIE5YrWLtsJX0fe4Q9w/rhuk78oiJomDYxi8EvNWNLs6dZ92YTNo3PAg1rly4j66P3yX6lKXkvPM3uxo1Z/v6HbFu6jAkd3mXTqy3Ie+5pDj/fmM2tXiN72Pcsmz2H8W3bkdv0BY4/9xR7XmhCdvsOLO/8NYs7fMCqp5uwt/lrTHv3Aya92pZdTZ5n02st2T57OhrNwjlzmfzhB+Q2a8zJZx9lzxOPs+mLL1m9ZAFD3uvAphYvc+y5Z8hv/Bw72n7Akg/eJfvZp9n97NMcmzUVJxZlV+4ORrR/hy0tX+JY4ycofO4Jclq3Ym3Hziz+sgsLm7zAnif+RunM6RTmH2HkBx3Y1LIZxxs35sBzz7L5rVdY3bEjaz7vxPrGz7PzicdZN6AviVhYrpmjhYsXMeiNN9jc+AmOvfAkS59vzPSvOlN+pszMp+cmxt9xHL5/9WVyJ03E3ETw7D1UOLB5PXOaPs+6515g5affMLVJE9a9/TIlO7LN5XK7NtDmMAI4tGULo596kjkdu1mnMo9oLMKUPv3IeOxx8tevO2dtxcPeHC88wsDmzclt/BQrnnmKgo2b/qeW8/9aqgWu/9v0Y7SptXqLfzv927TY/2ZtuE78+H+33v9DqRa4aqmWauk/jmqBq5ZqqZb+46gWuGqplmrpP45qgauWaqmW/uOoFrhqqZZq6T+OaoGrlmqplv7jqBa4aqmWauk/jv4HgavWX6WWaqmW/mdIEkEolTLJIFA45qqxSVelMfmaLJ09fpy1Xb7m0Jcd2d63J9n9+7IpczSUVKLQTB83hm0LF8czEZhY7Zhc43EfPXMFxiSB92zcgXim4YQfXzxVSjxflFI2qIlry7XPOOZ7CtektfcSIY9siJoaBddINxZPK5XIf6hhz87tjO/RlW390jneoztF33Wm6LuvOdy3L2uHDWVkr+5M69OH/enpnOrRlVPdv+LUt1050r0H67/pwY55i4Bqz/saeURtc5SNGx9PTOHYiKTxzIQ2UpZtqwmubGK+a2WTr8bTvMejiCYSeoCjFVq7JvKCqv548vCRrOjenyM9Mzj53Xec6tGFwz17kNtvMNkDM9mSkc62Xt041qcHu77qzIE1a2oG38ezca90InyqZzMLutRIm2qz/GhiWtkQNLo6sqsNs2GzsZ2TlSQv/yCTu/Vlf49BFHXvRVG3bzjR4zv29u/H5owB5HbrSkn378jr0oWynF2Jtag9beLPa0C7aB3B03Y9efGLCTF0PLaFsteFcMxFah3PLpS4wGD6Ew+bZftrkph4OERM3oGa68jOsRPvTmJe4gtOk3dgD5O79yCnTz9O9OrMqW5fcrT7dxzsk86OPoPY1b0Hed26kjdt2jnHvas9lHYTEWpjUCP5bzz9nEs8u2U8M5RJIqyrk5ijbH+9GpnQPRNaSLugncSqjJft2vWqUYn9ZEJlm+9rG/xbKxOzTqOI2RBQOp793XNte+KLtEb4ca9GMhjlWSzw8HQ8tbA6Zyx+SFKdIt4FL4LWijDgqhiu9ojZ6w3Hjx5l+bffMvXaXzJThCVXXMLmbz6ncNkSRrdoTe/Hn+aj39zMyyJMe7u97ahnMAeF1g6e9uycahNATju42jF/K3ubA5N9OI6jnmcWEq5H2AsT1U480zpRpfCiJoavpz08V6NiZhqjcdDVoLVncvopjevFk56aSXa1xuZu4OTxYyweP5qPGl7MNntP77QI26+4kvxlS9m0cD45q1cz8+lnWCRCqQinRFgowooPPub4nv3geTZXscnRp+L59BS4ShNTUVztmg2kXROlJZFeVJsko8o1CVOVogqXsHLQjiaiNEo7Ju+hazZuTGmUNgsirDUx5aJUDO0oG0/MY+eGDewYO4ExSXU4Yu/IrRYh+3NO+ngAACAASURBVJ0OFK5cw9Hli8lq0ZSBIkwQYe7nJsa6sgePiyKCa+ZMeXjaSeSa9mw0UqXN+CrlEcHFpkC1wO3hOhEcrXBs/kjXJryIoTl9pojsqbMZcMW1bLLtOynCyAvO5+CsyYy483cssBehsy+7lNVfdzHg7Soc5Zm144TxVBkRHTXJeRzwPIVHBE+FcV1l63NwVAxiJmeia9ORORp7fMTwlM1Prs3dRFyIEqOKcpSKoDyTqVsrF6XNZnPi29O1B6L28HQEpWOcOV3E2klT+PrnVyb6ly/CzJ9cwuHJc0i/9bcMFWHdBeezrWkLjixfUb2nXccm+9VUYsL1KE8T1RBG4RI2gOCZPaa1Y7Onq8SeMmAeNTnGlQVj1xw+2nPQyiFmAzPG8c8coImkdfbgtEyITZ/iqTh/4uB4jsmLqbVZn8rDdWN4ykEpN8EYuXatKO0RA1x7snvaI6pMDkozdvHj/58AV3yEDEZH0RY1lZ1ogLw9OXS66XrWi1AgQXKbPI9TdjwO5wCsW7CA7g0vZoX42PDxR/+0Qo0yOf/i3Ij7w8bFoxYZiqAJ8//wpocXRenIOeUackFHwFOE0YnwuQO7fMY0MXHFz4gw93e/O+epjM+/5Fsb6+qoCLPvvYvqWJyAPTPOqafmp57H35Oq8bvGVSFPo5z4ef7D59QPfkNUmYB7rsImnzUhZEoqi2l1yYXsSRIICEtE2DFhwjmlDWn3Nq/7fcz/zmTBMbXGx6xGYkj7UytQjjaZtH+EaiCGg0cEV0WJaQ+lzfzGR25WRh+G+U1Ei7AIPa++lhgORcUn6Xr3HexP8hMTYZYIc7p0MT3XUXNI/BfVe9qw4SavpMkK/s+jyDhW5qhCqUoDHP+8ZLT3j9YVRHCIaBftVVc0ccBAs658IU5JKmNvuAkNnDpxnC/+dDeLQkHKJcACEeZ/3ZGYTa7xz6nGuor8axvEc02S3piVUs7pgjI9MLc5/1Uy/VUKKjDct/ZMcuH/bokoV9sD28YxV/8lcCkranh4uHGODm2OIAry8ml/0/WGAwn5WHLdFcROngHA0S5RXZFY3CszB9NehOWffkr25BnszhxDQeZIDg8aTEHmUNb3TufUgXzDTStFBJNVeWXWNDYNGsHhIRkcHtyNgqHpbOqZzsldO2vACZzYn8e6bj3Z068v2/qns7Z/Bvmb1rN+5gz2b1jF4vGj2TVkOAWDhnEkcyhH0oeysf9Ayo4UoiJlLB03iAMjh5HffxA7evZlw5iRuNEzaBxcrYnaRda/SydGi0AgxBERsm6/DZfqRZT+6Wd0F0En+SkWP7PuvQ+0Q17uLhb3HcihkUM4PLg/hwcOYvfgwWwZlM7WfkM5lJHF/kkzQbkc27ebZT17kzdiHAWDBnJk0ED2Zwxk54A+7M1I50D/YZTuKUzUmb1kDivT+1GQOY5Dg0ZwYNRgdmX2Y3tGBrvS+1PQty+nFq5CWbEughFvPFUJaIpOFdPskkvJCQUhYLjELWNNuqyi4mImT5iMcjUv3tiIUZ99fs4i2T55Irn9M9jRbyA7+mRyYPREvNNn7QI1HN/G+XNZ13cABUMzOTwoncODRrB7wBi29x7E4UGZ7B81Aq/qLOCgVRjPc3E0OK4iZhfoxMH96R0UVHKQSvHR49pGlJaVAPDNG28wQwQdTCJfhLkPPWoap6svQB/LyWFr/95sy+jL9l792N8rnbObdyb2i/YAN4Zno85WlJSweehA9vXrx+7ew9jVaxCFc2dZsSsGOoKjHeaNHU1Oeib5g4dQOHAkhzNHsX7QYIoLCsHTrBo9gZzhQzg4tC85vb8jO3M45ZVVuApwzB4EGDNgIJNEwBfkVCDEmBsbUR6tAiAv7wAd09KI+H2Ek4QhIhxavY6cLdtY1ieDgiGDKRzYn0NDB7M7cxC5A3qxd8C3HBiUTv7ipeAo9m7LYXn/YeztN5Rd6f05NDiTw4NGcnjwCPYMTGfb4H5sG5DJyW07UNojipdgCqIVEZYPzWTnlCzLJESsKgCO7t7Lkj79OTjqewqGDqRwcB/2DxnCigGDWdS/P4dGDKdw4ACODO7FwfR+bB6QRbQ0ZhggT+F6HhXKQODp0ydYkpFB7oBMNmVksnXsGA5vzGbJ+LGocATtQVRrXOXyXyGduBZ2tLYZhO1ga08T9VwGffwRA0RwkwOUiTDxj3cSqYwZ8UC5eLoCV5kySs6cpfEV1zDy5XbsWbOObn+6lywxUSenJfvZkDmIkqJiy6oqoq5hr3esX8/XjzzCCBFyRRgf8LO2T2/OHjsKwIbly+n7p3vZcOMNjGiYypz33uHA0uV0evZFPm+QxrRQkK3durB59So+uPW3TLQxoZZc1JCdoyZQWVoG2mXNwln0+NmljElOYkqTF9mzYi1ezDFB/LwoyjEg2b9TZ0aJoJJMbKis227DjesHgH6fd+QrEVSSnzIR5t99N9qNcbzwMNP69eSztGR2hEIsEyHrwUfYv2Il/Vq/SlsRpt1+O5SfofjEceYPzeTj885jfZKwUoSp9/2Z7Aljeevyi5kjwsZrrmVZxy+JVIbZs3MHvd9pR4YIhT4/o0SY9eE75C1fyad33EEvEXJffsNsUCJo18NxYjZMM5w+cZZWDX/GrmAqBH0sFGHruIkATBs+hF8H0qg4epp9OzZwIm8PAIeys5n+wMNMDqXR+4rr2DtzJp/d/wBfSoAdt9/D0XGjEgtpz7ZtZLzZmm4i7AoJWSKs7tKJiV98QRcJkp2cyurf/46d06cbHYhrMm+r6gwhzOifzmCfoJJClImPrtc1orzUpMPo9fpbLBfB9Zn4+jMfeKSaF3RdFrR7h+U/u5z+Iizu1p35/fvTWoTlV1zJrtZv4ZXbLDsWRDaOGcHi39zMWBEmPfwguyfP5LWLfsrgBvXZ9cjjlG42KcMiaLJXreSDP97HSBvKZ8H5aWwamklZ8WlAs2nZSr657noykwNMeupRdi9aQTTmGD2UFyOqTR8y0zMYKwIh4UhQmHjj1YTDJorFqbMlvH1dI3aHAhA0oX1GPfM0efsPMOrTL+gqwt6gME2EWa+8ScHKFfR46CE6iDD32SYA9P78Pe4UYXO/noz/7H06irDf72eiCMs6fc6Mrp15UYQlXUy46JjSRO149Hn/Pd4RYfYdvweMjklZpub08ePMGzKIz+udx4agj3UizLnvXrYvWszqGZP47GeXstYnbBFh8g1XsXfxcqoiRmRFKbRnQqGfOnWS3g89yPsiTHilBWu/z+L1hj9l5s+vpMPFF1J5tgRcUF4sIXr/U+CKxiXJGoreeAbf/OIjvNrwEo6FUnF8AU6IcGbyZPOkY4KCOHg1NNwwd9Jkti5cBsB3rVoxSYRYsjCzbhJlx/LMxvJstBeb8R2gb3uzKatS6jA5lMTJXJOyadeWbbx30UWsEx9LRSiYMiLR+KpIjD5PPMkwEU5kmryGbz7yINNF8MTP0ssuxT1rOINI1KHTM8/wVsOfUbRoWfUIGI24Obntyd+7U2e+F0EFjC5i/B1/OGfQ+nTqwhciqGAS5SIsvPsudMwARN6hfbRLSeVMcl12irCwTVsAKmJVfPb4o3S66udw5oRZrKeP80rdVPJTDGDPatocgEHffcWwgJ9SEcaJn0MrTEqzKZMmmAQYAT8zRFg35XsADufn0eGqnzO7cRPbJRfPUyaevEXb4qJiXr34MnL8KRD0sViEnRMnEI5V0fPmm/jkgospPnQk0cd9m9cz+Oqfs02EDZf/lGMbTYC+orOn+fK3v2WpCFvPr0d+1hijMAamjRnJRyI4aXWZL8KuWTMA+PiOO9gqJt38yN/ehhuLEreMaJVYOszol0GmCF4oSLkInRtdgwIO793NkJt+xTERjgaE8RfVY82QQQBEozHmvPEqK8UENtz6YTW3mJXel/5iciBuf/FpwiUm8cfasRP4PiWZHBGW/eVPVJ48DkDOlm10+MkF7Bdh63W/pHjblgQ4ftisueHCQ8Lyn6RSlbfPrGUNPV95lVYNzufwpGmJug0X6KJ1FZ4ya2NQRgajbBkn/MLURtcQq6pIPLO0dy+mi6BCRr86/sZrAVi3dBWfiRBNC7FShPUD0s36OXma12+5hcw//RF0FdvXLWP+0GEATJoyno4ikJTMTBHWTTFqgcWDMsjPXmUa6BjpSinF0EceZIsIGy6/nIJN6xM2FW3VGseLimhdpz6FoRCHRFjU7CUwRdCm0XXsDoY4JsKUe8xeiRFX+niJPKFjv+3KEBGWX9iAsry9AGyePZfOAT/dfnE9lSWlFksq8P474IpQbS3ScWuCNrqMkyfz6XXJxbjiRweD7BLhcJZZjErFEo3DUSak7g90OV2bt+J7Ec6mBpjQoC6n9huLkFHv2bTvFiR7vNOGASJUpCWRlZzEka1b8YBRr7zGGhEO+/1M/Mv9hCNhW7+pw/EUTX92OYv7miw2bz30EJNECAeSWHzVlbjlJ1m7eiXftWzFF3+8h90Ll9o2aJMzUWtraYomxNIenQ1wERCKQgEW3ngj+yZOZOfMSeyaPZOhTZ5ndGoK0WAyZ0RYcPcf0DYy6u6du2iT1oCTdeqzWYTln3zI0cMHef13v2PutCy6t2tnUsoDhXmHaNmgPgeSk9gpwlSbF3Hd2jUMvfhCYj5hiQQoXGmUtVmjR9NfBIIGuPYsnMuM7yfx/vPNmda/D1N79TRKVG1saXFLLUBRcRGvNGzIzuQUdNBPbjDA0ubN+e7mX7C1QZBhDS+i6LDZwI7r8OWvf8MGEQ6LMOGO20hMHLBg1AgGpiVzNiAsSatLSe5u074hQ/lQhHDqhSwQH1uyzCE34stOLBRjzJjz69/gRSutVcr8i2uRpqRn0M8veEkhYj5h5LVXsHnCcEbf+mv2ilBy5ZUc/vBdyg/mEGedpg0cxggRSPYzToScFSYGlgKKKsvo9YubOOUTskXY/N3XFB4+wUcpqZwJBVgjwqRPTEoymzaSjDdfZ63PR4kIc//4G1TMAMsnzzdlhAiVycLiC39C5MhRtmzaSP/Wb/P5HXeyecrUxLp3UNba6IFyEqqooRnpjBOjOz0lPrJuuJFIOJrQI03r1Z1RPj9eUoAKn7Du1ltBwYo5i/lUQpSl1WG5CDnjR5O9ZDkd7n+MSePGMfyLz9BuTR0rTBg3zkTATQ4yS4RVY0cmPotbgOOdzl65hF6hIDophZ0izH71FaKRiDlUPNP4vIJCmtc/n7zkZPaJMLepScxSHgnT5vob2BEywDXxrruotqfG9VtmrqbbXAZFwQBbnnyKwytNEpQPn3iI+3/2E6LlhvtUOkZUe/81cDnxTljGKQq4RACP4sLDjGx4ETGfoJMNK3hw/MyEmT5uNcKNuzt4oMIJpVqPF19isginU+sy+rwLOLl3X2LkjOUtkmC5urVvywARwinJZCUncWJPLgcLDtI1LQkvIBTUS+XgLHOiKWWAx7X1ZC9cwZH9BwFo98BfmSZCOJjEimuvZUGfbrRMDvL9Iw8mOu0RMdY5u7iihPGoSrSlV+fOCZa+JCnA6utuZP+QieSM/Z7dUyYz4ZmnmJ2aQiwU4pQI8/90C9oC6u4dubxVty4n66ayS4RZLzVl4CsteM/vp8qe7HF7xOG8Qpo3uID9KWnsE2Fec7MYerzRhuFW3N3eqgWVlmscP2I06SIQ8rPUL8z89BO+/P2dvHfrvdWLUoNWFoRrAtfpk7x6SUO2JQcg5OdQMMiq519kyK9vJrtBEumXXErx4SIAsoYNo3tSMlVJqexOTSFn0GA77qawWDRC+g1XUS7CEREmv2nCUE8YMowOIoTT6rFQhH2zZxCORXj3umtZLcK21BQODBtmrLzWhmePDwCmZKQzwGeAy/EJ0666nG0jMhlx86/IFuHIr25kc+Pn2T1sOGVnTnLiZCGv3vhbNiWl4fn8bPrrw5wtLsZBE7HjsabLNywToSgllQW/uIl3776HCakh8PvYd+nlFGzYgVZQ4Rl72dHNG5nkTyYSCjG/bhJrhg8E4L0XmpApQnmKj3U/vYwV3XryRv36DP5D9dgbdwFtLU8/cFkBhmX0t8Dl45jPz+ibbiQSjiSO+4k9+zDUH8BLSiIswvbb7wJHs2LOPD73ByhJq8NGEeZ82IGuDz1Cp8t+Xl23A8Rslm9g/NhxfC6CqiPME2HtmJHU2OrUNAJ1fPpvfFOvLjuCSYSDAaae14DKk0V2zk3rCvL30bxBAw6lhAxwvWgO2cpIMe0aXUdOKGCA6467q21F2kO7KmGgmD5oIGNF0AGT3XxdahrLmjVlx/SJLFswE2JhtDLWzXNNdH9PkkBfm0vQQJZJX3Wq8AR9f3oJkaCA3+gWTs0wHFfcxhU/1c24Wa8Y2/DezZoxU4TS5GS+b3A+J/dVZzQxNqpq/Ua3du3pL0I06TymhupQcjCfzm+9xUAR8AmnfnI+nDmFBqLKIaaqUG4UT51r93jvgfuZI4KTlMrqlLpM9QcoTvazqsF5rLM6Ha0jcfsuONqatqsXWK/OnY0SNSgc8QmTbjtXVBz+2af0FUEHQ5SKsPCPt6Idwzfs3b6d9+ulcCpVqEhOZlwomYEBP+MuuYQzhwpNv3UYUBTmHaRlg/M5mBLirF/YeuftbPvsC7JSG7DlhhvI7dMDXVWVmMHRI0fRU0yewH0NUvk2KYUsETL+cq9Ztbi4ykMpu1t03EsJTp8+ReuGP2V3IJSwKuZkjSUWraLTzTfT/qIrOZtnFmvH9u+YbM3BIJvrhCjNNll2DGcKZeWV9Lz2OqrExykR0n9vrK5ThmTysQjlqSH2BwPktn6ZFc8/yXyfkPvXP1M4e5Zd0CpxKoNH3NFt+oB0BougQiEqROhx7dUAHNqzm7bXXcNmv+HatoufVS1fJq9gF88lpZBXpx5VIhx/q231+rJzOfPLjswUIZJaj9ni5wkRllwYQotQ0OhmM2xoHJtadu+q1QxJSaOiTohVIsxtZxLevvdiE4aL4Kaksj01lakinEpOZl3aeaxJz0jsCdMAD03McvU6cSAOyhhgxE2/cNwnfH/j9cQqqjNcz0kfxHCfDyfFhLBee+vt4ClWzZ5FR59QUSfIqZQAA4NJDA0EGXfLL6mKlRt1jWs2oc3zwYSx4/hSBJ0cYoEI60ePTLQxkYUKj1VLFvNcSjJzO3eh72WXE/ULe+vXZed4a3G2mV8K8g/wUv3zOZiaZLKm21R4FZGztL+uEbnBEPk+YdydceBSePYAidr+O47L1HfaMkOEchGckI8TImxIrcuSzz5Bac/giI43lH9KkkBeZfylojWY98ITxbSsk8Ipn4CYjMrben2DmwhHrKsd8eIDAgn7W8+XXmKmCFXJwtR6DTi576D98t/n7f32nfb0FSGSXJepScmU5O3n/WYvMkAEfH6OpV3AwYVLUECEKJ6KoK1i11Meyiqh2zz0MLNFiCQHWXTRxcz7+RWU+4y/1fI77satMFYq5WqUcuxgaetwaDrQp1NnJliO66DPx9jb7rJMpOlsvy8+ppsIBJIpFWHB3feibaf37tzJx3VSKK7j50hKMn0uv5IPL7yYoRdeTOnBAttbw0gX5uXRosEFHEhOojQ1mR4i9BGhPC2Ngw3OI2fosIT/IMDoMSPpLgJJQdalJvPZVdcwyO8j48/3JdquzzFvx48iKCoqpuUll5IbDEHAJGnYOsFYFWcPH80dEqQk7xAAX7ZrQ7oITqAOG+vXp2xbti3bAE5luJx+ja4hYkWenrffDsCUoZl8IkJ5nRC5dVJ5T4SFKX7Cfj9bfvkr8nbn2vm360dhN7Xp4JT0DPr7/ThJSVSJ0POaaygrLQdgyHfdGRsMEQmZg2zFRRcyJaM3L55Xl0Opxk3iZJt3APBULJH9Z2HHzswXwU1LZZrPzyMiLGiQhhbhyPW/BMd4Q8Us7OSt2cCYUICqekFWiDDz7XcB+PDFFxgtQjilDisvaMDMa66kOBiiRIQ1v7gW58xRO0bxPkWtIKwSwDU4I4MxIiB+jvt8jLvxBmKVBjCjsSjD277FjIAPHTK+XpnXG45q1Zz5fC4+KlJTOJgcpMeVV/NZg3qMuPlGnKqyRL0m36zpd9bYsSavZijALBFWj8mqHnvjpQZA9w4f8XTduuxbv5UFX3ZlrQiFPmHiXXdQWlydDPjwwXxaNjiPXfVMxqY5Frgqw5V8eO0N5IQC5PmE8XfdaRFFJxyvf0gjP/mA/lf9nIUieAEfUfEx8/wLObYhGxdjVcRx/0sfKDFbSFfjF+ApF+V5VEWi9GrThrGpqahQCpUiDL76SmLhKkicJlhFmmllZWk5JWVmsX37UnOyfEJJijC5Xl2K9u5NDJ7ruAzv+Q2zhplEBF3bvU8fEapSkpmYkkLR3hyWLplLx4APAn72izDs8SeBhPub8cz9gaPJWw88yGQRKgM+Vt3yO2Z8/TXfilCZlkyhCCuaPEHMTrbnebjawSGKIpboQ+/OnQxLn+Rnv0/I+t0d5jSzn/f/7BO+Ez8EU40u5O670VEDxnt25tC+ThpFddLYIsKiDzswMyOT5iKU5h+jvLycsJXlD+fvpcX5F7E/NZm8YJDhd93NF3fdSbb4CYsws+F5VB6vVpiPHG05riQ/s0VYM240vZs8yyvX3QAKSk+fxq0ojx+mRn6wflxFJ87w0k8bkpPiA7+wTIRt46YAcKboJNO+H06s0rQre9UqOtZNoyiUyp6UJBa8ZziZ+Bo5c+wkQ678GWGfUYiv7WOy5kzMHMYnIlSlpbImGKLXs8/S+aKLKAoF2C/CvKZNbE+0UdhqoxuNL9ApGemk+5LwgnWoEKHXdVdTUWZ0TJWVEYZfejHFyYZjmSTCknHD+LpFM5aJgD/AgkY3kbd3HxrrEKo0897/iA0+4aRfWHj/Xxn6ZWcGSxACAbY2qM+qCSaTePwo3bNgEbP8QnlImPaT+hxcuhyADk2bMkyEktQ0ll93FXO6f0MnEcpTgpwVYe0DdxEuKoovb6PPcB20V2l9vWBoeoY5EMVwGuNvvJ4qq2I4dfYkTerUYV9SCEI+togwr4Ph9lbMWkhHX4CKOqksF2HdwAEMfq8dr553PjrsUHr2DLGKMEorYjapcNa4sXwjAkk+5oqwbrThoLSO33eA0tPFvPmLX5F+y2+pKDzCrLffZY7PR6xOMnNEOLRwUWLtHd5fQPP69dlbJ8VwXE1NRqmqqggfXnc9uUEjKk698w7rTG10T5WnS/n27bYUbs9l/YJFpHfpCkD+wf1M/bwjIy86n7MpSawXYUoro/A3Lhqxf8jgxEkS3hLWoqgBR3u4rrX8AB/95tesEsH1h8i95HKOLZoHmCsHrlc96aUHDvBWo2vp86FxQP2ueQvG+oSS1BAT6tXn1P49iYq3rlrFHSJ0b/I0AN+2e5c+IkTqJDMuJUThtq24aL768z2sE6FYfGx9+gW77I1HeJzWjB9LwUYjzrz5wAOME6EqkMKcn19LyYkj9Hr7TYaKEE1OYqsIc59+mqqyEuMmqpXhvDw3ofDv9+03TBBB+/3kBYTxt99mEifb86fPZ5/SSQQ3KYXTPmHBvX8AqxzdlbuTtnXrcyK1HltFWPJee8qKz9C7zZtoNG8//BBTvjYp4AsP76ZZ/QbsS00mV4QFr7/C8ePHGXTTbzgS8nMyFGThYw/zf7H33uF5Flfe/6jbVnGjmN4DJLSQuiQkZNPeTTaEzUtCxyom2YRAaKGbYALuBVzAYJopBnerujdsS5abZPUuWd2WbVn1ee42n98fM3M/j4RNTDb723eJ7+uaS3ruMnPmzJkzZ86c+c6xjsMALFy4kIlacWUIQUH6Mnbt+IS5L02kty/Azy6/jMp1a1XbeBLHUb48F2g/eJg7zzqd/UNUJ18voihcFloFA73Qoge5abf9ijVCcEREser6awe899ZzE/ggIpJDQrD6K1+mt1Wtkn48/3UeFYK+hDjWCkHN2rXk5+TwbmIivVGC4iFD2DV5qpYzFSnt2K7vGM9Y8BqvihhkTBLdQjDl0gvo7lYde2tmBouS4gnGxtAvBMvPuoCW+kp2bd/K1CFD6Y2MYJUQlK0Pdba6lhYeGzmcQxGCXZExlL7/Lsf6A/zl0ss5ICIoEIKsPz0yoG5P/vjH7BKCGiHIvvd2//7jd9zJPCHojRvBujPPobOuknnjn2aGEPTGxlInBBk/+iGdR5Tycl1J0LUJuAH/9KQF899Qq4qR6qi5jy+/jB5L1S87fTET4hMIRg6jQQheu3AMrWXKJ7x5VQ7PRUTSlTBMreYueJ2a4v28/PQzOMDYa65h96KVAAT1zOOj9z9gghAwJFL5uN5VoSu2DAXrfjBvLncLwaY//o7cqdPY9uwzvHvB2RyMjaVRCHL/8lyIl3UN3D4inpq4oVQKQeZdtwHQFQzyh8u/RNGQaA4KwYobvkMA24/tfPuFF/mqEOxetYKV0yYwbvgoOqpq/XynPfogi4VgZ/xwCt98A4lxegSMRB73Ep4RVj2aqg+VyxR9SvDWVauYfOVXyBLRFArByjGjaFuf5WcibZfXHn6YZ7/0JeZ/7wc06VCGuXeMJUcIXBHD2pghdFcqxXXkQAOzbvgXXhWRLP2LWr6e/8ffs1AInCjBugjB4b17FWM6DzPv+99jjRDsP+cS6ua/SrcOq2hraODDSS/yEyHIe+t1AJ790Y9ZI9SxXNvOGQPH1IGcSx55mv2R0SCi2SME63/2U2S3UgjYoF0cAExPvpctQq3+dAjB5q9dT/iE+70nHuMNIfD0XH3j5RfTX6doaigt4rmoaLqilRNz27jQmXlb3pjHhMhICp5To86R1kYeiYulXUTQIATrbrsVgFXz5vKyEPRFRrNLCNreeg+A9Hf1qmJUhLKY3nnLz/uDP/yeByIFB7KVDzIgJT3YBPTEvfdwJ0+OHkVThKpXvhDsmDhBfeyaZXGJ9GxsAgT7e1j6q1+z1w3iQQAAIABJREFUWkSwNiGBvJlq1XbPxjU8MWYUq4Wg4Lpv0Vde7dOQ8eZrvCgEwVhBrhA0LFaj/Pif/IRNQvmncs86F6/6AACWKwmE3Jx88OgDLBcCRBQBIXjnwvOxjnXRXFrM+zd+hxKhVjn3nncl3ZtDJ+Ps/uBD3omOZlOkYNWPf0CwqZ1gXz+Tb7uV14SgQMTRPP1Vvw1bqsp548or2CQEGRdcQr1WdiunTuXxuDi2CUH5bXch+zv9MibccRsrhMATUexKGo1XrzrfR5MmsD1qKIhI9grBkh/eiNPWDkCPlPSEyc2chx/2d2T0CsHaiy7EC/TSUFzEzG99k0whqIpNYvW3v0ndnvX+d7uyc5gsBP1x0ewVgqIp0/1n6c8+zhQhqF24VLtR1JX9/mLlZhGCzUJQ/qGSIRMMa/d088D557D6ntsIvybc+h9sFoI+IVg6ZgTd1VUAHGw+wB+HRdMepWLMttyuZNWTFo9ddAGVkYKjQrD+m9/w89q3fg1TzzidlxMTKd6xma2vTmOKEOz+wwN0tzQDkklj7+KvQrDqBz+AvoBSRZ4KiP/0TpHQJaTRVkZxSUlAemqvH65vrgWCHjlvvcG+px8hJ3Eou665gp2TxrNj+jSWj/tP5v/4hxSvUlMPCWS8toD3bryJ/NOSaBs+lP2njSHv4Uf55NVZLLzlFywbmsT+q7+O29VE9sK3eOtHP2Dj6afRPGoE+0cMY83v76dejzgdrW2sfvEvvH3eWSyNH8Lyn/2U7bPn8NK3vsUL37iGzYs+xOq3WDLvVd75+jfYN3wYbSNi2XvpueRNeJ7yvHzeGj+B1RecS+PIBFpHjyB/yFDW/OrX7Fu7Tu/Q8SgqyOeVh3/HrLPOpmLUGNpGjKBpeCL7v3I1uRMn8/ZzT7DkpRfY8LObKRg+ivaRSTSeNoxNp41m1f+9ncUvTeTjhx5k+QUX0DAqkeqRSeT94IfkTX2FT555gaVnXcK6mGiKJ7/Igdo63n/oT6y46BLqRo2iesQIPvn6N8l/+01sK8iSRx5lQ0Is7cMT2HP19aybMouP705lw+ljaE8cTeHIUWy543byZs5jw28fIHPoKJaPGkHlmsW+gPYClnT5aPar5DzwDJvOu5SGkUm0jRhC5eh4ll56AenP/oWOlja9OqwOw3VkPx7Q2dvFmlkz+ODyi1ly5jByxz/O7OuvYf5pcex68g90lFfp9pZsTF/O/N/cyurTzqBt1GhKRyWy9jc/p2THNpobG5l/w3fZPWIoVcPjWfezX/DJilWYjfc1VVXMf/JRXr7ofIrPGEX7iAQaRw5j85fOZ+uEx3nlmi+xb8RICuKHUTD2dg7u0Sdr6w32APk5q1l+28+YFyNY+5vbSf/d/cyLjmHXv/6I6iUrdScDz1HyXFtVTtajD/LuqAQWf+0qNo9/kqmjRrD68ssomTYT64hSPq7jsXTBAl6/6Ub2jEqkfcRQ9p4/iu2PP0jlzlwWTplI1mXX0DhiFO2nDWX7kFjW/Pt/sGd5BlIqEIHainLefeDPzDjvMgpOG0H78CQahw9n5yUXsfPp53jl8q+QHj+Sbd+9iZrFi5DSjKKS3E3reSP5LlacdRpNoxOoGhnPlltuZtucOXzy4ANkDz+N9XExVLz3nt+NczIymfWrFNacMYaWkcPYd/po0m/9DXvWK2t8zap0Zv/iFlaccTo7b/45hatWguuRvz2X18fdx8qzzqL6zOHsHpnE+jvvoGTrVj5++GGWXnwhtaclUTdiODu/cyM5kyez6LnxLLrqGspHDqd11DDyr76MbZNeYuv0ibx53XVsioqh/G61Arl80gSmXX4Ji753A29999tseuJRJp52Bq997XoOVReq+EOpnfMytGhzXMXl+c4t5aCXEmzXxZJSb0Z2VTyKf7kcq6yit7ycg4WFtBeX0ranGKn9WlJvzK4vLedYdQX9deX0VVYQLK3nyN4SWvfnc7R6P3ZNNb31B3ClzYGycjpLqwhUV9NXUUJfTSktRfvoPtIxYL/SwboKequK6S4rp31PGUdL6rDa9dYTS1JXtJ/uqlL6q0vpKy+lv6SGjoJyDre1UF6yi666UnprCumvLiBYVUzH3n0crm/EkyqK+FBHG7XFuwg0VtNfVUlvRSV91ZX0VpRzsGA/lXsLqNtVQE9ZBf3VlfRVldNTXUCgppzO4lJqdu/hQGkR/XUV9FYWEKwupbeiioMF+2kvLiBYXkd3RRGBo+30Humicd8e+hvq6Kwrpq+6kq6yctorCpTP0fE4Wl6EXVFIb3E5zXsKOVq6F6uuiP7yYgLVZRwp30tbYSEdJRUEK2roqagg0NupEAU8Vx2a6rrUFJfQvK+AQG0tfVVldFeW0l9VSaC6hqZ9e+nv7cTz1IpkUHoKZcML7c4/Wl9Lf2UJHXtL6K2upftAOf5o6ABugOaaUtrK9xOsrSBQWo1VVkZH0W6OtKoQkL4jXXRWFNJfsZ+DxftoqavA04si3Ue7qNm3n0BdHf3lZfSXFdFfVUJPbTVt+4vpLa8hWFpNV2kBrntMyZmnDhp3pac2zAOB/h46y4o4WlLBodJK+qqrcPX5ihb9WNLCde0B/aGjroiumhIOFpTRV95A/4HQAornSoKOpLqsnK7qaqyaCvqry+mtrqRj/36OtbVQvX8/3TXN9FU10FtVSaC6nCP79tFRUwmegw0c6TxGw64ignXN9NWV0l1TSm9lKX1VxXQU7CZQW0Z3dRE9h1qNvtIoHJKDTTW0FO8mUF9NX1kFgcoKDpdW0VJUzqGSEuzKKvoqdhM81q7ipTzJgfoDNJWVEKgrpbeyiGBVLYf2ldPR0ABBl+byBhr3lWDVV9NZvJfDlXV4DrS1HqSxpJxATRN95RUEqovoriyns6GFpsL9WDU1dFWX0V9VTm95FU27CqnbW0igqo6+ylL6q4vprqmkdX8Zbfv2019RQ39lBX1tTXhAT8chjrbU0n24nY7SMjpKiumqa6C7+aDSLNLDkhJLBnHoCYvwO47iCgGTaGepgYwJ3VWclGp588TuMr2SII0Le/CzE6xufuYuzgBIKwTFcYLLlp8Ofh1c9vGKNfQoLAA37P3P2pcekivzf/hlAcffGuv671uEHP2E5aWeSwJh5UsGs2hgbQYb1KrNFJyIhub41NefZrmj+KyRHtRLakn/szjhmZHRsU5Ii4QTuiqkNKgMJ385uMoHC3qzvgTbw/EGtoWPeoKR5YAK8/H0SrQ78N0B9dLOa1uGAlNP5jLb0MMywpYn3hqvaDN3FKQUHmqF2uPzMQYPS1oa6+LEl3RC1NhhFNje3+iK+vqsKIWBfTz0n83APeDHEwfHU4HTnrSVLLpBPmMnPMLRi7ZGOflgRCZ40U/qLR8fQOpwValwFczOmbB4O73uqFYHPB10qDqFjfSCSoY8gyuk8vSXUT0PZJ9qRWmi7TVzpMK1cjSKUAAPR69tKjwgdKSGCixVEczqnqvjAz0MzJgKhHTM1gSNNeVjT7nqHYnjB9x6uNg4och0E3SodYWF3teorV0NOgOuDZ4MwY6Yikk0z108gljmqTQ7kjwU/pXnr+SqSihoEKVs+pEyqHGUQu3noVC/HFNQWNMaYVNoSu7A9nZdcFx/N4Ub9pWuKq4eqHCVi8GRUisQtWG/T2dDEF2C5pNjerNa0bX0Pgrz2AO1/cpVgUmmuqYlfBmTukEdv2o+O7U44Ukz2LqqjT1Pt6GujQwXdwsU1fgi7qJjnmy9UqjI70bjgXgaYcRzNdaYakdXej4CSmioc4xA+Cv4A3Cvwm56YX3Nj2n1293R/mdvQKyrjYMrLeUfkkHV/7S3x9Ec8HQ9pAcBXHSv1Ltg9NAjVR3Q8Ey2z298M8fMS2XoX6QRKM8GehSNUvp919hGjm5Hvx5SRY4G8UID7mfvsVYBqAO0pK+8CCU9skp/66WJ1PB8IVICI7VPTGo26dUF02a+MlACYkZNhWTg4CiEJ1QMvgbd0xAkqmIaMBAb1zSrr/TwO5kiSirm0akESwungiI0ikYpY0ODoTwUHuIp5nqWb/kpQQwi6VM0hHqIb977YIc42Lo7KBuhTzeUlg0wGfrlSRwsbN1xTd1ckLbf531wQt1v8cCTPTh0Gz07oCM7RvAI3TfJrEsY4fSVgv7QkYY3CvjIQN14GgjRCCNmMUdrKs+0vcatcjDBzXqjmEQpJRnUS9/SV7S+LOkNrTYeAV0pM07oEQw8BxN9bxSBr9AsqTu1srmCGKAWbZGGazApUUGj/agQdAzWILgGjElZAQ7af4gaPLC8UIfUjLV1bmYA0hhOodaQoYZQalH1LhMm4qKUowHNUXlLpRQ8S+8+CLWtH1jqujoYQcmeyk7qLqgGFOm6fsC5kSfFI8enRPq5+0Ohbnnbl4JQWykrX2HsGWAgS0u+yU/pDd+ICBdIT6lufx3RRfeZE18iXMj9gLlwVepn72GZUUurLn+voq9uHZBBv9O6xnJxVYPauHpvoKenM0YDe/QRxMbWJpEaCSxtQQX9hjG6O6SOpelkrgwJY1jvk3qNVF1eaPjyzE65sM4gQ0Li6sbAs8CxwQuCHiyl52jla+vmVAo91AEczJTN0yorgIsZ4xxDuOeBa4WQOaTnd3Dp62UX6Mff8+ap4cI1ebhS41q5OFgDtI/p3+GmiKttVVNvBboYCsB1UHAn5jObULyeiXZT2kArc90iyiJwffVgRl9lHYdb5Rqt0/QLG7/3eP6I72qFZawrT0+BdJvrtvK0XOLjraohz8FRA45r4aPpGWRUadBbNR1SW77S8FYrD9vTez5DisV0ZOWbU+3loergegbBSvrWlOrmXmgw0TKposwc/55qGlsPhkpxerrbhwB8tYWila7GYfQZ4Zl3PdWHQzMfCxXL56tePWCG0TRAqRrFbtSVUWYmmNZGIaC6vkqSRsvrdjcGiVLCjq8QlfbQg0aY3vGM7Gt+SyXxnznpFWEzCPyNx75FJY0ohSqr6+b5THC1SW+hvDOW3xim00ipJnSqYbyQZnUUX6XGBnJleGFeSEjMT1eZlqqzGSvBUKgYLwkJm2GOPxqFccsfnX02Wxj4ZNOgAV0j14iRFhbPaG3HKGTtI/MA1/OVlVHapkPgSRxpGsWM232aP+pytdjiSl9xedi6Y4fA/WTY244pz5Spp/temNIJ8VVvajOazTGKHNUhjBI2l56Sqt4ZBO1fMm2l2sLV1kBovPOta88oX1Wm1NZIUHPVyJPKx9EdWi8SmXYMNxF1fgaOKUzIlJLSClLZg5ZS8ab+DuCpaX6//6kCZQ4vR7HK0y0R1pamE5jFD49BysW0kBPGxXCIbvwu7Brh8Yyi0NNuY2kb3tsK8dTSbRmCcjTlhZSAr4xkuM1hYVSqv7c4DNRP9XELMxNQNHu+rDuGedpC9PuSlDgo7F4Dy+3rCDfM+tTyL82USw+erqbbtLPEUf3bMyOvP0E97iXCaqjrHubzCuOH/yNM0YUqaTweBvs6nHGGPaYBZWjqYmgkDLd8QGFeeBaG677S8acUvpoMjRF+XnIgQ6Wnxh1X6lUpLJSfLqAxvkN1tAcoSC80ypsOZPI0z/36GJM6fJog1dTUM5aqcojj6gb0BwuliqRWBAoW2EyJ1UTad6B7YPyCXtgt45MP54qHrYJkvTAjXPufPDNTkzZo3HYjeNJ1lbVplKnSiX4nVJ1adVgpQyovxCeJJIhNN2AbYzckKaaNZGgIMdMFMx0244SPsyoVqof5jrD3zBTHwyGIwwDYJl1tGxXuYyDFLWwcz9P6yEVKDYInFXy25ymLwnNtXE9H/etdG54Mn9ZopUbYpkEtrVIezyUREkzlxfR1L8Z2VJa2VGsgUnvgjPIJG4R9nRr+288/1DdC/cg8Nf5Nb5DCCzMSw9opPG/fLze4n3mhT0LPZFgeGrFehsrxO5TfoC4DqRl4/fMcTybBdSUBN6DQE2yJ5WmHphfAdQI4rjfANJdmhdVImbkPurk97WeWIEMjsJqUBFAeOdMwWlFJ39BUPgeprRX0FEwqJWMUvIOnwhscpSACSFwpkXrBAy3QCiPc9i0BBW9jxgU93sqgnrqZgdDF8QK40sKVUiEBOAGkZysfqSM1ZngwbNDyMFMk5SaQqKm9jYFzGahQNG+0M1lqevCHMtOlVL6uNJA8Uit1tWjioJ75IG5SjdrSWBweesqtvvE3chu6Q84Y3bk9XOnguha2tP1DNzxpg9ePJSWuXoFUCAcOjnS0O9PVZyUAZo6ie6ma1upDLowfS/dDdeiI9KdLfh/XB5yo0A58xeWZD6WNwWt3NO3S5O+Z+hoL2wvXS1/Y659GcUk9BttItTlbX44ncd0A0raRtl6SZdBoIdE+DX/9DTPnNx4JXAdXeqEREeOdMcpDmb82nu91c6SnHaZumHUGZkxSVo+n14pDjnRPekh68QiAq5bcHTzw+sHtV6O9pw7k8LQgG2vFGOHGh+dyDE/2DBqlQ5ff5yU40tU2TJjPw1M+D61CwFce0h+Fja9cBxmgbFlPW55mGq4nQxJtrfQCQd1B9eqTntaaNTjlBe1FYqEOigj5Gk2dQ8pVDjQVB1VWDrp1vDHf+HNtz6FfTyGVpSl95aksMO0BktIvVvGpHxdLW/lqtV2BDZrplrHmQlMtKSU2QRwCum7G42dmOJaaRXhKNqUJ3PyCa69/GsUFLlL2gq0skraGBo7Vq60nrmtjQIBcwg7n8BVXWMBHuDXhGR+gsj/MqUa+xJsBV9+TqNNiHBNPZMwxqVfGwr5VPgEFWK4NK61AtNUR5pfwJ+HSAlfRYaZMevOWwgDTsz3f6ekZ4uDI4aMcLqugp7SKlsIijpQWEigvwdYbh12gS9tVIZ9H2OKH71sx/qeQbeoi6cGECmhPtp62KcduEFzFOzVNNKVZ+HZa2CprKHzGwaNfTwotHLNRXiuQXjx6sXAJ4kdiG88GEOzrpya/iO6aJnprqugt30dfZQn9lfUc3FvCsapyAtXldBeV4vXoaHYHHNfFgAtL6Wg1jL+u4Poc8/xVZdWeyqdpBhNc9YFxeygmqmm5he/m1OE+nm5vyx88HaRewPIIHWsnCQUOfXGvfx7FJVWn8aRHt3S4/6pr+PD0s8lPV9tB1ICnxnHbTFVMD9B+Qu1S0lrE9CDjrwmFZ7iDyx1gzhjflu7A0nhB9A4FFy3MyhODNA5iqYW2Hz/myjPfmuWFgf4ONSWVvi8LJ+Sj9i8PNi78kGU3fJ81CfEsueJyts+YTPpvk1kcEUHl975P08cfqfMEdXVCilmFb5jFczPIhxzIrqJZ4ywN8GvqKqhuKP37oUVhpSRNQKU/8wSt9D1/iqT4YGw4z3fuSSwcurD0mq7hl1INksMHW/jwhZd44arr2Th6NO0jhtIwPJGMsy9k2zPj+fjbX2NXYixlw6LZ86ubqdmwXtFi9wNdSBm2FVhKP2/LECxd/BAY38NvG1s1tOKOseC1DGg8Nd9wD3njCRsq/IHR9uuk2kQHYfBFvv55FBe+ccF7r85hfHQ0+4RgbVoKoBq/T7o4UpvxOrosPM43NM3SE6+Tkg2jKnR8Wpi1IAkdxPkpV6QM/Rmg98wKoOMpX9Sg902JlqcHdKNoguDZHkF9FiBAeWkp2Y8+zjKNhlB40084Wl4GeFi9Pbx9TzLLhKApagh5X7+Blr15g+pmvHUDqTdOctcJYPDGBzwMq6SKc3KQron5sf0pbfh7ZgXNLEQMiPPxBrwa9r/irO2q8zTNYkVoGUS9vOyN11igNyT3iwgWxifS3dxGze6dzLvwAhoj1JmOK+OHsvPjj0NKxjOR/0FC0XCOrhfqsFQvoC1h9ciW4XF1ZoVXtZplJMtxj8PXkECo4+2OF3+uQnc+726E/43XP4/ikugDZj3ee/CPZAlBb0wk26/4Et31jWr0ly6epyyhvs4ODhYV4tRUEKiuoKemgUC32ifnehbNFeX0VVdhN1TRtb+Q9l176C4twasvJ1BXQLCuhJ6iQnpLCgnUleDYCldKHeqK77g2qy39nd30N9TTVbCLQEk5TmUL/WVtODVNdBXvpb+ykEBdE05PP7Zj4dkKB8BybfoqD9Czbx+9BXtwKmvxDC6/5eI5aoS2pIvrWriOrUd0GP+jH7NcCOxoQcGoeGqWKIx4A6rX0trGX047jUNCHTix+MKLOXKghs6OwxwtrsE90ECguhS7spyeohJ695fhVtbTW98Q4rsLrRW1BMprsWvq6K+qxq6poWvfLoJlRfQdqA+963kEurtpLSnBrT5AsKKeYE0twYoyOvfm0b+/AFldR39LC67bhxXoobWwEruqnmBDLYHaeoJltRzbW4hTVUNfeQ12l8KnUtNQg3Ov+a9hUjd/slHhnEULOuOiWHDaaJqrqgFY9NJfWSQExEZRLwQvf/0buKG5HQA97bUE6/bTuXs3TnEVVkMIQ0066gBfh4CKDAf6+3rpry2jZ89O+kuLcCoq1KIIyscqXUl35xEO7S+EuloC1TUEq+vpKS/naHkTONB7pI1D+3fjVFRjVVdzrKiAnsYDSEdvf/piG1z/PIrLTJ9qq+p4/szRHE2IRUZGUCgEG176iz8FNBHrtZVVvP3Ywyz5ytUUXnQJW88+mw++912OtB7AcRzenfUKU378I96/7Eq2PPQwSyZM4K3kZD645AJ2X3khqy48h3X3/ycfjL2HaWeOYe+9qRza8gkQWmxDO7sBpv/ufv6UNJLNf36Mt2//NQsvuJiiS69g+SWXs+7JR3nrlp8xPmk0pavX+tOA8k2bWHfX3bw8cjRZvxvHonFpvDTidPbdcy+t6zJRnhUVkRzAwZVBzOnPrz77FG/HJRIcMhRHCOaPTuTooRYAAp46JdyTkmXPPkW6ELhDIqgWgqLpL5G/dTNzx47jnUu+TOGlV5B53nms/t1vWZiWxssXXsCGL19J2YRnOXagGinh41dfY/a//R82X3AB+y8+j4+uuIytzzzD/Jtu5P1zzqfqqWfp0vApLQeaWfDMU7x5/bXkXXIBOy66iCU3fIcd06fzzl138/Lp5/PxDd+lr6WEY0dbePe5ycz75rdYe+X5bPjSuSz9l2+yYcLzPH/N9aw8/xL2/fIWGrKztRB4oSm/xKyisGb9emYKBYndPiSWuaMTaatUyCTvvDiJ2ULgxEZxTAgWf+ureJaydvp6AhTOncvyq6/gtSu+wubnpzHpqzew6IprqJn2Mj1NSoF5nllVhZKMTLb82895Y+RwNjz6BK/ddi+vjBxF5R/+xJH8Pb6wFhfsZ/6DD/HmZZez+/xLyLvgMrJ+djPbPlgCnktlyX4+eviPpJ9/Ee9ecBYf3H0HJZu2Kp+Y2XP6Bb7+aRSXMZ1nP/QnnhaCPUIgo6NojxC8961r1czPwV+OBjh4pInHEhI5JKKxIgRFQlA1N4SF9NRvfs3jQtC5U0EbZ7z/EY8LQVdsEhlCULR4EUcOdzDnuzexXwgK4xNo00d2qYlKkKAGAnvjkSeZd/s9SMdl5nPPMk0I3FjBQiGoL9xPS1kJE666mpqN6mSU3cs+5sPYeIqFIP2m79B/5DCdx7oYf9NNLBWCvKQhNC5V4HEqPlCtMkrgaKCXu8aMoU5EI2MiOCwExc88gmUF9TRN0qeV4/tTJvOKELgxEQQiIsi46Hys7qNsWZuh6h47lHQh2P32GxzpPMJ9F19AXqSgSgg++N63COjzDMen3kuWxjB7bVg0h1vbKd66iXfPu4BiIdj1tcvprVE4bgE7yCPnn0uFUPl8+N0b1X3X4dkbv89LI0YTKNvrt8ODV36ZT4Q6/mzRV78CwNznJzBbKAjkFUJQmJmNmYMOdjtmr1/PDCEgMpqDcQnMPGMUB+vVYbzvjftP1mmcuFwheONnPwEsHNti0W13sFEINg6NY/skhVe2dsUKnh2eyC4h2PujnxJsbfFL+uSVOWQKQakQrP3NrdiWTX19E09cdTXrhKDwzAs4tDnbr1dVXS13CzVNrRWCffff7z+zbYsXbv0VkxJHUvv+W/QdVdDRrnTV6dEn1y3+115fEMUV8lf4P/1/jGcDivbt5b4xZ/Lmd2/g6TNP52BMFFZkJHnnnUvzJ8oaUkvbSnPVNx3g1rPG8K5QB4W4sVHsOuM06lYozKuH7rydFCFo3aa+XbbwAx4Wgq74OLKFIP/NBarcjeuZKwRHowSbRybSvHqtps8GvRk3LJiZ6eOf4jWhkE6XiWiqtihlZZTv9tU5vBAfz7GIRLYJQfO21X7VK4sLeDR+KI0xgtzEeOqXZul6KThuCRzr6+alyy/jmIhACnV2ZPOCuSHWeQpeBGDhXycyVQjsuDhkdDTrhGD77Nls37yJPwvB4YQhrBeC3DnqnMOPJk4mQwh6RQQrz7mQQIuCO3o65V4FWxwVzZtJCTSWKxjvt8aP50Mh6BKCTddeSVd7O4E+m4cvvoSK2AhqheDjH90EBPlw8kwyFi3iV5dcTn95HQAB6fK7665he0Q0h0Ucy6/7BtKDurp6Zlx6MUdjBDuFYN/csPr5/6l23rB2La/oqeKxmGjePO00mouLWD9tBgtjYjk6LI5DV1zK3hde4HB9Kx4wa+ydbBWCZiF478YbdI4q91mPPkKOEBwRgs03fg8cyF64kAUREXRHCj4eFklHXY1PyYb1G3ghKoKeCMEnZ4ykaZdq76KSSm6LEdQNVQfR5v7xDwAc7mhnwq2/4q4zz6Fm0y5fllyvHyz3i+/g4guhuLSppJf9zcqV5zo4MoBLn4p3AtLfe5f7YuOozljMi2ljWS4ikEOiOSAE6+69nf7ePrViJZU/6kBjKzePOYNHzjmb8RdfTE10JEEhyIyPo3rdGp4edx/3CkHL9u0ALHvvHR4WgsPDh5EuBLveVnjmVVUVPHXRhTTHKnjbdb+8lZ7uY4DnL1r6q1HAK888pU7ZiY3m44gIKnM3mZpy7FgXE3/2N4ltAAAgAElEQVTyUzYKQV9MLGsvv4rmqnIdneDguA6L/nAfBZFKGaz/yb/T2XlULcHrOVL/0R4WXHoZ3ZEKTbVcCKpeVrjx0lVhGoaWhRMnMUUInBiFhb5FCPKnz2LHhk08KqJoSRpOphDkvaYQaF+8827Wap/Ylpv/L1aP4v2T49JYJNTJSAsTkmgqLgYga+lKpg8fTm9MBPlCkDdzHn29Hg9dejFlQxTiafYvfs6+Hdu4WQj2rlpGe1sbTlDt1wx6LvdfdzVbI6NoEdEs+erXAPhk21YmJCRwWAjyhw+nbvN6n4ehlVVVy41rV/uKKxAVwdbRo9j4yMPMv/hSSkQUhy//EpWTnuVwiToXNHfHTv4cPwQnUtAcFcPKR59EiZ3yDrZWN5NxxhiCEYI9Q4ay4+V5PPcv36RYW26Lv3MDhw8fwUA7BCyLD2/+OTWRSkFtSk7GCdiUllVzZ6ygPl5ZXAVPPkXWx4u495yzWPfXifQePaZbqQ8HW8P88LeCzr8Q1xdAcYEZ6/yVYw8cxyMgPR2sqbba/OUHP+bFy9RUYv/ePTybkERPbBQyQvD+8OEcbVCol3rnGk2Nbfx7YiJzfvRDSvftZe4FZ9OsYXczzhvDbeedx++jImn6RJ00veLdt3hUCLoShrFeCPa+845P4Yr7/0ShEBARw+zYGKoL9EgpQzv5DE73zGefYZ4QEBPPe5FxlO3c6uezp7CIu4XgcFwMjUJQ8YTqNLYH5iipj58dzzYhICKC+UKwf/tmVZRWXN29QSZf9iW6ItWJOeVCUPOqUlyuAtfHtdWw/ebkyUwUAjs2lv7YCNYNiWPvW++wLWctD4kIOpMS2RspqJr0IqWLP2bGiER2XHgGu267FedQK0Y5PJs2jo+EwIsawptJiTRWFfl1ev/6r9MYJaiPFsy/+iqOHj7Kny67lJLYaAJR0WSffT4Tzr+UmdFRNKzNBPTanSdxghb3X/UVtkfHciRCsPHar9BVkM/rP/oeq0bGs/P662hdsTxMSlSQamiog3Xr1jFNqFObuiOjWDQ8np7aavZl5zD5tDMoGBpLeZxgx7lj2DB5Ei8+8KCaWkZFUh+fRF+Vsh5dqXYD9Bzt5o3zz+VQbCQtiUO4XwgeiIjiaII6zu7gnDdVxT0Pgzm1+I672SsEnbGRvBE/hK7WQ5TVN3BXRASNsZF0REex4rIv8cGoRDYIwZ6nn8L2AwoDfjCIo7ewfdHNri+I4gIwYDh624srlW9H+6u2rV7HBBHJ6lv+g/76AwSPHOLtn/yYUiHwIiIpShhOpbaQjLXR0NLALxLjmfENhaNdtXsH7485m87oWA4OFbwXLfhLRBQHtir88+ULF/KoEPQPTeATISh49y2fusUPPMRuoY48ez1KULevQFHt2niuwSBT704Z/yyzhMCNTeC9yCGU5W7389lTVESKEHRHx1IjBEVPqpNgbIk+TxHefuo5hZkfKVgQISjZtkEpSFt12COWzQOXXkZLhIDICNqFoPm1V/H91Y4Hrlo0eGviFKYLgRUXo6Y+116O59isWbaC+4XgWMIQqpME7wyLZdOokdQKQekPbqS7XTn6Xb1nzyguGR3NG0nxNIYdnPLBddfTGCloFhF8ePW1HO04xKOXXaYUV9wwlkQN4/mhcbydEE1tjvIBuXojtmUF+f1VV7MtIpKu+BiWD4vindOHUxQXS81poznw3iJNh96+pZ1cBokIYO269UwXERAVQ2d0HK+PGkWLxpSf/cwz2hqLJSgEW668lMeu+ypvRkcgoyIoj0ugt2o/4KmtQUDn4YNMv/AcmmMFh4dH8KgQPB4znGPxwzksBAfnvRaKzNdt9v7td7NbCLrjBG8kxNF5+CCldQ2kRETRFDuMjqGxLI6PoSEmGmKiWCEE5TnqnErpLzroDdMEOKW4/jdcUvmmVBBoHxDEc2118rLr0d/bw/0//TELT0+i5omH2TJ+PBtffJGld93DpuHDCcaokXDNt7/O0cOHMXZ2ZWstP01KYNo3v+lL+St/+D0zhKBnaBR2bBTLRCL1W9Vq0DKtuPqGJrJZCPYtVIqrq7OL2b/4BftjBF60YMkll9FSVa9IlwE8z8UzYdLA5PGqs3hDovgwMoLybSGLq7a+nofPPZeqiEjaIiPZ9utb6O06qoDrPKVyV73wPDuEiktadO551JYVIfFwPJeAtHElZEx/xZ+6WRFRLLjmOg4fOaYc114ATx9zlTV9tjocN05NqVfecjMA2SvS+b0QHEuMJS8hkkfOOps5UdFYQ+LYLwQ59z8IhIJdx6elqXxiBe8mDqGxRPl4GmqreO+Si+iIENRExpB+6z0cO9bLo5ddQnlcFI1RUSy56fvMeeIhfisElavX+7zwUCtof7j6GnYIQVd8DHNHj+a3o0ZTGBVHIDKO5aefRUd1vf7CDUWth4KpWLd+DS9rRX8sMorXh4+mpUatKh5qaWXGpV/mUGQcxAr2RUXywKhRvDI6HhkdSeOQkVQuWary1iEqwf4e3r/oIo5GRFCfEMWMb36Dh866lKa4BPoiBXsf+R19wX5caWuZhZX33k2xEByMjuSDr15LT+cxyqvquDciioaYodRHRLDm17fw4Ze/Qr0QHI2MYPe/fIPOBjV9NfXxjbAv+PWFUFwmYtnW/i61gVYjVAJb16zgZiHI/ON/qvd1NOLhpsM8d/Z5NMZEQrRguRAU5Kzx861obeFfk0Yw/ZvfQm0UlnT39zDpN7eyVAi8IRFsEVE0bFJTxWUL3+ZPQtCdkECOEOS//w4ABbv38gch6IxX5xCWTpmt6JAueH2oLcqh0KCXxj+tpopxEXwYLSjbscmvJ8AHL7zIHCGwh8axRAgO7FHOXKTLkSOHmHrtVTRGR1IhBIVPPwcYRAQLlx4kHgdb25jx7RsoEwIvUrBs9DCai9WBrQayuavfYvq3bqQ6Ipq+6AgWC0GdXsTIWpbO74TgWHwcm4Qgb8E7vD9hAtlDYumJjWHXuedRv3mNT/MLKeNYLgQyRvBe4hCaS9X0asGUycwWgkCcICM2guadBQQ8+NMlF1ERpxYOlv/bvxHsC/Cb886jcW8Jq5cu48NpUwBwLPj91dewTagTmbJuvIm87Z/w8oXncjBW0BgVwd77H8Ky+lFBotoaCVvPydqQo6aKEYJjcVG8Nno0rZVlAPR29zDzyqtojYzBiVUrlJnTp/CX66+lRgiaRRRv/+u/a0FUGa76aBFLh8YTFFFkDUsg2HyQGQ88xBIhkDERzE+K5VBLLYaImpoqZl90AZ2Rgi1CsHu+8hcWlJXy6whBY0wMdSKCgsceZ/mbC5ggBJ0xcTQLQda1X6ZDh5L4Z+ue8nH977jUAOoiPVvtRZQMwBR/8rvfZtGQUQQqlPkvzT5BYPmUaWQKAVGCuihBxVNP+d+1HD7Kr+ISeON6NVU0QX1B22XBbXeQKwSbogUHNinFkr74ff4kBIH4BNYKQcF7HwKwbOpklgrVCffedw/BLrWp2caAuyhgOlsL/oznn2O+EBA5hMWR0dTuyQVQMCvAse4u3vnNLewVglIRya4Z03yaP549m+lCUCci2X3rLfQeORiCicHF1o5cgMNNzbz/L9+kUAh2C8FmvWplrrULlzBHqDMAs6Ki2DLlRRxHfbt+VQb3C0FP/FA2CUGhPkJt/Fevp0Soo8gyrrgIp0sd8fXXceNYqf1C78UPo+NAPQGrj2m//iVrhaA2NpLqGS8hkVg2PHrRRdTECpqEYPlNNwHQH+zlSEcbf77uGt78yc98On931dVs16eVL77uGgBy3n2TeUIgY+PYIgSlH77uC4sr1eZ6o1XXbFrNLCEgMobOuFheGz2Kgw0qiHbVxJdYGBVJX4RykOc/cD/BYJDirRt5+/RRlAhB5hVX0lGqlMeRw0e4/4avs04IyoYnUrvwbVwJbU1NLPjed9gtBFti4in68AOf/lcefZy5Qu1eKPr9bwn2qpXYypoqkoWgLSqaGhHFrgcfByBrwQIWJibhREZyQAg+vvYqDtbU+vk5GoPii3x9IRRXCLRM+ns6PE9SWVLM2qf+TKYQFArB6tvuoWbPbmRAbcGoqyznnd+NY4nuaEeEYKsQ5D78GG2NDex4fyGvCsGas86havMagoFj/kG0ViDIot/czvNC0LztExpravnojw/woRB0CkGeEBT/+RG2TpzIM0Kw/oyLKLj/j0h9AKjxxxmlolwvktKCAube/B/kCBWDtFUI8idP4VBLS2i/ChAM9PJ2SipLzzqPV4WgcPJEtsyZyQNCkHHGaLaOTcHtUqenBFBuKxzlU/GPpAOONbYy6+e/ZM1Xr2HtqCHk/J8f0rxuNdtmzWSGEGwePoQ9Y2+naftWTGhJY3UVSx5+hLc0z/YKQV7KHRyqq2FLRgbTRyZQL1RcVeX9D1KTl8ucH/6IXKHOoVwrBLXvvsHbt/2SKUKw4YorqXpZnWjee6yHvFXLeXl0vArTEILtF11K8+oNtG3dzqqbfsBrQrD6ln8nGOynYG0WL51zPgVCKa7NY0ZRu3UTh9oPMeuW/2CtEBwSgtIrvkT58kx6jnSpEBTPprf7KHs2ruPFf7mB1UItuhwUgnXRguoP3mLxvXeyJjGefUKQP2Yk+x75AwRsvw1KN65hwQ3XsjBaMP+Si6nKymLWjd9nmhCs/+pXqPnoHQg1Gd0dzSz41S0sGXUmr4goit98k/SnnuVJIcg87yLyHn0Mgko+DrW1k/Pq60wVaoW2Wgh2/tv36Cgpoa6+gTd++Qv2axkpEII1l11J5apM+joPaqv6lOL6f/zScGYay8isKuLC+hUr2TDhr3RMmULb1JfYO3USn7z/Jq4VQEqH7WtWsW32bBpnz6J96lQOTZpK+5RZFM99k9LdO8mePZ2m2TOpe3k6G998lZ6uTlzPw5PKlxToCrB62iQCHYfZvW4rn0x6hdaZc2mb8RIHXp5A+dxXKH75ZYpfeoGDW5WD3dc9UmFyG1RK6Sn/S+aixWybPoemGTPomP5XmmdO5ZMp06jau0+fTq18VSaAsvKTzRQ+/yL7p7/C7llzKJw0kfZPNuidAq7GkVK4YWH7wPWGck9zEIIHO9k/eTplL0xi35x57Hx1BmUTn6ItJ93veLY+vn3XptVsmjKZ1llz6Jgyk+bJ0ymcPpXy9cr/VL5pDWWTnubIpKmUT5nO1nmzKXztLZqnv8LBidNpmTGP4jnz2DtnBqWTp9NXoawb6UJbUzsrXp5Jzbw5tE2ZyaEpMzkwcxr75r7M3nlvUDltGlWTX6BixTK6OztZOW8OJa/Pp3XWKxyaPIm6mVPY9sYbuL02ga5O8mdM5ehLM2l+fhYbp83hYFOrqrH0OHKwnY9nz2XXK/Npmj6Tjqkv0jZ1Mo0zX2bfa3PZM/2vNL00mfrnJnMwXx9Aq/dAm9Ogrf4+8ue/yr6pU8h/dT77Zr1M9azZBFs79OsWlgwqrDN9FWdksfelSRTMfZX8OfMonTSJzj37/d0d0oOK/eVkzJpH7bzXaJ/2Eu2zXqRoxl+pyMlkw/r1ZM6dy4GZ02mfNpGjU6dTP3kiW1+ZwpGWGjxvwO7WL+T1hVBcCmPAxmCU44HnnLjhPM8CGTjh8xN/CNKVSGmwkNQ1eGw73linfKYe/dJTW+RcD4k5BUXiEFRbcj7jcl0Py1EAd67TB97xD0KTqKPW1RzaxXOVUjfhECocQLmFHVcfxiVDSuxT1fZU6IHrKkT5z7q8sE1yn4UZPpheA5rxeS75GQWY6h+vLE96eG7IcjpZGj1p40kXW0JQyhPuCfTVhuUi7SC2Z2G7FqHTTo9/WZ7EllItKp3kFQ4e4dN5HLyxL9r1/5PiGhTZ/g/POwwGRBdl4dKLQrfElf6xZH0SHOmAF8RDYcBbgONZeNLS5zZI8IKogyPwT9KRmM4PBnfcwyVAgADH8GRAwU2BxtJXECOeRhGQOLjSDp1LgIc6AkxDPeuR2YeEdtUWDtdEeemwCemA9BTSvMEjsL0AHj0YsDzPVciqHvhBrup4OBs8G4OvqY7vsnBlFy4BLKPDXJRpYbsGEl0rL6URXL0HMgRDrBESpIadlgph1mBRSX1og+tqtC69mTjo2uoIESkV4oV0CGDhehpLX4d5uARxXOUCwPPAUla2Iy2lgvUOBBdFu4tWUNLCwsLxLNWjpVoU8bwgnqchYDzwYcdN3QEFWW2HFiClAtoJ4uJ42l7VvjKFeGqBpw5T9qQCBZSOh7Slbi+F/+BJx0dD9aSl2sS18Tzb35rl4SikXieI9BS0kdJS6gAQ6UrwFEyTBQqp1oAAffENLoTUQ4Y83tAhVSS19MKcK4Nfkcf/PzwTqU/DDiVPwyKH0vEvs7arkR3DQEkGpkH5SBXV5SOgS93xpP825nQXHy3AtzpMmUYZmjfMlyGaNETlgHrh4cdkSYMCqpOfvzQ0hT2Ug+oRztcBil/6NEpDn9Z0yoIzWDaGb7oDEYKGCW2DkhhOqY7r+m2o6DW0nbhlQo+8gXcG/DEV9gZmoMwY9a+UfiS5OaLL1FzRE4KFHjgO6nyNLGmG+4OY32bhAhD6JpRfWF39NvDC8jIyE8rRZ9Rx3g+1y0A6Pn2eQxhtPnKp+V//Nmed+vzRoIHmu0GcHszfAf8PSoP74Yn64sm+F/7+iR8SLn6KjnA6P9XGn758i+uEBR3v9t/I9MTXIOH+XN98luI6mevzlBlSDp+lLE/I6MF//6HXiej6LJoH8y78vf+B63h8G6yX/zt4d6Jy/zvLPNnrZGj7e0T4/8W6/q3rJGgbMFX0PA/HcVSyHVzXxXVdHMfBdmwcvRfO1kn99pTD2PFwXA9XJ8dxdTLPHRzH1n/D76tkOy62f9/V90y5n07h9+2w/Abk4+o0IO+/lVxVR8f2kylvIC3OSeZ3ssn1eR/O98Hp03ScmD8DeXT8/0+aPs/12945TrId/b9+70TJdhxs28Gxw+XjZNvmvyHZbhgt/510uMdJx6n7AHo+X/72oHxdR/fH/yYeD+yvrqbhM9rdGXzP9u/ZjoNl21iOjWWrKfBJKy7XdQkEAgSDQYJWkP5AP0EriOM4KkOdgralkmNhOw5ByyVoOViOh2172JaHZbkEgw6WZZKtk4Vl2QQtZ0AKBNVfy3Z18rBsh6BlYzkOtutiOQ5BW/0OT0HbwXY8bEeG8rRdbMfDcrxQ3ieZgrZN0LIHlD34t+W4J5/fyaSgTTAYxLIsbNvGto2Sd7Bt279vOc6nabPtT6fj0T+Id+q9k6PPch2CjqXaX/+1XWeAPJgBLWAHCdhBLEfJSNC2QvLj2rpdHWzbxXEktn18Xh6fFjcsOWF/ByV78DsnLsPInG0r+T1ZnpwU32zdycPqaDq+5dPkque2O4Av1nH4ciKeqP6i/pp627oP2Pbgvvg38jsO705cv7D+6jh+W9teSDbCdYfl2ASsIAHb0nJiKZlwHQJWgIAVpC/Qj+1+9tKOgNA00fM8AoEAlmXR09tLU0szLW2ttB86RGt7O23t7bS0tdLY3ERjcxPNrS00t7bQ1NJKY3MLzS3ttDQdpLnpIM1N7TQ3t9HU1DIgNTc309TUTGNTC41NLTQ1t/r/N7e00dTcSlNzq/+/eae5pY3mljb9bvjvVv/bltZ2GptaONDYTFNzKy2t7X4+zToNpOX4v/0ym9v8fP18WtpoaWkfQJuhf3Aa/Cz8t6mnn09TM01NTX5qbm6mpaWFlpYWGhsb/XvqG8ObsDo2tQ4qT/NF18E8M3wL8fL4dA/Iq9m0czONzU00tTSHtX2zn5pbwt9TyXwTeqZSeLs2HYeWcP4O4FPY78HPTorPg3+HtWs4nz4rHS//E/FPyUubL1/Nza20trbT2tquZK2x2Zc/Q49Pi+bL4PJOxKfwdg3/Hd6vBtN7oroc7/3B/4fnr+htDclCayvNrS2+HCh5aaW5pYUDzc0caGmmsbWVprZW2joOcbjzKN29vQRti/5gEMv5HIrL9VwCwQCWY9Pa3k5uXi478nLZkZvHzvzd7N6zj527dpG/O5+du/LJ3ZnHjrxccnfmkZe/k7yd+eTl7iIvbw/5O/eSn7+HnTt3+SkvL5/c3Fzy8naSt3MXuXn5A/4eL+3I3cmO3J2feic3L39AGpyf+SY3L5+d+bvJ37WHvLx8P+Xm7iQvL38Afblh5eTv2jOgnHB6jlf+Z9F3ovf9Zzt3kZu3k7zcXPLy8gaknTt3Dvidm5dP/q497Mzf7dMSnn94vU+Gd59Fm5925ofaOH8nuTvz/JS/e1eYLOz8FC2Dyx/8/6f4l/c3eBX22/DBPNuZv/tT8pO/a88JyzyRzA3m1fHu/S3aQvXJHyBng3/7945DfzgfP4t/n0VXuPwfj9YT1Tv8mxOVdzyaw38P7jc7cnU99+xld+F+dhcUsiN/F1u272B7Xj5NrW3YjkcgqKzyz6W4jMnf1NzE1u3bWL95I5u2bmXDhs1k56whPSOLzKxs0jMzWJWRzqrMDFZlppOVk0VmVhYZGVmkp2eRmZFNZmYOmZk5ZGXlkJWVRWZmFhkZGWRkZJGZlUNmVg7pGVlkZKq/q9IzycjMJiMzm8ysHDIys1mVkUV6RhZZ2av9+1nZq/3nJqnnOQPeXZUeyjMzK4fMzGzS0zPJzMwmKyuH9PQsTZtKGRlZZOp303W5hs5V6Zn+vQH0pWeSnpE94L56lsOq9E+/q+hV+a1Kz2SV/1026enpZGRkkJWV5f/NysoiOzubzMxMMjMzycrOIcPnm6q7oXPlqgyfxvSMLD/vcN6Z3wP4Mqi+Pm3pYWVkZpCRlUlWTjYZWZmsykhX/2dn+c8ysrL8vAy/DE3mdzgt4WWr/1fr39kD6me+DT0fKCsD+Z49oM6GPxmZOcf9Nj09i/SM7EHvfpovvsxl5Qzgi+GVKTv8e7+umTlkZ6/WMqfkz/zOzMwmY1BbGvoVbYq+gf0l26fHPBvcJzI1nStXZfr8Nc9WrsoYQK+R18F9T7X7QPk1vFNta/7PHlj/QW2Rqfngy0F2Dumr15C9bj2bPtnGhi1b2bTlEw40teB6EAwqt9JnKy6zFAy4nkd/MEDQtjh4uIPcXfls2LKZ9Zs2MXPWK9x7bwqpqeNITkklJSWNtHFppKamkpaWRkpKCmnjxunn6ndqqvqbnJys01jS0lJJTh7L2ORkUtPSSEsbR3JysvqdmkZqWhopKanq29Q0UlPHkZIyTpWXdp/+nUZK6jhSU+8jNfU+UlJS/W9UmamkpY3z80pOTvHvpaSkMnbsWP07jbFjk0lJSWHs2GT1TWoqY5NTSU5OJW3cb0lLu4/klDTS0n5LWtpvSU27j5TUcar8cSolp6aSnJrK2JQUklNTGJuSwtjkZFLS0khOUWUP+JuqaElOSfFpU7xI83k1bpyiJSUlRfNS0ZuamkZychopKWmkatpSU8eRmnYfaWn3Kd6kqHZI1XSmpI4LPUsdR3Kyaj/TToYGQ58qO0R7aqpu6zRFT2paaojWlBRSUtW9lNRUv6y0tPtUObo8/15KGqlp40jRPEtJSyUlLU3zLpV7/TxTfT6l6Xa8996xvsz47ZqqeJecnMK9Y8eSrOVwrJapZC2Hqalpuk1SSR03jpQ01V4paWn6d5pqw+QU1S4pA3mSou8lJ6f4vElNTfPbxMiRuqf5Z2Rat2NqamqIt8kpum1TSU1RtIxNSfFpMfxI1veSU1K4NznZr7ehY9y4+xSvUhS/TF3D62SSkVUjn8n6/bHJydw7dqxP+9ixyT5v03RbhffXwbwf2PfSVP8J669KzlR/Tk5O5e6xKdyZnMzvH3iQN95+h42bt7J7zz5aWtqU3y1oY/9Ni2uA4nIJWEFs16Hj2FFyd+WTvW4t6zZt5J57xjJ06DASE4f7KSkpicTERBISEhielEhiYiKJiUkkJiaRkJBAYmICSUlJxMfH69/xJCQMIykpgYSEBH0vkcSEBBLi40lMTCQpKZHERHM/lF98fAJJScNJShxOQkIiiQlJ/rPExFBeSUmhshU9iZqORP93eNkJCQnEx8f736n3klQZiUkkJQ0PK0cnU3ZSIolJSSQkJpCQmEBiUqL6PymRxKRE4hPi1b1B5fn19ukeSH+85sXA+iT6PEnQ5SclKV6YFE73gOfxif7/hpfh7aTK03SElW3uGV4OpmUAXabtE0LykZCQpGkdTlLSCD8ZnsWH8S1xeFKIX/q+aTPDs+O168DyQ/cH8zAxrLyExMSw9krU7Rgq15dJnZJ0GyYmJGgexPtyGk5bQnx8mJwlfIr2wTIQqo+SmXDawmmMT4gPPU9IIGlQXQ2tieH5Gb4OqFuiz4NhCfGhuoalgfKpeTeI/hDfEwb218TEUJuHyUF4SkhIIj5xOMMSEznn/At5+M+Ps2HjZoqKSmltbce2XKyggxP8XIpLWVy269J+6BA569aRnp3Flm3buOuuexFCnEqn0ql0Kv1D0ujTz+DPTzzJmnXryc/fTVNzC47jYgVsHOtkFJcXZnEFgjiOR3v7ITKzcli6bAXr12/i3ntSBxQaETGYkAid/ucZciqdSqfS//vprLPO4umnnyYjI4MNGzZQV1eH67oEgyoE63MqrgCO49HRcYTsnDWsWJnO6tXrufuuZL/AiAhBRMQpJXUqnUqn0t+fxowZw1NPPcXKlSvZuHEjBw4c+PsVl/rIo63tINk5a1i6bAXZOWu45+4UTllUp9KpdCr9o9KZZ57JY489xrJly9i8eTONjY14nkcwGMS2T2ZV0SguX9u5tLa2kZ29muUrVmnFlcwpxXUqnUqn0j8qjRkzhscee4zly5ezZcsWGhsb/16Ly9NTRZvW1jYyM3NYsTKdzOzV3HnHPYQrrlNTxVPpVDqV/itpzJgxPPHEE6xatYpNmzb916aKgUAQ13Vpa2snK3s1i5csIztnDXfeMfZ/vKKn0ql0Kn1xUrji2rx5s6+4lPH0d8GpFP0AACAASURBVDrnDx7sICt7NR8vXkpW9mruvONUOMSpdCqdSv+4FO7jMhaX4zgEAoHP6eMKc863traTnb2axUuXkZmZzR233+MXeGpV8VQ6lU6l/2oKV1wbNmygoaHBt7j+LsXlupLW1naysnJYvGQZWVmruevOU1PFU+lUOpX+cemss87iySefYMWKFdriasBxHPr7+09yqigHThVdHQ6RmZXDRx8vJTNrzaemise3uE5ZYafSqXQqnVwaM2YMjz/+BMuXL2fjxk0cOND4OSyu/4+9q46LMvveQ0uKImligIq5iNi1du5apIqCKCgYiGJ3oeiqqGsn3TCIAbj26prYigjSBpIDk8/vj/G9vu/MgIDuCt/fzOfzfER45743n3vOueecC+l8XAKBALl578GOv4DAwDDEsS9UQ+JSAIul+NM7Qw455KjboIQeIyNj+PisQGRkNJKT/8K7d1kQCES1IC6BmLh4Aj5ycvMRG3cOZwNCEMe+IDfOyyGHHD8UYhvXUkRERCEp6TLS099BKBRV0wGVRlzEh0IoQGZWDmLjziEoJAJsOXHJIYccPwhfJS4jLFu2HJGR0UhKuoyMjEwicX3bxsWQuMQZUPlCAbKychDHTkCwnLjkkEOOfwF0iSsxMRlv376DQCCqpgNqZapiXj7Y8ecRGBQGdvxFBnHJXSHkkEOO74U45IepKlLEVUMb1xcHVKEAOXn5iGMn4GxAKGLjzjP8uOSQQw45agtK8DE0NIK397Lvt3HRJa6s7FzExMYjIFBa4pJDDjnk+F4YGRlj6VIfREREITn5ry82LmFtbFx04spBXJzYxhV/7pKcuOSQQ44fCjpxJSVdrj1xCQQClFdUQCASIjsnD+z48wgOiUQc+4JcVZRDDjl+CGSpiomJyQxVsebEVV4BgVCInNx8xMWfR0BAGOLiqnOqWLdTNysoKJAOk/y5sufkkEOOfw9i47w3IiIikZSUjPT0DAgEwloS15dEglnZeYiNO4+zZ2tCXHXHc16SpBQVFaGoqMggJepvkr+T9a8ccsjxY0EFWUdERHwJsn4LobA2IT9fiIsn4CPzi40rKDgC7PiL9S7IWhYpfet5+veo3ysq1h0ylkOO/yVQ+bioIGsqdXPtbFxf3CGyc3IRx05AUEhEvbRxSRJOgwYNoKOjg0aNGqFx48Zo0qQJ9PT00KhRI6ioqMgso0GDBnLVUQ45/iVQEldkZCQSExPx9u3bGmRAlZS4ysvAFwqQly8Osg4Krt+e80pKStDX18eoUaPg7e0NPz8/7Nu3DwcOHMDhw4exceNG9O7dW4q8TE1N0bVrV+jq6v70Nsghx/8S6CE/Pj4+iIqKIhJX9TOg0j4UcYk953MRxz6HwKAwxMYlSHjO1y3bD92ORf1OT08Po0ePxq5duxAdHY3bt2/jwYMHuHv3Lq5cuYK4uDhcvHgRV69eRWRkJA4dOoRly5Zh8ODB6N69O/bt2wcvLy+0aNGiTrVVDjkqQ2U227qqNRgaGmLp0qVf0tokkUSCNXBAZRIXX8hHVk42YuPiEBwShvj4C4x7Fesa6KSlrKwMS0tLnD17Fjk5OaShr169wsaNG2FlZYUOHTqgbdu2aNu2Lbp06YJ58+bh6tWryMzMRHp6Ol6/fo2ioiJs2rQJDRs2/Ontk0OOqiB56NSnTx8MGzYMmpqaYLHq7km5OJGgDyIjIxm3/NTAOC9JXDxk52Yjlh2L4JBgsNl1X+JiscQ2qbFjx4LNZqO8vBwAwOfzkZiYiFmzZsHIyEjm93V0dDBo0CBs3boVmZmZ5HtLly6FmpraT2+fHHJ8C9QaUFNTw4YNG3Dw4EGYmpr+9HpVBUNDQ3h7e0ulbq6BjesLcQkpVZGL3PxssM+xERwagjh2fL04VRw0aBCSkpIgEAgAiA8bXr58iZkzZ0rtPrJE6FatWmHOnDlISUkBAPj4+EBdXf2nt0sOOaoCNYdVVVXh5uaG1NRUREdHo3Xr1oy/1zWIM6CKVUX69WQ1l7iEXyWu3PxcsM+xERgchDg2u84TV48ePRAREQGBQAChUAiRSIRPnz5h/fr1MDY2ZjxLqZWyyEtNTQ2rVq1CYWEhNm7cKDfOy1EvoKysjFGjRuHx48cAgICAABgYGJC/10XyotwhIiIipK4nqxZxUR+xmFYOgVCAnJw8xMaxERQcKr4sw4Fyh/i5jqayBsDExASxsbEAAC6Xi5KSEgDAtWvXyK5Tk3LbtWuHa9euYffu3dDX169VnST/XpW3/rcgacOo6h308qvznpp+R5azbm365FvP1aa/atJH1S2HfuBD/b46vn2V9VNl3/1W3b7V7+PGjcOjR4/A5XIBAMePH5c6KZfVlp8JQ0ND4seVlJRUw3sVIZ0BlccXxyrGxsUjOCQccexzDOL6mY2WJSWNGTOGOK9xuVyUlZVBJBIhICAAenp6NR4obW1t7NixA6tWrULbtm2rXFzUz40aNUKnTp1gbW2NgQMHwtLSEk2bNq207kpKStDR0YG2tjZUVVWhpKQERUVFKCsrQ0lJCQoKCtDX14eBgQGZcI0bN0bz5s2hqqoKFku8y+rq6kJHRwcqKiqVLvSmTZvil19+wcCBA2FlZYWWLVtWufgUFRVJvZSVlcnvZdn72rZti969e6NDhw7kvUpKSmjatCn09PRIxALVPiUlJanvd+vWDX369EGXLl0qXVxqampo3Lgx1NXVGXVisVik/1gsFlRUVNC+fXv06tULVlZWaNOmDXmeXp6mpia6du2Knj17onv37mjSpInMsapq7ujr66Nz587o06cP+vTpg9atW5N6SPavuro6WrVqhSZNmjD6kRpveju7desGKysrWFtbM+YQdQhFzQ/q93369EFUVBSEQiFZ2KdOnYKmpibpf/rY1gXSYrG+2rgkiauWflxi4srJzScXwsbGxcPe3pHWgT+/0RSaNGmCpUuXori4GBwOB1wul6iKO3fuJLatmkBVVRUDBw7E0KFDpchHEtra2hgwYAAWLVqEP//8ExEREUhISEBISAg2btyIiRMnokWLFlLfU1dXx9ChQ+Hp6Yl58+Zh5syZcHZ2xuzZszF79mzMmjULrq6uGDhwIJl4LVq0wG+//Ya5c+fCxcUFc+fOhYeHBywtLQmZSS6s8ePHY/369Th9+jSioqIQHByMLVu2wMbGBiYmJjIXpqamJsaPHw8PDw/MmTMHtra2mDVrFmbPng1LS0uoqKhATU0NVlZW2LZtG8LDw3HgwAGMHz8eWlpaUFVVxZgxYzB37ly4urqStrm6umLSpEkwNjaGsrIyhg4dit27d+PYsWMIDQ3F4cOHMX78eDRq1EiqLY0aNcLo0aPh6uoKNzc3zJgxA1OnTsWMGTMwceJEGBoaolWrVnB2dsa+ffsQEhKCM2fOYOvWrZgyZQrZwJSVldGrVy8sXLgQR48exdmzZ3Hy5EksW7YM3bt3l9mPkn2kq6uL4cOHw8fHBydPnkR8fDxCQkKwfft2TJ06lbyL/j0jIyPMmTMHc+bMgbOzM5ycnODk5IR58+Zh0KBBUFZWRuvWrTFjxgwcP34cgYGBCA0NxYYNG2BhYUHqRSdUfX192NnZITIyEp8/f4ZQKCT23Zs3b2LRokVwc3ODra0tzMzMGJubrHH/WcT1NeSnxu4QErGKAiFy894j/tx5BAaFSEhcPx/0wbO0tERAQAC4XC74fD7KysogFArB4/GwZMmSWqtnysrKUFFRkZIQ6GjQoAHs7e1x7do1lJSUoKCgAC9evMDdu3fx+vVrlJaWIjc3F1u2bJEiQC0tLUyZMgWXLl3C58+fUVRURFBSUoL8/HwEBwdj+PDhtGh6Q8ycORNPnjwBh8NBRkYGTp06hW7duoHFYu6mDRs2hKenJ+7du4eioiK8efMG169fR1paGsrLy5GVlYV169ZJ2f+odi1atAjp6ekoLCxEUVERiouLkZubCy8vL+jq6qJnz544e/YsCgsLweVyweFw8M8//6Bfv35QUFDAhAkTcP78edK2goIClJaW4urVq5gwYQLGjBmDy5cvo6KiAlwuFzwej5Rhb2+PBg0aSPXXpEmTcO7cORQUFKC4uBiFhYXgcDi4dOkSxowZg7Vr1yIvLw8lJSXgcrnEbPDs2TM4OjpCQ0MDXbt2RWxsLIqKisDlcsn78/LycPz4cXTt2rXSOaesrIxmzZrB3d0d9+7dQ2lpKd69e4e7d+8iLy8PXC4XqampmDlzJjQ0NKSIa+vWrXjz5g1KSkrIOJeVleHs2bPo378//Pz88ObNG/D5fNInnz59wp49e9CxY0dGeerq6nBwcEBKSgpKS0tJOzgcDng8HkpKSpCdnY2cnBxcu3YNLi4uZEOoK75ddHeI7wr5occqUhLXmbOBXyQue8Yg/kzSoou+EydOREpKCiGtkpISCAQC8Hg8uLq6/rB3yvp93759ce/ePdJ/N2/exNSpU2FhYQF3d3ekpqYCADIyMrBx40YpktDV1YW7uztev34tNTAfPnzAnDlzGKea1MIJDAwEj8dDZGQkevXqRRYJHVOnTkVGRgYAIC0tDd7e3rC2toavry/Zld+/f4+FCxfKbNsvv/yCgIAAcDgcUqeysjK4ubmha9eu2LZtGz58+EA2PAAoKirCb7/9BhZLLCEtW7YML1++ZLQrPT0dx48fx/Xr15GSkoJ79+4Rm6RAIACHw0FYWBgGDBggpW4ZGBjAxcUFT548kSozIiICV65cQVJSEm7duoWysjIAQHl5OcrLy3HmzBm4uLhgz549uHHjBq5fv4709HSGepWdnY0VK1YQCVlycbdu3Rpbt25FamoqkW42b94MCwsLhIaGknKuXLlC+oE+hzp27Ag2m82ou0gkwtOnTxEZGYmHDx/iwYMHyMjIIGYPoVCIvLw8LFy4kHFQ1KZNG3h6euL06dNITExEfn4+IToOh4PU1FQEBgYiMDAQvr6+GDBgAENF/dmkxWJR2SHEN1lfunSJEfJTC+N8BXgCHrKyKc/5kDpHXPT/z507F4WFheDz+WTnEQqFyM7OxsSJE6v8Pp0EK/M4lvw+JdW0bNkSJ06cYCye5cuXk8lhYGCAZcuW4f379+TvW7ZskVIbjY2NsXz5crx//570v0gkwsePH+Hs7CxlENbT00NwcDBu376NQYMGMSRCBQUFqKioYMKECbhx4wYAsT9aUFAQIc1BgwYhNzeX1Pvhw4fo3r27VJvV1NQwe/Zs5OTkQCgUgs/no7CwECdOnMD+/fsRFBSEY8eOIS0tjZSVmpqKYcOGkfp06tQJp06dIrtoeXk5ysrK8OTJE+zduxe//vorevfujejoaLLLCoVClJSUYMeOHVJSF4slVpfDwsIAgEglpaWluHPnDmbPno127dph0KBBCA8PJ1IVn8/Hx48fkZKSghMnTmDYsGEwMzODk5MTUlNTibQnFApx+/ZtTJgwQWp+aGpqwsfHB/n5+QAAHo+HsLAwdOnSBSwWC7Nnz8bLly8hEonA4/EQFRWFfv36MchCTU0NHh4eePHiBdEKeDwePn/+jOTkZLi6uqJHjx5wcnLCmzdvIBAIiOSRnJyMcePGkfHR1tZGy5Yt0aFDBzg7O+Px48cQiUSkHWFhYejQoQNatWoFExOTSlXgnwljY2OiKiYnJxNVscbZIQTExiVATm4esXHFseNhZ2dbDeL67wnNw8OD7EwcDgcCgQAikQgvXrxgLKKaisaSz9IncePGjbF+/Xrk5eVBKBRCKBQiMTERo0aNYnyvd+/eePHiBens7Oxs2NjYSBlIu3Xrhvj4eKI6UAsyNDQUv/zyC6M+3bp1w/3793HkyBGpha2qqor+/fsjJiaG8c41a9YQya1z587ET00kEqGsrAzLly9H48aNGe9RU1ODq6srsrOzicpVUlKC4uJixMTEYOTIkdDR0cHSpUuRlZWFlJQULF++nCGttGrVCgcPHiSLVCgU4vPnzzh58iTat29P3rN69Wq8e/cOIpGILNRTp07J9KEzMjJCQEAAIQ+RSITs7Gxs3boVOjo6pExnZ2ekpqYSIgGA8+fPw8rKipRlZmaGhIQElJaWkrnz+vVrTJsmbRbp1KkTnj17BkB8cXJZWRnmz59PNg5ra2uEhoaS+peUlODYsWMwNDRkENfEiRNx48YN8Hg84iR9//59TJ06lYxny5YtcfXqVbImhUIhUlJS4OTkJDUvVVRUMHnyZDx48IBsVABw8uRJ0h91DVQbDAwMpCQuStKstXGesnGFhIaDHR8Pe3u7KoiLSiL477tJSL7bzc0NRUVFjB1MKBTi7du3GDlyZKXlUCd4ysrK3zxhU1ZWZhBXs2bNcOHCBUJaAoEA0dHRGDJkCKOsLl264NatW0QdKS8vh5+fH9q2bct4h7a2NpycnJCTk0PUXKFQiLS0NMyaNYvx7JgxYxATE4NJkyaR426qTzQ0NLBq1Sri/Q+I1VcbGxuy85ubm+Ovv/4ii57L5SIsLIyxoFkssQ3F3d0deXl5ZBcUicTZKdetW0cWmYmJCQYNGoTBgwfDxMSEcbpnZmaGP//8k2E0fv78ORwcHKClpUXa7uPjQ9Rqqq+OHj0qU+Jq3rw5wsPDCXEBYqlxypQpRKrQ0tKCvb09nj59yiDD/fv3M04kLSwswGazUVFRQQgiLS0N06czEwqoqanBxsYG79+/J2ultLQUtrZfN3NDQ0P4+fmBz+eTtt64cQPm5uaMcqZMmYJbt24xSCYmJoZBcK1atUJiYiKZX3w+H48fP2YQF/WvpqYm7Ozs8OjRIwAg7hCBgYHk8KWuwsTERGbID2WnqzVxxcbFIyAwGDFxcXB0dJAgKnolFL/gv5G46OTl6emJ8vJyoo5QEzA1NRWjRo2qlPD09PRgZWWFPn36wMzMDEZGRjAyMoKenh4aN24MAwMDmJiYoGvXrhg4cCDMzMwIeQ0ePJhMFD6fDz6fj8DAQFhZWTGIq0OHDrhw4QJ4PB74fD54PB4uX76MMWPGSNXLwsICz58/JwuSIi9fX19CBi1atICfnx/8/f0ZEhL1Tm1tbZw9e5bhhHvv3j3MmTMHbdq0ISRDSQ7UJyUlBb///rvUYnV2dibxnlwuFyKRCFlZWZg9e/Y3x0hJSQlt2rTB0aNHyeIDxNLFqFGjpIjrzZs3EIlEEIlEEAgEOHTokEzbnZGREYKDgxmL9P79+wzi0tHRgbOzM1HdqHfv2bOHoVp36NAB0dHR4HA4EIlEZMOTJK5mzZph7dq1KCwsJP36+fNnuLq6okmTJjAyMkK/fv0Ydi4AePLkCQYMGEDeSR3m3Llzh1GvkJAQ0h8sltiWdunSJUJcQqEQT58+xaxZs6Q2WQ0NDdja2pL5SC34gIAAEuJWF+xZstavrFNFobAWGVAp4uLyBMjJzSfEFcdmw8HBrpKKKOK/JC5Jlc/FxQWfPn0iDaYW2IcPHzB16tRKyzExMcHo0aPh5uaG3bt349SpUzhx4gQOHz6MQ4cO4dixYzh69Ch27NgBNzc3WFtbg8US7+a2trZk8QsEAggEAuzduxdNmzZl1K9Dhw5gs9ngcrkMQnVycpIaRAMDAwQGBpLJRy3KmzdvErVqypQpePjwIebPny+zTc2bNyfGX4oo8/Pzcf78eezZswd79uzBqVOn8O7dOxQVFZETw4cPH8okLsrGRZXH5XKRlJTEkGRl2QYp4mrXrh2OHDlCpGEAePToEX7//XeyUHV0dLBs2TKkpaUR0hIIBDh8+HC1ievRo0ewt7cnri/a2tqYOXMmUdMpCcjf35/hlNmhQwfExMQQ4hIIBHj37h1mzGBGiXTs2BFHjhxBaWkpsTt9/vwZUVFR8PPzw44dO3D27Fk8efIERUVF+Pz5M7G7jR07ltRLXV0d06dPxz///MNQYcPCwhhqXZs2bXDp0iXSFyKRCI8fP2YQl6TERan/dImLfhhUl8iLftJKEReVHaJGxEV9KJVAIBAgOycH7HPxCAoJQVw8G3Z2TOP8z+oIyfeOGDECf/31F/h8PsrLy1FcXEwG3MPDQ6atisUS24P09fXRvn177N+/n0xu+ufvv//GnDlzYGpqSiafjo4OJk2ahKdPn5IFzefzsX79emKToRPX+fPnwePxyATMysqSedqpoKAAJycnchpGEXBBQQF+++036OnpwdfXF3fv3iVH9pJta9u2LYO4uFwu3rx5gz///BOTJk3CuHHjMH78eIwYMQLDhw/HqFGjMHLkSPTv359IcNTCUFVVhYuLCyEugUCA0tJS7Ny5U0rVlTUvlJWV0a5dOxw+fJghcVEkSScuSuKiq8mHDx+WaeNq2rQpkWzoZGhnZ8cgLhcXFymJSxZxRUVFEYO2UChERkYGY2NhsVjo2rUrzp49S1QYgUCA4uJi+Pr6YtSoURgzZgx+++03jB07FiNGjMDIkSMxatQoDBgwAM2bNyfvpFROSVUxNDSUkYVElsT1+PFjzJw5U6bPHZ246BIXXf2sS8RFgX6qKJlIsFb3KvK/5OOKT4hHUGgw2PFshgNqXQA1EGZmZti3bx/Dj4Ua7FWrVjEc9yobxIkTJxKpjbLl8Hg8bN68WcqjumHDhpgxYwZevXol7jPasbikMdTc3JzYUChVJC8vD/PmzZPZpp49eyIpKYmcjHI4HBQWFmLdunVwdXXFjRs3kJCQwFAT6WRhbm6OixcvkgksFArx+vVrLF68uNphKlRZDRo0wJw5cwhxCYVCFBcXY8WKFZVm2aD3rSRxURMxJSUFkyZNgra2NoO40tLSiJQoEokqJS7JU0WKDB0cHIiEpq2tjdmzZ+PVq1cMyWb//v0M4urYsSPi4uKIYV4oFCIzMxPOzs6Md3bs2BEnTpxASUkJ+Hw+RCIRSktLq6Uy06Gurg47Ozvcvn27SonrRxBXXZa4KNBjFSnP+Vr6cX29VzE3Pw/sc/EICAxEHJtd5zznqYFQUVGBk5MTPn36xDDsiUQiHDx4kPi+VCZ5sVgsDB8+HJ8+fQIAInGWl5djyZIlUgZwXV1dzJgxg6ghlP2KbrCmYG5ujitXrhCpTCAQICsrC3PmzJHZJl1dXSxatIjUhcPhoKSkBNeuXcOdO3fw5MkTrFmzhuHcSG9Hx44dGcTF4/FQXFyMAwcOEAmnKgKXJC5XV1fiOkG5KSxbtowQZ1XjoqSkhLZt2+LQoUMMiSslJQUTJ06USVzUJlAVcZmYmCAkJIRBXI8fP8a0adMYEld1iSs2NpbYSCnikjwQ6dSpE06fPk1URWp+bNq0ieHUWVW/Un1Kt3H928RV1QZTF0DPDvFdsYpE4hIKkJOXi1h2PM4GBMkM+fnZDC4pady8eROA+LSHmtDJyclo3rx5pYRFYcyYMSgoKCCnbBTrr127ViqRoLKyMvr370+i8KmJvGHDBqmFZmVlRQzuFHFdvnwZo0ePrrQ+ffv2xdOnT8mxMOX7JBQKERcXJ+XZTe8HAwMDxMfHEwKuqKgAAFy8eBHt2rUDi/XVD41+OmVkZISGDRsy6iJpnKckrpUrV8r0tpdsj5KSEszMzIjERanijx49woQJExjG+WXLluHNmzfkPZRxXhZxGRoaIigoiLFInzx5gunTpxPi0tLSwqxZs2SqivRTRbqqSEnE6enpUjYuCwsLYuOiNgQul4v4+Hj06dNHZj80aNAALVq0YMwfNTU12Nvb4/bt22ROAGJVkSJyFuvHqYp1nbgodwjKOF/rnPPkS0IBMrNyEBsXL84OEZ9Qp0J+KNDVn5UrVxL7ECXOv3r1Cr169fpmOSNHjsSnT58gEomIxFVRUYH169czJDZq0jRr1gxJSUlksgsEAhw/fhydOnVi1GnUqFEMB00ej4etW7eiVatWMomHxRIfhe/btw+fPn0Cj8cjAeMlJSXYvn27lB2N/rO2tjaOHDlCVE3KTpaWlgYvLy+ZMYDNmjXDkiVLMGTIEMbv1dXVMXfuXOTm5hLDdUlJCdatWycz9lJyTCg/Lso4T03Ex48fS6mKdOKiJK5jx45VqipS7hB04zxdVdTS0oKTkxOeP3/OIK4DBw4wJC4LCwvExcURiUskEsmUuAwNDbFo0SJyqkhtblwuFytXrpTZD4MHD8by5cvRs2dPhsTl7OyM+/fvM0hGlsR18eLFWhEX1SeSxEVd/PKz1ywdVM55eshPDSQuIQDp7BDUqWJgUAhiYiVVxbrVASyWWIVYsmQJHjx4QAa7pKQE4eHhJIi1MrIYOHAgCV+hfHq4XC5WrFjBULEk48QoA71AIMClS5cYkpSysjImTZqE9PR08sytW7cwYsQImf1Hla+oqAhra2v89ddfRJqjJjd1sikLCgoKUFVVxa+//krURcpbnc/n4+XLl1izZg06deoEBQUFaGhooHfv3jhy5Aj+/PNPdO7cmTG2ampqmDlzJrKzs4m0WFJSAh8fH3J6Sn+e/i/9uNvf31/KOE8FY1PERamKlHFeJBLh0KFDMu2TRkZGROKi27hsbW0J0WlpaZHxoRPXvn37GBtL+/btiTsEtQFlZmYS4zy9Td26dSNSdkVFBXEeffToEWxsbNC8eXMoKSlBS0sLNjY2CAgIwP79+9GhQwfyPjU1NdjZ2X3THcLU1BSJiYmMU9ZHjx5h1qxZMv24pk+fTupGJ8OmTZtCR0cHkydPxsKFC+tcfq7Kcs5X03NeCJFITF5iVVFMXHn5H2jZIc7B0ZGZuvlnN1py0bJY4pOwyZMn46+//sLnz58JYURFRWHq1KmVOuSNHz+e2JUoouBwOFi5ciVRP6gJT89t7+/vTzoyIyMDq1atIqpB27Zt4evrS8p9/PgxZsyYIVPqkWxHw4YNsW7dOhJr+PnzZ8ydO7dafcBiseDu7o6srCwykalJwOFwcPLkSUycOBFz5szB/fv3kZmZiYEDB4LFYjHSpWhqamLBggUkZAkAkbgkjb6SoP7WsWNHnD59mrFInz172Z48HwAAIABJREFUhmnTphGJS1NTE1u2bGFIdgAQFBREFhq9zDZt2iAqKopBXK9fv4abmxvDOD937lziOU/3xqfnV+vWrRuuXbtGbJBU8kk3NzepftXU1MSePXsIsZaUlJBNIS0tDdu2bcPkyZPh7e2NO3fuICoqCgMGDGBIeGpqaliyZAlev37NqFdMTAxjbpqZmRHTB3XClp6eLrNeDRo0wIQJE/Dw4UMGcT18+BAeHh7w9PTE9evXcebMGbRs2ZIxZj973VLG+aioKFy+fLmmDqhCiEQCKeKiHFBDQiPFl2U41t2c8/QQGlVVVVhZWeHIkSMkjKSiogIpKSnYsmULunfvjqZNm6J58+bo0KEDhg4diqNHj5JJVF5ejoKCAty+fZth8KUPOEVeQ4cORUpKCrElXb9+HQ4ODjA3N8fixYtJXFtGRoZUOExVxKOiooJ+/frhypUrAICkpCQpVU7yu/TJqKenh/Xr15MAaUr9AsSB0jk5OcjPz8enT5+wceNGRhwbVUaPHj0QHBzMCLIWCARISEjA2LFjoaOjIxW6RP9/kyZNsGjRIkbIE0XCx44dQ+fOnaGqqoqOHTviwoULUhPz3r17sLe3J6e6CgoK0NPTg4ODA+7du8d4try8HOHh4WjWrBkUFRXRpUsXhIeHE6mIavvdu3fh6OgINTU1aGtrY8aMGcSGR+y8QiH27t2Lli1bSuW9GjVqFG7cuIGioiJCdJR0X1xcjLy8PHz8+BEJCQmYOnUqI104iyXezCjSpd4FiA8spk+fjsaNG0NLSwuOjo5EdaZ/Dh48CENDQylfLn19feIiQpE/h8NBZmYm3r59i/DwcPTo0QOqqqrkO3XhomPKATUsLAwXL16sacgPnbi+es5n5+QhMioOwSGRiD8nTVw/u9GSC5c+EEpKSmjdujVcXV1x9+5dsjNmZ2fj5s2buHTpEi5fvoxbt27h/v37yM3NBZfLRW5uLhISErBq1Sr0798fBgYGDEKQXKhaWloYNWoUoqKiUFhYiNLSUjx79gw3b94kISwFBQXYsGEDmjdvXiXZS7ZBS0sLR44cQVlZGXx9fdGsWbNqERf1DlNTU4SEhJBwKMornfo8e/YMS5YsYXhX06WLjRs3Ij8/n6SH4XA4KCsrw/v37xEZGYmxY8eSMCJJ9UVDQwMzZ87EzZs3SY40DoeD8vJycDgcpKWlYfPmzRgwYAD++OMP5OTkgM/ng8PhkOcLCwuRkJCAKVOmEBXMxcUFSUlJKCgoIIcPlF9Veno6bGxs0L59exw4cABZWVkk5pNKX1NYWIjY2FhYWlpi/PjxuHz5MjgcDnk35Sj87t07bNmyRerEUEtLC2PGjEFAQAA+fvwo1acA8PLlS0ydOlXqFNfExATbt2/Hu3fvyPsqKirA4XBQXFyMpKQkjBs3DqNHj8aVK1dQXFwMHo8n1cbNmzdL2UhZLBYmT55MpGz6RnX16lWMHz+ekUyxrggd3ylxib4QlxBCAR/l5VQ+rnxERcchJDQScXEJsLP7GvJTVxpe2eKlfqeuro4hQ4bAxsYG8+fPx6ZNm/DHH39g37592LNnD/bu3YstW7bAy8sLjo6OGDt2LKysrBiOe5KDLWvgu3TpgmnTpmH16tWkfD8/P/j4+MDGxoYhole109HLVlJSwtChQ+Hj44NevXqRsBFZfU8/KaSXYWFhgenTp2P58uXYtWsXdu7ciY0bN8LDwwMjRowgBmHJ9qmqqmLIkCGYMWMGpk+fDltbW9jY2MDOzg729vaYMmUKLCwsSHskv6+iooJevXrB3t4eM2bMgIODA+zs7GBnZwcHBwdMmzYNw4YNQ8eOHTF+/HhMmzYNdnZ2sLW1Je+YMWMGpkyZgu7du0NJSQmqqqro27cv7OzsMH36dEydOhX29vakPEdHR3Tu3BkGBgaYMGECKdPe3h6Ojo7k3ZMmTULz5s3RpUsX0j6qbvb29pg2bRqcnZ0xfPhwqKmpSfWpmpoaunTpgsmTJ2PFihXYvn076VdPT08SfE6NIdUnDRs2xO+//076w9bWFra2trC3t4eTkxNsbGzQrVs3dO/enbTJ3t6eAScnJ4wePZqRqJCChoYGJk6ciJUrV2Lr1q3Ytm0b1q5di4EDB0JdXV2qHXWBwL7TxvX1sgzxl8TOeDl5uYiKiUFwSDgio+JgY/sl5EeBBVYdJK7qQE1NDRoaGgz86Ft8NDU1oa6uLjNcpbZ1lpRoagMtLS1oamrWyfQm9RVKSkpkDtWVa+yUlZXJ3JbMOV/XIHnLT41vsma6Q3DAFwqQnZuDqJgYnDkbhOgYNhzoqT4UvqAONF4OOeSonzAyMoKXlxeRuGrtx/X1XkVxyE9EVBQCA0PFp4rTaBHzigr1UuqSpU5JiszfKz7LUlm/pyxZdazJdyW//yOkNznqXp/KqkNdqFdVkAyyrsW9ikzioiSu8IhIhIRGII6dAHsHWqxiPSWuqgb8Rw/wjyav2tSvMvKSo27PnR9Rr7pUn8rww2IV6apiZnYWIqOiERQcJr4sg64qKrL+Z1XFny0pVVXW97ajru/A9RF1iSRkzbu6UjdZoLJDyAr5qXHqZoq4cvJyEceOx9mAYMSxE2QQV93tEDnkkKPugiJTySDrWicSpBNXVm42YuLicOZskFhVdPzfVBXlkEOO/xYUcVEOqFQ+ru/MgFpGiCsqJgZBQWHSEpf8VFEOOeT4TvywnPNMG1cmYtlsnDkbhNi4c7BzoOWcl0tccsghRy1BSVw/7JYfygGVJ+AjOzcHcex4BAaFIiY2nklcCnLikkMOOb4PxsbGDAfUWt+rKHaHKAefltZGOpGgAhQUlPAz7lCUQw45/ndAP1Ws1U3WUsQlEH0Jso5BYFCIRCJBOXHJIYcc3w9ZiQS/w4+rAnyBCJlZOYiJZeNsQBDi5BKXHHLI8YNhaGjI8OOqtar4NXWzEFnZuWDHJ3y5V/GclMRVlx3b5JBDjroPuqpIt3HV0h1CfFlGdk4eYuPOISg4VIq4xJe//vyG/9eoS17SldXrR9exLrb3/yOqioSor5DMDlHrW34EAgHKv1yWkZWdi+iYOAQEBoMdn8BQFesLcSkpKaFRo0Y/LNujZO6puoLK8nHR0ahRI+jr60NXVxd6enowMDD4ZuqdHxkwLsf3QdZY1PdxoU4VKRtXrYOsCXF9sXFFR8fhbGAw2OxzEsRVP2xcysrKGDBgABwcHODq6opZs2bBxsaGJHGj4OzsDA8PD7i7u2P27Nkked5vv/2GwYMHo3Xr1lVOoJ+NyiZzly5dMHXqVCxYsADbt2/Hrl27sHv3bvj7+2P//v3YvHkzXF1dYW1tzbg9yNzcHD179pS6J1KOnz+29SEGsbowNjYm2SG+i7ioU0UqdXMc+xwCAoMRE8umZUCtP8Z5RUVF9O/fH2vWrMGFCxfw/PlzvH79Gq9evcLr16+RmpqKV69e4dWrV3jx4gUyMjLw4cMH5ObmIjU1FSkpKTh//jy2bNmCUaNGMTJP1qWJI0mkJiYmGDNmDP788088f/4cPB4PHA4HGRkZ+Pvvv3Hx4kUkJyfj/v37ePz4McLDw+Hu7g5LS0v07dsXmzdvhre3t1RqZjn++3GVNb7/K6BsXGFhYSTI+jscUCuIO0QcW2zjij93XsLGVfeJixrsBg0aQFdXF6NHjwabzSb516lLDsrLyxEVFYU1a9bg6NGjuHDhAl68eEH6pKKiAiUlJUhLS4OHhweRQuriRGrQoAHatGmDtWvX4vnz5+QWnI8fP+LSpUtYvXo1Bg0aBBMTE7Rq1Qpjx46Fn58f7t69i+zsbNy4cQPx8fF49+4dVq9ezbjSTY7/HrKkK21tbZibm5P7Pusz6Pm4vivkh+7HRdm4AoNCpNwhxDauurdwKxt4Fkt8c86qVavIRQLUxa8lJSVYsmQJdHV1YWhoiKZNm2LIkCGIiYlBcXExhEIh6cQXL15gyZIljFuH/826V0WOkn8zNjaGj48Prl27Rq5me//+PcLCwuDo6IjWrVtL3VbNYolviOnevTsWLVqEy5cvkxOd5cuXV5nnvjZj8F+P+X9Vl+qUW5N3V6YeamlpYebMmbh48SJGjhwpc77UxQ21MlDGeXqQ9XektamAgLJxxcQh8Mupor29/U+bjD8Kbm5u5BZi6rZnDoeDxYsXS7Wpf//+SExMJORGXUH28OFD9O3bV2b2y28tmsrsE5KG9W9NQsm/a2hoYO7cucjLyyMDy+PxcOTIEVhYWFS7f0aOHIlbt26hqKgIy5Yt+2aGz8ryP1WWHbQq43JlZVenj2U9S7+RqbI+rcl4VUYmlbVN8m+SByg17VdqfG7evImMjAz079+/0rnzs9dZdWFsbEwSCdJv+fkuB9Ss7FzEsc99Cflhw87OrtKBqy+YP38+eDweg7jKysrg6ekpdfKoo6ODQ4cOEYmLIq4PHz7Az8+PcUdiZURU2SSXfFdN+5P+rKqqKoYOHYrExEQAIAOelZWFSZMmVassqjxVVVXY29vj7du32LRpk5SqSH+vrBNWWQuzuhJQZYQj+b7qlCNrIVf2u5r0dWXlU2NaWR1lkVZlc0XW91gsFszNzXHw4EHweDxkZGSQW81rQsZ1BVQdq0okWIuc819DfqKiYxEQGILYuHg40IOs60kHSWL+/PnkOvmKigqIRCKUlZVh4cKFRC2ioKysjK1bt6KkpAQikYjYi4qKihAaGor27dvXeLC+tZCrWpyS/U79q6+vj5MnT6KsrIxxa/XFixervIBWsl4UmXbv3h1JSUnYunUruRGIXu/KXEsqIyFZ76pOP9VmIVS3/KrmcHXHqCYE+K3Ni/5/We83MTGBn58fuVU8PT0dPXv2rNUcq0uQDLKudcjPVwdUIXJy8xAdE0ckLkd6IsF6ivnz50MoFDKIq7S0FAsWLJC5yNauXYtPnz4xDIYcDgexsbE1UsFqiupOPHV1dUyZMoXcFl1SUkKI6/Dhw+R6KllSHv1dlLTAYokvkt26dStWrVpVrSvWNDQ0YGRkhDZt2pALVCnIkp5qsrAUFRVhZGQk8x5BWc/S/9+4cWO0bdsW+vr6Mp+X3KhkQU9PDy1btiQ3TH+rbdWFgYGB1AW/lamPjRo1gq+vL7lxGwDevHmD7t27yxzL+kRclMQVHh7OyIBaC+ISf4kn5CM7Jw/R0XE4czbwf5a4KFVx/vz5UoOtra0Nf39/lJeXM1TLd+/eYePGjTA2NoaKigqGDRuGhQsXYuHChXB2doaLiwvmzZuHBQsWwNPTE05OTujatSuZUK1bt8Zvv/2GuXPnYuHChfD09MSsWbPQu3dvhi9VdVQsc3NzREdHo6ysDHw+n0hdubm58PHxIYu5upfQslhiIrK0tMTw4cMrPUHV0tLCL7/8gtmzZ5MLUf39/bF7926sWbMGkyZNQuPGjWXWWUdHB/369YOLiwsWLFgAd3d3zJ8/H97e3pg0aRJ0dXXRqlUrTJs2DZs2bYK/vz/27NmD5cuXY+zYsWjSpEml/dGgQQP07NkTXl5e+OOPP3Dw4EHs3bsXa9euxZQpUzBu3Dg4ODgQSVRW2xQVFdGxY0fMmjULfn5+8Pf3xx9//IHdu3fDwcEBrVu3lupPVVVV9OnTB/PmzYOXlxfc3d3h7u4OT09PzJ07F82bN4eOjg7s7e2xbt06+Pv74+DBg1i/fj3jYl56fTQ1NWFpaYn169fj/fv3EIlE4HA4EAqFyM/Px+7du7F48WIsWbIEEyZMqLOuOlXB0NAQXl5eCA8PR3Jy8vfmnK8AT8BHVnYOoqJjcfpMAGLj2FLG+frSOXS4u7uT68zpEpeHhwejPerq6li4cCFevXr1RYUWu1C8f/8eu3fvJhNfWVkZAwcOBJvNRllZGTgcDoqKilBWVgaRSISMjAysX78e5ubmpM+MjY0xbNgwnDp1CkKhEM+fP8e6devQvXt3qKiokHpUJhFQ5TRs2BCOjo7Izc0FAGIXEIlEuHz5MsaMGVOl+vEt0G02dCmgbdu2WLNmDVJSUlBeXo5Hjx5h+fLlWLBgAdhsNoqKivDx40dER0djwIABUuWqqamhb9++OH78OD58+MCwZ1y7dg2LFy/G2bNn8eHDB8ZEFQqFSE1NxaZNm9CmTRupPlFUVIStrS2ePXuGz58/IzAwEF5eXti7dy9evnyJ7Oxs5Ofn4/bt27CysmK0k/pZV1cXixcvxp07d1BSUoLLly/Dy8sLhw4dAp/PR3FxMUJCQjB8+HCGBKakpIROnTrh0KFD4HK54HK5ZH7l5+djzpw52Lx5MwoKCqQW4Lt377BmzRpGeerq6ujXrx9CQkJQVlYGLpcLDoeDkpISlJaWEsmfOh0PCwtDly5d6h1x0d0hvit1M+XHJRCCpLUJ+OI5L2njqo+YN28ewzhPEZebmxtYLPHOaWxsjClTpuDJkyeEsACx0dvf3x/du3dn3AatrKyMYcOG4cKFC6RTqU5PTU3FqFGjKq0LAAQGBqJVq1aMSVediWdubo7du3fj8+fPZDemdqnY2Fj069fvu422kmpL06ZNsWnTJmRmZgIAysrKsHLlSujq6kJdXR0jRozA5cuXST+cP38ev/76q1S7qGdTUlJAn395eXl4+fIloqKisGzZMuzatQupqanEhQUA0tLSMHHiRKk6NmvWDOfPnwcApKSkYNiwYVBVVYWpqSkcHR1x9epVAMD9+/fRqVMnqTo1adIEq1evRkZGBgCxLXPu3LlQUlLCoEGDcPfuXQAAh8NBWFgYOnfuLNVfo0ePxr179xgLrKysDH///TeSk5Oxc+dOHDhwgPgJUm169uwZ7OzsiGquoqICCwsLzJw5Ezt27MCrV6/A4/GIKeD9+/fYu3cvli5disWLF2PChAkMlbg+ERelKn6f57zgq+d8Tm4+w4/rf4W4+Hw+IS5q5woICICzszN8fHywfft2XLt2jSyW3NxcXLt2Dbt27SKTVRa5zJ07lywyiriys7OxdOlS4vdFtyXNmDEDz549w6xZsyoliqpgZWWFiIgIlJaWkkMG6gDh5MmTUlJJTSB5WsZiiQnayckJz58/J5Pn1atXDKlKU1MTq1atIvYYkUiEAwcOyLQzaWlpISYmBoDYdYOya9y9excTJkwAi8VCixYtcOLECRQXF5MNBwB8fHyk+mzIkCHEeH379m306NGD8b5Jkybh/v37uHfvHkM6YbHEKubEiRORmppK2nb//n1iAG/Xrh0OHjyI4uJiAGL/uKVLl8LY2JhRjrm5Ofbv3w8OhwM+n//FtUiAsrIybN68GRoaGjA1NcXRo0eJ5C8SiVBSUoKgoCBi96KPf7t27fDPP/8AAHm/LBtXfTtZZLGYEtfly5e/L1axoqKCEfJzNiAIMTFxsP8fcIegq4rl5eUktCAjIwP3799HVlYWCgoKIBAISH+8ePECO3bswNChQ6VsEfQ+6NSpE44fP05saAKBAFwuF1evXiULhW5wXb9+Pf744w+YmJjILPNb/du3b18kJCQQuwflUAsAvr6+3+UkK6seJiYmiIuLI7Y+AHjw4AHMzMzI91RVVTF27FjcuHGDTLAHDx4wNj2qPA0NDURFRQEQS6hcLhf5+flwcnIihwp6enrw9PREdnY2hEIh2RC2b9/OiKPU0dGBk5MT8vPzAQD5+fnYsmULzM3NyTPKyspYsWIFbt26xfCBYrHEhBMcHAwOh0PqHR8fj6ZNm4LFEktjCxYswMePHwEAXC4XDx48kHICbdasGTZt2kSkXx6Ph9LSUsTExMDS0hIsllitXLJkCfLz8xnO0LGxsUTypo+9lZUVHj9+DEAsvQkEAqSlpTHU3fq6LiniohxQvzPkR5y6OSs7FxGR0WLjfCzTxlVfQREX5XhaUVGBsrIy7NmzB+PGjYOLiws8PDzg6+uLtLQ0ooK9f/8eL1++xJEjRzBixAhif5I80p42bRrS09PJQhSJRCgqKsKsWbMYz86cORP379+XKW1VdwL27t0bCQkJKC8vR0VFBTgcDlkIhw4dYuzetZ3Q9O+MHDkSWVlZREICgDt37kj5s3Xu3BmxsbGM56KiomBoaMgoU1NTk0hcFGHcuXOHIQ1pa2tj+vTpZCwEAgGEQiE2bNhAyI3F+nq6mpOTQySc4uJiJCcnw9nZmUif5ubmcHV1ZZwIKygowNbWFgUFBRCJRKTOx44dY/TF+PHjkZubS8LFSktLsWLFCsYG0apVK2zbtg2lpaWEZHJycjBu3DjG+xYuXIisrCxwuVxCboGBgWjevLnUGPTs2RNPnz4lxCUUCpGRkYF+/frJHCdZ/6+rkDTO/5ic819sXOJTxfj/Cc95uqpISVxFRUWYM2cO4zlVVVUsXrwYb9++Bb1/AODmzZsYPXo0w8eJ+p6ZmRn8/f2JqkDtGqdPnybGV0VFRfj5+eHJkyfo06dPrdvSp08fcihAETBlnI+OjmaoSj9iJ/b29ibkSKmkSUlJMDIyYvRD06ZNERISQiQTALh16xY6dOjAKE9DQwPR0dEAQNTdmzdvMmxHFHGlp6cDAGnfypUrperXr18/vH79mqhe1MTPycnB3r17MWzYMCIx0w9BlJWVsXz5ciKJUxtOQkICbGxsMHnyZDg4OMDf3x9lZWWMxXPo0CGGVNe6dWvs3LkTpaWlKC8vBwBkZmYy1GlFRUUsWrQIOTk5qKioIJtOeHg447STgrW1tZTE9fbtWwZx1VcYGRkR4qI7oNaeuAQi5OTmIyo6Vpxznn2O4Q5R30RSCh4eHoRQKJtKeXk5vL29pU7xGjVqhMOHDxOHVS6XS1Tpc+fOEWKgSzQKCgoYPnw4cnNzichLkR01Kbt164bY2FiEhIQQMqtNX1paWiIwMBClpaUM1VckEiExMREjR46stZ+RLKxbtw5cLpdIeHw+H2FhYVJuD82bN0doaCghGkBsc5I0ZtOJiy7B0W03Ojo6mDFjBlEhKFV49erVMhdBWFjYl3n8NdqBcnm5desWPDw8iNsA1SdqamrYsmULkeao73z8+BGPHz/G48eP8fz5c7x69Qrp6enIzMxEVlYW0tPTsWvXLgYhm5ub448//iB9RBHn6NGjGWtnwYIFyM7OJiaF8vJyhIeHo2XLllLtsrKywqNHjxgbQXp6OgYPHvzT19P34oc5oErauGLj4nHmiwPqdPqFsPUUbm5uROKiVMXi4mKZIT9KSkpYsGABUlNTpcJ+srOz4eLiQtK+0GFubo47d+6QBSkSiZCWlobp06fDyMgIa9euxevXr+Hr6/tdhNKsWTOsWrUK79+/J+pGaWkp+Hw+kpOTpRbL95IXRVwikQh8Ph88Hg8hISFSWQpatGhBiIsipLt370oZkzU0NBAREcEguJs3b5ITPxbrq+0qNTWVsQuvW7eO0TZqvOzt7fH06VMSj0q5DlAbz6tXr7BmzRriL8diiQ3zmzdvJvOCIoe///4bixYtIj5mCxcuhKurK+bNmwc3NzfMnz8fgwYNYjjpmpqaYufOncQlhiKuESNGkGfoEheldlZFXNbW1kRVpOZfWlqa1OFDfURVIT+1zDkvIH5cAYHBiI2L/59wQJ0zZw5RN+jZIdzd3Rk+T9RCsLW1xc2bN0nID91utW3bNmKToJNCw4YNceTIEbIgqXeEhoZiyJAhCA8Px61btzB+/PjvkoiUlJQwevRookZRuzxlA/H09PyhEtfatWsJEVMLPCwsTMpbvmnTpggODgYA4mt07949qYWmra1NbGEUcd24cQMdO3Ykz+jp6WH27NnIyMggfQkAa9asYZRFd26dNm0akpOTid2MsiNR73j06BH69u1LvtugQQOsW7eOQXAAEB0dDVNTU+jq6sLAwAB6enrQ09NDkyZN0LhxY+jr60sdgLRp0wZ79uwhmyIA5ObmYujQoYy6enp6IjMzk7jblJeXIyIiQiZx9e3bFy9evIBQKERJSQkAICMj47vMDHUFkkHW35e6ubwcApEQWTm5xI+rPmaHkFVHd3d3xkkOn8+XckClnC6VlJTQp08fREREEImLw+GAy+WisLAQu3btkukIyWKxMHv2bOTl5RHJhMfjIS8vD/Hx8Xjx4gV27txJJn1NpSH6s6ampggKCmLEU1KSw8GDBxlpaSp7R3WO0RUUFLBy5UqiLgsEAvB4PISGhhKJi3KdaN++PVEBKeK6deuWVIiUtrY24uLiGJLZrVu3GCplo0aNMHv2bELO1HOybFwUVFVVMXjwYPj4+ODu3btEraW7wXh7ezNUxQ0bNpBnKMK7fPlytV1KqLJMTU2xa9cuxglvdnY2w5dPUVERnp6eyMjIIL5cFHHR/fko9O7dG0+fPiUqLyB2Wh02bJjU+yU337oOIyMjLFu2jIT8fEcGVCGJVczNy0dkVAztsoz658clOYAeHh5EqiwsLCQxiHTioktcEyZMQGJiIlGPqIVYWFgIX19fKcdR6mdjY2Ps3r2b4apASRaJiYmMSVfbdlGwtLTEtWvXyMKmDN2XL18mrgqSwdsUycjy19LS0kLPnj2lfJSmTZuGDx8+EJWZx+MhKioKBgYG5BnKHeL69eukzwAgISFByrakpaUFNpvNkLju3r1L3AZYLDFxubq6Ij09nZwqikQihqpIlWVtbS0l1fXu3RtHjx5FZmYm2USAr35uVB94e3ujvLwc5eXlZMw+ffqEqVOnQklJSWpuKCsro2nTpujUqRMjBMnU1BS+vr5E+hWJRMjKymJI14qKili8eDGxg9JtXLKC4i0tLfHw4UMiPQJiGxclxdHrVt9szxRxRUVFMdLa1DiRoKSNKyo6VhxkHSud1uZnN7o2oNwh6CRUVlYGNzc3qV1LRUUF69atQ0FBAfFapiZOXl4e7O3tGbYSyck9ZcoUsuCoQfj06RM8PT3J6VZt+5FORGpqapg9ezYJtKZiKz98+IApU6Yw6icrkJy+MJWUlDB27FicPHmSEAj1HWtvxjbgAAAgAElEQVRra+KgSalB165dY/ihKSsrY9y4cbh+/TpR0crKyuDv70/8rugEKakqyjpVdHR0RFpaGsOxV1JVNDY2hoeHB5YsWSJ1yNKpUyd4e3sTAzcgdnVo2bIlqYuNjQ1KS0sZhmGBQIDTp0/LDKUxMTHBjh07sHz5coYLg6mpKbZt20Ykc0CcXkhS4nJzcyPShUgkQkVFBSIiImQSV8+ePcmpIrUBVmacr2/kZWhoSPy4Ll269L0hP2LP+axssaoozg5R/9whZNl33N3diSMjZa8qKSkhIT90DBw4EElJSWSno8T0srIyBAQEoF27dlLl0ydN9+7dERgYSHxvRCIRXr58SQy1kqeRNWmX5HcaNWqETZs2kcVCOYieOXOGYeyuCo0bN8bkyZORmJiIjIwM4uBIvadZs2Zgs9lE5aIkJDpxqaiowMbGBvfu3SPP/P333zLteWpqalKnitevX2ec0mlpacHOzg5v374lEpxIJMKyZcsYddfR0cG8efOQkJAg5RTKYoltZVR4FAD4+fkxco317NkTd+/eJSowpXK/e/cOfn5+jDo1b94cvr6+ePr0Kby9vRlOySYmJti8eTNDYsjKymIclLBYLLi4uOD169fkJLOsrAwhISHE4ZW+MfXp0wfPnj1jbBhZWVlEajc0NMS8efMIwVYnNVJdgaGhITlVpLJD1Mo4L5m6OSw8UhzyUw9VRcnBU1VVxfLlyxnGZcp2tXfvXnKNmbq6Ovr27YvIyEiUlpYyiKCgoACnTp1C3759pW7AkXyflpYWHB0didNmcXExjh07xiCS2lx3Rv8OXYLq0qULAgMDGYG8nz59wokTJ/Drr79KGdEpaGhooH///lixYgUuXbqEZ8+ewd/fnxAS3dPd0dER//zzD+mPt2/fMgzPurq68PPzI3XIysoisYySfaSvr4+LFy8y+vfBgwcMda9x48ZYtGgRsrOzGc9t2bJFSrKaPHkyMjMzkZycjPHjxzPaq6CggFWrVuHz588oLS2Fu7s7oz76+vpYsmQJiVOk7JLUQceJEyfg5OSE8ePHY/fu3Xj37h3279/P8OFiscTS3ZEjRxjRBXl5eXBwcCBEqaioCG9vbxJETm2k586dg6mpKakXfQOkJC5qsy0sLISPjw969eqFFStWIDExkZBjfSEtFuurqhgZGVm7kB/qQ4zzX4grPCJKpnG+vkBBQQH6+voYMmQI1q1bhwcPHsjshPz8fISEhODw4cMIDAwkwb/UJycnB6GhobCzs5OZPkSSfOhSyoEDB1BcXIyXL1+if//+jAVX20kmqdZSaNmyJWxtbXHw4EGySwNiY25oaCj8/f2xdu1aLFq0COvWrcPOnTtx+vRpPHr0CBcuXMDSpUvRu3dvKTcP6n0qKioYNGgQTp06RRbe7du3ya1Ahw8fJnGK58+fx7Rp06Q85tXV1dGjRw/s2rWLhNBQn9LSUmzevBktW7ZEw4YNMWnSJFy5ckVKbXj8+DEmTJhApB0qF3teXh7Ky8uRkZGByMhIbNy4EZ6enti2bRueP3+OgoIC+Pv7E8mG3v96enqYOXMmbt26Rd5Hdzzm8XgoKCjA33//DVdXV4ZtT0FBAd26dYO/vz8JO6I+QqEQ165dw/Dhw6GsrIzJkyfj77//lpqDHz9+xJYtW6S853V1dbF161aSBYT6ZGVl4e7du7h69SpmzpzJkPzqCyji+jEXwpaLc85n5+QhJpYtJq64eIaNq75ASUkJAwYMgJeXF86ePYv4+HiEh4cjPDwcERERCA0NRUhICKKionDx4kWcO3cO8fHxiImJQWhoKE6ePIl9+/bBy8tLZlBrVWCxxFLeoEGDcOfOHQQHB8sM6fgRkCTOli1bYubMmTh69CgSExORkpKCjIwM5OXl4fnz53j48CFev36NZ8+e4eLFi9izZw/Gjh1b5T2K9PI7d+5MRPy0tDRkZGTg8ePHyMzMxP3793HixAmMGDGCYQOkoKenh99//x2nT59GfHw8IiIiEBQUhPDwcERGRmLfvn0YPHgw2rZtCy8vL0RFRSEmJgbBwcEICQlBREQEoqKisGjRImITMjQ0hIODA/bv3w9fX19ERUXh5cuXyMjIwMOHD5Gamorz58/D29sbXbt2JXWRPIVTUFDAhAkTcPjwYVy9ehWvXr1CamoqXr9+jZcvXyIoKIhhN6SgpaWFKVOm4Pjx42Cz2YiIiEBISAhCQkIQFhaGpKQkuLi4oEWLFlixYgWioqIQERGB8PBwBAcHIzAwEGw2G6dPn2akZKbqZ2FhgY0bN+Kvv/7C8+fPkZGRgSdPniAiIgLOzs5o2LBhpWNVl0H3nKcTV81TN0tcTxYbF09sXPWRuJSVlWFtbY1ff/0V/fr1g5WVFdq1awczMzO0b98ebdu2RZs2bWBmZgZra2tYWVmhW7du5G+GhoZQVlaGsrJylT5RVal7v/zyC0JCQuDg4ECcFX/0xJIl+VHS5sCBA+Hk5AQvLy+sXbsWGzduxI4dO7BlyxbMnTsXPXr0YMT9Vec9LJZY+urSpQsWLlyIzZs3Y+PGjVi7di1sbGwYyfYk26qmpoa2bdti0KBB6NmzJ7p06QILCwtYWFigY8eOGDJkCMzNzWFiYoJ+/fqhb9++6NKlC9q2bQtTU1N06tQJ1tbWGDhwIFFn1dXVybipqanBwsICrq6u2LBhA3bs2IGVK1fC0tJSStqtDK1atcKECRPg5eUFLy8vLF68GPPmzSOntLJsjL/88gsGDhwIa2trmJubo02bNmjdujXMzc3Rv39//PLLL2jZsiWsrKzQu3dvmJubw8LCAmZmZmjTpg169eqFgQMHonnz5jJNAYaGhhgxYgTmzZuH1atXY9asWbC0tCSbw/dkZP1ZqCzkp9Y2Lp7gq3GeCvmpjzYuBQXxvYoNGjSAqqoqI4+WJJSVlaGqqlplSl9JYpBcyBoaGozJ1rBhQ8ybNw+nT5+WGfn/b7RX8h2qqqrQ0NCApqYmtLW10bBhQ+jq6kJXVxeamppS9ampvU1bWxs6OjoEklIWvV70FDkNGjSAiooKAbU5qKmpkZNOatzU1NQYrggqKirQ1NRkjCd97BQVFaGhoQFtbW00atQIWlpalR6iUAQhWU81NTVoaWlBS0sL2tra0NTUlErMSE9TpKKiAjU1Nak5pqioCFVVVWLjop5jscQaAfV9qp1UXWTZP1VVVaGpqYmGDRtCS0uLvKuqDLd1GdSVej8m53xFOXgCATIzsxEVHSszyLq+oKo869+SoCT/L5kRlL7DqaqqonPnzhg1ahQ6d+5MJqmZmRmSk5Nx5swZRk6uf6u9knWrLgnV5nDgW+XJyr76vXWS9TtZPmqVvUOyHrLmwbfqWFUZNelbWTZRqj2Sc62qd0jeLlRfpC0WS/ZN1jWSuKgPMYzRQn5kuUPUF9RkMKuzGGWVp6Ghgfnz5xNbEpvNRq9evaCkpARHR0c8f/4cc+fO/U93xf96Ele2CGtbVk3KqC7B1bY9NX22JkRYlRT4rXZ9j6RcV0CpipQdsNY2rq855wUkkeCZs4GIjomrlzau/wKGhobkTkNAnPLXyckJI0aMwPXr13H9+nVi2K+vIr0ccvwbMDY2hre3N8LCwnDp0qXaJxKUTGtT30N+/gsYGRkRfyTgq78W5Vbh5uYGHR2deinKyyHHvwkqrU1kZCT++uuv77/JmscXIjMrp9JEgnJ8hZaWFhYsWMDwm/r8+TMePHiAjRs3SjlyyolLDjnEoCQuWaeK30Vc9d3G9V9BX18fLi4uOH78OE6fPo1jx47B09MTpqamVZ5kyiHH/2cYGRljibfYOH8p8VLNiYv60B1Qc/PeE+KKY8fD3oEWq8iS8BSnobaNkGV4rOrkh/73qspUUFCEgoISWKya2ZdkGU6/9V4VFRVoa2sz4uD+LUieONXUqF1XIKufq2cLVPgyptUf18r6SvpnRbBYSrTya9av4vorfpl71TvB/NZJt2T5lc3JyuZCZXWo7N0/8sBFahy+9KeBkRE8/4+99/6rKkvz/TmcQxYk55xzzkFyEpCcc84gOaiIYgIVEEEkKAaCShDRstqyyurue6dq+s7Ma+4Pd3rm1dOhurqr5s4f8J2q6dJ+f3+As0ULq9Aqu+feq6/X80I4Z++99lprf/aznvV5Pk9bK4srK/zko4/43We/5+nTH6CAKs1VXL93XxASzC3I/9aFn//+w4HrdSbYbjt187Pt9uYP1dsaxDftn+/qr/8KbdzN+L7qHnbXz28OXN89liI2QUtquweuF9u/87G7ub/dfvZ9z8Or5u/37XK+TdCSkXmOEzoG+jR1dnJzdYX3P3rCbz/7nKff/EDg+vwPX7CyendzqfjgPfLeMnDtxqP5QZ31A863vT3fx2N6k8TpN7mP75vA/9VtN1v+321vBlw7XftFL+/ll93rvfSeX+Pb6USvA1rfBS6vO867AbDt/3+ZF/bje1ybP3UN9Gnu6mJ+bYWfPHnC794UuHZSh7g5v8i9+w/I/QsuFbebtBMVFRUF6VwpO/v7JsD2Cfk6nf9dhL7vO8/bBo/dLCPe5vXflklZ8rvvx9cHrp36SF1dfUexwDez71uCvvretqtHfFc7pH+Xl5dHTU1NYOFLJJIdMyFevm9ZWdkXUtj+muRVHX19Gtrbubm6wsMPP+I3v/s9z579+c0057/6epOA+vkfvmB1bZ2lW3c2l4ovAdcLnSnzw4FLagoKCmhra2NmZoaVlRXq6uqYmZkRGRlJUlISGRkZghbWbszc3BR3d1d0dbV3fYyKigoODg7fSl79rnSgv7Rtn2RKSko4Ojq+ULjh/xSTl5fHyMgIb29vQbXhL9Fv0jL3cXFxP6h47s4mi4GBAQ4ODqioqLzye2KxGHl5eYyNjXF2dt51zqiysjL+/v6EhYXh7++Po6Mjzs7O+Pj4vPJ6enp6+Pv7Y29vj5WVFRKJBLFYjKen57cqe6uoqGBmZoZIJEJeXv7txbgMDWjp6X7ucf3+Dzx7+uc3C85Li2VIdxUXl26z8eA9cvK2EVBFMj+6xyUdSB8fH+rq6jh27Bjd3d1YWFgQGRnJBx98wODgIOXl5URGRhIUFIS1tbWQtGtqaoq8vDyOjo74+vqioqKMra01x44dpb+/j+joSOzt7dHU1ERXVxdvb2+8vLxwd3fHxcUFc3Nz4a3n7e1DV1cPBw4k4+joiKGhIbKysuzdq4qDgz0BAX54erqzd+9etLS0CAwMJDg4GBsbG4yNjdHS0kJVVRU7Ozt8fX1xcnLC398fd3d3AQw1NTXx9PTE3d0dDw8PXFxcUFNTw8LCAj8/P/T19dmzZw8uLi5YW1ujoqKCjY0Nvr6+aGpqIhKJMDU1JT8/n8zMTA4fPkxKSgqKioqoqKjg5OSEjY0N5ubmuLq64ufnh7Oz8wsT297eHi8vLxQVFTEzMyMoKAhPT080NTXR0NAQjlFSUkIsFmNlZYW7uztBQUFYWloiJyeHo6Mjbm5u2Nra4uHhga+vL1paWqipqeHu7i60w9PTE319fYyMjAgICMDGxgYXFxcqKipobW2luLiY4OBgPDw80NPTY+/evXh7exEQ4Ie5udkL883Y2BhPTy/s7R2xsLDCwMAAExMTzMzM0NLSwszMDE9PT5ycnLC2tsbMzAwbGxuBmqKpqUl5eTnXr1/n6NGjREZGoqmpibm5Oe7ubujp66KusRd3TxecXRxxcXHC1dX5BTlrTU1N/Pz88PLywsXFFRtrO8zNrPHx9icrK5uDBw/S1NRIbGw0QUEBODk5IJGIsbAwIyQkCE9PD5KSEqmtraa2tprs7BxhrJWVlbGwsMDX1xdPT09hzKR9YGZmxpkzZzh79iwTExN0d3eTlZWFr68vPj4+L7wE1NTU8PDwoKKigsnJSZqbm0lISMDOzo7IyEjOnTvHoUOHhLEyNzcnKCiIlpYWsrOzyczMREdH5628RHT0pTGuZd7/6KPNpeKbBOefLxWfCUvFpVt3ePDeQ3K/g4D6YwGXSLRZCTktLY3S0lLy8vIwMTEhPz+ff/7nf2ZqagoHBwcyMzN59OgRra2txMfHMzAwQF1dLTExMZw9e5arV6+QkZFGc3MjD99/QGdXK9k5mZw/f5709AwSExOZn5/n4cOHrK+vs7CwQGVlpSA+l5ubz9DQOcbGxjl//jzx8fFIJBIsLc05eXKATz/976ytrZCVlUVNTQ3Xr1/n2rVrnDx5kubmZtLT08nLy6O/v5/R0VEGBwd5/Pgxhw4dwtLSEhmZTYVVqbzJ/fv3uXr1Krm5uXR3d7O0tERGRgb79+9ncnKSrq4u0tPTOX/+PHNzc1haWqKoqEhWVhYff/wxQ0NDTE9Ps7KyQlRUFKGhoYyMjAiT7/Lly/z0pz9ldnYWOzs7RCIRjo6OnDp1itnZWby8vKirq+Pv//7vWVtbIysri6KiIlZXVzl8+DAGBgaoq6vT29vL3Nwct2/fpru7m/DwcE6ePMmRI0c4cuSIIA9UVFREaWkply9fpq+vj2PHjjE9PU1JSQn19fVcv36dvr4+jh49yvLyMgsLC9TW1lJRUSEoaQQGBrG4uMAnn/x3Ojs7hERrc3NzWlpamJ6e4ciRftrbOzl8+DCHDx+mpqaGrKwsGhoauH79OmfPnuXYsWNUV1fT0NAgqM+mpaWxtrbGzMwM7e3tnD17lvT0dJqbm1laWqCgMIeo6FCWbt3gzvIiN27McePGNVJSkoUXRkNDA8vLy5w6dYbx8UlOnRyiuKicY/0nWVy8xdDQEB0d7XR1dfDee/e5cmWGgAA/2ttbGRsbpbe3iytXZlhdXeb06RMUFxfR0dHB6dOn8fHxoaamhocPH7K2tvaCKoWMzPPCsxMTE7z//vtcvHiRhIQEAgICGB4e5urVq8THxwv6acPDw8zNzTE8PMzRo0cpLCyksrKSq1evCrJNq6ur3Lt3j6qqKhwdHWlpaeHhw4f09PR8q/7Aj2V6hoYc7H7ucX32+z8IS8U3C85/84zff/5HVlbvcv3GPBs7xLjeBnDJyGwue/bu3StkwPv5+XHhwgUmJycJDAxEJBJRVlbGkSNHKC8v58KFC1y+PEVLSyszMzNcuXKFqqoKTp8+ydDQacYnLjB64SzHB/qYnp6ioKCA4uJiHj9+zP/4H/+Djz/+mNXVVcrKygRvqKSknNraeoaGzjE7e0VQ+bSzs2Fi4iL/8A9/x+PHHzA+PsHt27fp6uoiISGBkZER7t27R3t7Ozdu3ODy5cvk5+dz4sQJpqam8PX1FeIpqamp/OIXv+DTTz/lJz/5CaurqwwODjI6OsqVK1coKiqitbWVs2fPUltby+joKMvLy1RUVKCmpoahoSE1NTVcvHiRY8eOsbi4yKNHjzhy5AgtLS1MTk5SUVFBeXk5jx494l/+5V9YW1vDzs4ODQ0NTp06xbVr17hw4QIpKSn09fXxy1/+kp/97GccP36cmZkZzp07R3h4OAoKCujo6DAxMcHa2hqDg4P09PRw4cIFuru7OXDgAGNjY/z85z/no48+4tKlS1y/fp3Dhw+TlZXFiRMnOHjwIMXFxVy9epUzZ85w+vRpTp8+zcGDBxkeHubKlSuMj4+zsLBARUUFmZmZPH78iF/96l8YGhpEUVERBQUF6uvrmZqa4vLlKUpKyjlx4hT/9E//xAcffEB3dzednZ2Mj48zOzvLkSNHGB0d5fjx42RmZgoKHYWFhYyMjJCTk0NPTw+HDh2iubmZwcFBNjbWKSsvID0jiZ/+7DGffPpz/uaTn/Po0ftERoajq6tLU1MTDx8+3HqpJTA9fZX5m7dITckiO2vzpdfZ2cmRI4c4ffoEP/3pEx49ep/BwdP09nYTHR1JZmY6AwPH6O/v4+LFC4yPX2R6eprR0VHi4uIYGhri7/7u73jy5AlBQUEvLNmsra2ZmJjg6tWrfPDBB4yOjpKUlMSVK1e4c+cOtbW1WFlZoaurS1tbG9PT0wwNDVFTU8OpU6cYHBxkcHCQCxcuUF9fT11dHf/tv/03/uEf/oHe3l7k5OTIz89nfX0dDw+Ptxac19bTpaG9jRsryzz88EN+87vP3jQ4/0zQnP/iy39ndW2dxaXb3Nt4QF7B2weunTqoqKiIX/ziFzQ1NbF3715UVFSoq6sjPj6e3Nxc1tbWOHdumI6OTh49esS5c+cICQliZOQ8d+8uc2d5gatz09y+s8Dk5ARhYeGUl5dz9+5dZmZm6Ovr49q1a+Tm5rJnjwp7VPZwrP8EfX3HOHZsgPHxS4Jmuq+vN1evzjIzc5nllVssLi7x8OFDsrKy0NfXp6mpiStXrtDc3Mz6+jpDQ0OEhITQ1tZGQkKCEHw2NTWlurqatbU14cGSiuUtLy9z4sQJAgIC6O7u5uDBg6Snp7OxscGNGzeEIhaenp6Mjo4Kk31qaopbt25x5swZLly4wKNHjxgYGKCxsZG5uTnW19e5du0a9vb26Orqcu3aNZ48eUJPTw9ZWVkcOnSIxcVFlpaWGBkZ4c6dO5SXlwvih6ampszNzXHt2jUSExPJzs7m/v37NDQ0kJyczNTUFGNjY8zNzTE/P8/q6io5OTnk5eVx8uRJfHx8qKio4Gc/+xmrq6tMTEwwMzPD0NAQi4uLPHz4kJWVFU6cOEFCQgJFRUUsLS1y9+4K7e2tgpTNwMAAH330Iffu3aOgoJisrBzGx8e5dOkS1dXVlJeX8+DBA/7mb/6GxsZGjhw5wp07d0hNTRXmlBQs9+/fz8TEBPn5+QwODvLgwQMuXBghJjaUwqJM7izf5Oz501wcH+W99zYIDw/F0tKC8+fP8+GHH3LwYAt5eQWMXbjEtbkFjvadpKf7CDduLDAzM8PctRmuXJ1mdHSYmzevc+3aVc6fP0ti4n6KiwsZGxvl2rWrPHz4gNu3b/PgwQM6OzsJDAxkeHiYa9eucfPmTS5dukRERIQQiJeKLJaWlnLu3DkiIyPx8PDgZz/7GVeubL5olZWVMTc3Z2xsjA8++IDbt28zMDDAzZs3hXG8f/8+ly9fZmBggJmZGdbW1ujt7UVDQ4O2tjYePHjw1sQvZWRk0DUweHFX8fefv5nHJV0qPn0GX/7bvz+Pcd1/mQ7x9paKL1tISAjNzc34+/sLWkYeHh7o6upiaWlJdnY2Bw6k4O3tQ25uLklJSRgY6OPj401hYR75BdlEx0SQk5tBQkI86uoa2NraEhcXR1BQkLDWt7CwQE5ODiVFJcLDooiOjiU2Np64uPitQp0ijIyMSExMIDDQn/0JcRw4cIDc3Fw8PDxQUVHB0tISHx8f7O3tSUlJEWIJfn5+wjJUJBKhr6+Pr68vERERuLm54eHhQVpaGunp6RQUFGzF6FTw9/fH1dUVCwsLcnJyyMzMxNjYGBmZzcIMcXGbbYiOjiYsLIyEhARCQkLYv38/NTU1JCQk4OfnR3h4OFFRUYSHh6OhoYG8vDwRERHk5+cLcb7AwEDhHOHh4aSlpeHp6Smoou7bt4/FxUU2NjYoLS3Fzc2N1NRUQkJCcHZ2JiIiAl9fXyIjI4mLiyMnJ0eII/r5+aGioiLEWiorK0lISCAhIUHow6SkJFJTU/Hx8cHU1HTrnGFERobh4uKErKwsYrGYoKAgKioqKC4uxsXFDQ0NLWxt7fDw8BBEIUtLSzl48CCVlZU0NjZSXFyMmZkZYrEYb29vLly4QENDAxYWFsTGxmJubk54eDhVVVUEhwRiZKyNi6sdUdH7cHVzIDDIl/yCbExNTVBVVSU0NJSCggKCg4MJDAwmMiKG+LgDJB9IJzoqnpSUNDIyMkhLTyYuLhofHy/CwvYRFRVBVlYG+/YF4+XlQWLifnJyssjNzSYxMYGSkhLc3d3R0NAQRBSjoqIoKirCy8tLCN6rqalhZWWFtrY2rq6uyMvLs2fPHrKyskhLS8POzk4gQ0dFRVFRUUFZWRlJSUmkp6cTGxtLWloalZWV5ObmEh4ezr59+4iNjcXDwwMlJSXCwsLIyMhAU1PzLQLXizGu3372OU+f/nn3Hpf0nzTB8dmzZ/zxiy9YWVtl6fYtHrz3Hvn5hW8duL7LC/sud1VR8bkK5PdtCb/etcVIOTyb/9/5e6+iIDwXmtvkAolE4h/Uth+LYLrb47d/z9ramqamJlpaWggICHhhO32nY5WUlL6lXf+XNIlEIgC6dLdVUVGRqKgokpOTX1k85If14/f3q3Qn8YeM//fd94+ZZva2eVwtPZ3cXLvD+08+5Lef/56nz57y9esWhH1OQH3K53/8A6t3V7m5MM/Gg/vk5hVsu5kff1fx1YTA75ssP2KHCtfdnuoh2saC3v7zdciT0vO8LHr3Zvf2Q/vndSaj9HtisRhjY2OMjIx2RaB8G2PzukxwHR2dFyoMicVi1NXV2bNnzwtt3fn4NyPHvgnr/Ps4W1LbzvH6PpLoD+Hz7VR/88ccS1np+Ojr0djRyo212zz48BG//uy3PH0jWZutXMU/Pf2GP375Batra8wvLHBv49vA9cKNyfxw4NppMr48CXYig75sO3X49gf9VcqSLx4vBZlNk/7+/OfzPLQ3GeCXwUv6IthOmv2ue/muCbf9+N2SZV/2nqQP+W6Pffn/O43bq8ZuN/Ngt3PgVeeRboh8F6jsdA+vnh/Pj9ku37zbMXtV3+10/ZfH5VXtepXi7E5z5HXG723YduBq6mzjxtpt3vvoMb/+7Hd88+xNimVI9Z6fPeXLf//fm5rzi7e5t/HeC8D1rQm2zd70Zn5oZ0mPV1RUxM7O7q0tU15up6KiIt7e3gLNQU5ODgsLC9zd3fHy8kRVVQ1lZRXc3NywtLTclRsvnYgmJiZYWFh8J4iYmJjg5+f3Sq6Nurq6UBxELBajr69PUFDQrkiXWlpa3zr3bkDtdfpQTU2NoKAgAgMD0dDQ+MHnF4vFSCQSzMzMsLCwEPTtdwItiUQiFNnYzQOiyqYAACAASURBVLkVFBSwsbERYkg73ZOOjg4uLi7fIi//0Hn+pv2ip6eHp6cnpqamyMnJ7fr6KioquLi4CDy+HzLeL5sUuDZTftq5cfc2D598yG8//4xvnn7zA3IVnz3ly3/7d9bv3d9M+dl48BdbKsrLy6Ojo4O5ublQu27Pnj2Ym5ujo6ODmpoa6urqaGpqCmRS6XJALBbj5eUlcIy2M5ctLCxwcHBAX18fAwODFwZDJBKhqamJiYkJampqKCoqoq2tjY6ODsrKyuzZswdTU9MXApWampro6emhq6vL+fPnaWhoQE1NDUtLCwoLCzh+/LhQBTk4OJhLly5RUFCAra0tenp6wnkNDQ3R09NDW1sbbW1t1NXVEYk2i0akp6dTV1eHo6OjQGrdPiH9/PwoKSnh0qVLJCUlISOzCaRGRkYC2Hh6enLy5EkGBwfR0tLC39+fhYUFPDw8UFVVFfpOU1MTY2NjIR6kq6tLQUEBMzMzREREoKamhra2NoGBgbi6uqKnpyfwe/bs2YOFhQXKysooKSmhr6+PlpaWYNLx0tLS+tYLxcHBgZWVFW7cuEFcXBz29vYoKysjLy+PgYEBOjo6QoGPvXv3oq2tjYaGhvA3bW1ttLS00NDQEDYyVFVVyc3N5ciRIwLpVF5eHj09PaFfFBQUCA0NZWZmhra2NoGwKScnJ4y9qqoqqqqq6OrqYmxsjIODA42NjZw4cQJbW1vU1NSwtbUVam0aGhpSWlpKZ2cn/v7+wt/l5OQwNDT81sti7969WFpaCvNRIpGgp6eHgoICampqAglZT0+PwMBAYQPJwMBAuB8rKyvhedHQ0BDmpbRwR21tLZOTk4SGhr6QWaGqqoqZmZnA0ZPOP+nzEhwczMjICEePHt3anPoxgWsL5PX1qG87uM3j+u3reFzPXqnHJS0Iu3H/PfK2BeffFnNeRmaTFS3t7N7eXmJiYkhLS2NgYICamhoKCgqor69n//79tLS00NfXh7u7OzIym8S8mpoaTp8+zeXLl6mpqUFJSQltbW36+vqYmJigvr6ec+fOUV5eLuyYmZmZ0dzczPDwMPHx8URGRtLY2EhDQwMpKSmUl5czNzdHTEwM8vLyODk5UV1dTUFBHmFh+1hcnOfJkw+pqqogKiqC5uZGOjs7OHduiISE/XR1dXHz5k3Ky8sZHBykr6+P6OhoOjs7aW1tJTc3l1OnTjE8PExGRgZKSkqoqKjQ1tbG4OAgQ0NDzM/P09raiqmpqcDhmpiY4NSpU9y/f5/z58/j5uZGXl4eFy9eFBRrQ0NDWV5e5v79+yQkJJCUlMTg4CA5OTn09vZy8OBBfH19KS8vZ3h4mMrKSmxtbamqqmJ8fJzTp09z+PBhysrKyM7O5ty5c5w+fZr+/n6OHz9ObGwsBw8e5Pjx4wQHB3PgwAG6urqIi4ujpKSEsbExLly4wOjoKLW1tS88BBKJhJCQEFZWVjhy5Aitra3k5OQgJyeHl5cXo6OjzMzMCMTJxMREiouLqampoaysjKqqKjo7OykrKyM9PZ3+/n6cnJzYu3cv1dXV3L59m8LCQmxtbcnOzub8+fOUlZUhKyuLv78/s7OzzM7OCgTW5ORk/Pz8KC4upq2tjZycHAoKChgYGGBkZISysjKBzFtfX09mZiZHjhwRqpNXV1ezsbFBfX09PT09dHV14ejoSE5ODmfOnMHJyUm4dzk5OSorK5mYmKCzs5Pc3Fyys7OFduTl5QmZIt3d3fT391NYWEhjYyP9/f2kpKRQUlJCaWmpcFxBQQHd3d10d3eTkJBAXFwcc3NzjI2NvVDA1tjYmNLSUkZHRykuLiYuLo6RkRFGR0fJzs7G29ubEydOsLy8THp6+o+eEvXtpeId3vvog03g2r0e1zP+/OenwJ8F4Hr67Hkl6/mFJe6uPyA7ZxuP6y3GuFxdXbeIgBvMzs5y8eJFLl++zNLSEsePH6e9vZ3R0VHS09MZGxtjbW2NkJAQZGQ2t+ynpqa4dOkSGxsbxMfHIyMjQ2RkJOPj49y5c4eLFy+ysbHB0NAQysrKiMViSktLuXfvHhsbGxQUFNDU1MTy8jLz8/MMDQ1x6dIl7t27h7OzM8bGxgwMDHDhwigJCfE0NTXw/vvv8S//8ktmZqYoLi7kwoURTp8+yZkzpxgfH2N4+DynT5+mo6ODO3fucPjwYRoaGlhdXaWuro7CwiI+/vhj/vEf/5Ha2lrhbXjp0iXm5uZ48OAB//Ef/8H6+jq2trbEx8czMjLC8ePHmZqa4tNPP+XevXscO3aMW7ducfPmTeLi4pCXl6egoICNjQ1u3rxJR0cHXV1dAiF2fX2dyclJBgcHGR8fZ2lpicnJSSorK5mZmWFqapOwOzw8zPDwMAMDAxw6dIgLFy4I7PfLly+zsrJCR0eHQPicm5sjNzeXwcFBfvnLX/LLX/6Sf/7nf+bGjRsEBgYKwXFjY2NOnDjB+Pg4paWlHD16lJiYGGRkZEhPT+dv//Zv+dWvfsU//dM/8emnn1JXV8eZM2e4e/cuc3NzHDt2jMnJScbHxzl06BCtra2IxWJMTU05f/48Kysr9PX10dvby/LyMsvLy4JnmpiYyOLiIrW1tUxMTLCwsEB7eztFRUWcP3+e999/n+PHj3Ps2DFWV1cZGhqira2NJ0+e8I//+I9CseCenh709PRQV1enubmZ2dlZent7WV1dZXZ2luTkZBYXF5mamsLOzk5YQiooKHD27FkePnzI0NAQY2NjzM/Pc+HCBU6fPs309DQPHz5keHiY2dlZTpw4wcWLF7l//z6HDh1ieHiYlpYWPDw86Orq4vLly9y6dYtbt24JRNzZ2VmuX79OT08POjo6iEQi9PT0qKioYGFhgYcPH9LR0UFtbS3/83/+Tz799FPGxsbo7+8XKrtvB7wfG7i09XRp7Gjl+upmcP5ff/eb1wnObweuZ4KszRdf/m9W1+6xsHib9XsP/yLBeVlZWUpKSrh27RqTk5McOXKEEydOsL6+zr179+jr6yMlJYWenh4SExNpbGxkamqKlJQURKJNNvpPf/pTbty4wYMHD4iMjEQikVBaWsrk5CRLS0vCAxcZGYlIJEJJSYne3l7ee+89RkZG8fPzpb6+jp/97KfcvbvK7OwMR44cJi4uFolEgp2dHRcvXuDChVHi42Pp7e1mamqSlZU7DA+fo62thTt3brGwcJOpqUmWlhaYnZ1mcvISg4ODFBYW4uDgQENDA/39/QQHh1BYWMz09Iww0bW0tEhJSeH69evcunWLU6dO8d5773H+/Hl0dXXJycnh1q1bHDt2jLGxMeEhunz5MtPT0+Tn56OlpYWxsTF9fX08efKEs2fPkpKSwvnz5wWi6dWrV6mpqWFkZITV1VU6OztJTU2lvb2dtbU11tbWKC4upr6+noGBAebm5ujr62NkZISOjg68vb0Fry8gIIChoSHu3LnDjRs36OjoYGBggMXFRcbGxpiZmWF9fZ3GxkZ8fHwEz/WDDz5gYGCApqYmBgcH8fT0RFVVlfLycpaXl7ly5Qrnzp3j2rVr1NTUMDc3xy9+8Qvm5+cpKyujs7OTubk5Lly4QHV1NRKJBG9vb1ZWVpienubAgQOMjIywtLREZWUlBgYG7Nmzh/LychYWFigvL+fKlSucPXsWPz8/qqqquHXrFp988gmHDh2iv7+fa9euUVxcTFlZGfPz81y5coWhoSGWl5fp7OxEU1OT8PBw+vv7BfBeXFykurqa4OBgpqenKS4uFjh2Ojo6GBkZMTY2xvLyMk1NTRQXFzM2NkZ6ejpHjhxheXmZkZERSkpKuHjxIleuXGFpaYnTp08TEBDA6dOnaWhowNHRkcHBQW7cuMHa2pqwTC0vL2dtbY0bN27Q399PRkYGlpaWQqrX0tISGxsbnD59mra2NmZmZrh48SJjY2PMzs5y9+5dpqen0dPTe2vApWdowMHuLTrEx68d4/q2x/WN4HHd4+b8bdbvvUd+QdFbBy55eXmOHTvGzZs3SU5OxtramsDAQDo6OgS2/P79+9m/fz9eXl4cOHCApKQk9PX1kZGRwc3NjdraWoqLi2lqahLy8vz8/Dhw4AAZGRmUl5cTGhr6QrKxt7c3TU1N+Pj4bi1fgmhpaaKysozc3GwiI8PZs2czPqCquoeIiDCqqiqIj48lKCgAPz8f4uJiOHAgkbi4aGpqqigqKiAmJori4kIqKjbPk5aWJsRSfH19SUlJxcvLB19ff0JC9hETEyPkIXp6elJRUUFhYSHe3t5kZGQQHx+PWCzGw8ODmpoa9u/fT1hYGNHR0UKOYn5+PjExMezZswcFBQWSk5MF7pUU9CoqKqiuriY1NRUHBwdSUlKor68nKCgIbW1twsLCqK+vp6Kigv3795OYmEhkZCQpKSlkZWWRmpqKk5MTysrKpKWlUVZWhqWlJaGhodTW1lJfX098fDwhISHExcURHBxMVFQUdXV1wgOsoKCAlZUVvb29pKWlERoaSkJCghC7DAgIIC4uTiBHZmRk4O/vT1ZWFs3NzeTm5rJ//35iYmIICwsjPj6e4OBgZGQ2Y01NTU1kZGSgra1NaGgoDQ0NxMTEoKWlRVZWFtPT0/T29uLu7k5OTg4+Pj4oKyvj5eVFWVkZTU1NHD58mEuXLgms8+DgYCIiIoiJiWHfvn1kZWURExODvb09Q0NDTE1NERISQnp6OkVFRRgYGGBgYMC+fftwc3Pj8OHD9PT04OzsTHR0tOBpmpubY2hoSEJCAiYmJgQFBdHc3ExISAja2tqkpaWRmppKdnY2ubm5uLi4EB0dTU5ODn5+fqSnp5OcnExGRgYpKSlCUntDQwP5+fk0NDQwNTXF/v37UVdXF0IDra2tZGRkEBoaSnh4OHFxcSQnJ5OZmUl1dTXZ2dmoqam9VY+rob2FG6u3uf/4Eb/67a/fxON6xtOn3wi5ipsxrnXmF+6wcf99cvO2EVDfEnDp6urS3t5OWVmZACzq6uqYmJhgaGjInj170NDQQEVFRchp3B5kl1ZtlgZUpTs/8vLyKCoq7niMrKwscnJygi6TjIwMSkqKW4HZPezZs3ktWVnRtt0oMSYmxujoaCMnJ0Ek2ozXKCsroaKijLa2Fmpqe5CTk6ChoY6eng4qKsooK2+eR9qmvXs1UFFRRUFBCYlETqjiLCOzGQNRU1NDVVUVsViMkpKS0G4FBQVUVVWFILbUxGIxampq7N27V9hB0tPTQ19fXzivNMgv7QepjtP2flFWVkZPT0+o4iz9TFFRETU1tRcqdmtoaGBiYiJUa9bW1kZXVxdlZWUUFBSEILG8vDza2tqYmpoKMRNFRcUXNkSUlZURiUTIycmhqKiIRCIRzqGiooKCgoIwvnv27BFSwKTVoqXtl0gkGBkZCdeRBr2lGwxNTU20t7djbW2NWCxGWVlZUAZRVVVFX18ffX190tLS6OjooLm5mby8PNTV1YU2SeeUuro6mZmZ9Pf3k56ejoKCgqAdJ51fsrKyaGtrk5qaSlBQEJqamqSkpFBcXCxkQmzOOyVEIpHQL9KNDGnfKykpoa6uLmzsGBsbC1W2pZWwpWMlLy8vzBEnJyfS0tIwNTUVriXdONmzZ4+ghaakpCRUPTcwMGDv3r0v0D1+LNtOQG3qbGN+9Q4PP3rMv75ecB7+/OdnW8D1J77+6j94+vQb/vDHL1leucv8wm3ubTwkJ3c3zPkfRmmQk5NDS0vrL1Zg4ru4Xzvbj8Nx2S2/6m3c73+V8/217lEikaCrqyvE2b7reClQqKmpfSclQLoL+V0PuHSnWPq7FIDeRh/817ctPS4DfZrb21hYvs17jx/xq9/9hj9JV33/uSvm/CZwPXv2J7766v/jm2ff8G//+99ZWV1ncWmFtbsPyM59+x7XdsLdqwpOvIpgJxVGe3niSt/G21Ufd5qkOx33Kt7LToAnJye3I7nv++71VW3Z3hfS9r/8+fbrSCSSHftst+C8m+9IJBLk5OR2vNeX+07qmcjJyX0v/2j7A6+hoYGRkREaGhrIysqir6+PoaGhcB2xWLyrNrxMytzNvNvN/Pw+Quxuzr8TM/1tkz7/S9kWfugZGtDW3cXiyh1+8uRDfv35Z/znVsrPLoHrz1sxrj/x9df/wTfPnvLHL75kde0e8wt3WLt7n+yctxuc3/4QRkVFUVhYiLa21q6OFYtlSU9PJzs7+1sPiYqKCo2NjaSnp++6LRKJhPj4eJqbm4W4yXeZrq4uubm5xMbGvtZDICMjI3B2Xp7E2z9vamoSdsO2H7v99337NmNkO+Xg/RiuvpqampAgXV1dTXR09LfAVPp/PT09GhsbqampIS8vj5CQkF2RJ0UiEXFxcXR0dBAREYG8vDze3t5byh17kEgkJCUl0djYSHl5OcHBwd+pMPqm83D7XNyJkf7y/e42U2F7H7wOsP5fZ1v4oWugz8GONhZX7vD+R4/51We/5T+lBWF3B1xsAdc3AnB9/oc/srq2zvzCrS06xF8GuGRkZKitrWVjY4OcnCxUVVUwMjIgPj4WDw837Oxs8PX1xsfHi717VVFSUiA8PIypqWkaGhrQ1NQkJiYGV1dXDAwMyMrK4vHjx7S1tSEjs8k0j4qKwt3dHWVlZdzd3QkNDcXNzU1YDri4uLC0tMT4+DglJSUkJCRgZmaGkZGRwPWRl5dHX1+f4uJiCgoKmJycZHJyEienTSUDe3t7YmNjBXUELy8vnJ2dCQ0NFVj2tra2FBYWkpGRgZOTE66uri8wsmVlZQkICOD+/fvU1dVhbW1NaGioQBpVVVUlLCyM7OxsBgYGOH36NJGRkSgrK6Orq0tkZKQgS6Krq0toaCi2trbIy8sLgWYnJyf8/PwIDg7G09MTLy8vfH19UVVVxdnZmcTERExMTNDX1+fSpUuMjIwwPj5OW1vbK5c6JiYmTE1NcebMGUZGRujp6UFVVRU3NzcCAgJQUFDA0tKSiIgIgZltb29PREQElZWVnDlzhpSUFMzMzGhra6O/v1+IcTU0NDAxMcHU1BR1dXUCMTgqKgpPT0/s7e2Jjo4W4qKxsbHs27cPV1dXAgMD8fHxwdHRkcjISIKDg4WNnZ3ASwouOwH/TikzuwXDnX7/q4PJXwm4mtvbWFxd5v2tGNeftmJcT//0msz5r6Qe15ebBNSlW3e4u/6ArOxtsjZvkcclFotpamrif/2v/8Xi4gJhYfsoKMhjevoyjY31FBUVMDo6zOzsNPHxsfj5+dDf38/Fi2NkZmZSVFTElSuzVFSUk5aWKmwjx8XFIi8vT15eHouLi/T19eHq6ipwqwYGBoSHvLCwkMePH1NXV0dNTQ3Xrl2jqKiIqqoqHj16RENDAxoaGgQFBbGxscGpU6e4evUqn3zyCV1dXYSFhdHX18fFixdpbGzk4sWLzM3NcfbsWRYWFgRyaGlpKXfv3mVwcJDGxkYOHz4skBTl5OTw9fWlr6+P6elpKioqqKur49KlS+zbtw8ZGRmsrKy4dOkSU1NTXL16lXv37tHW1kZQUBBVVVWMjY0RHByMSCQiMDCQ2dlZCgsLCQ4O5tSpU4yNjVFdXc3o6Cj3799ncnKS4eFhzp07x4EDB+jv7+fq1auEhISgqqpKYmIi4eHhJCQkCFQTHR0dHB0dsbGxwcbGRkhirqqqor+/n7Nnz1JdXY2Pjw/t7e20tLQIu5Znz54VNL+Sk5M5fvw4ZWVl5Ofnk5ycTHx8PGfOnKGtrU0IXHt6etLR0cGlS5fIzc3F0dGRzMxMJiYmKC4uFigfJSUlpKenMzw8TE9PD8nJyRw8eJAzZ87Q3NzM6Ogohw8fJiYm5pXxq1eBynbw2Q0AvSp0sN3r+n/R9AwNaO3qZHF1mZ88+ZDffP7Zm3hcz4HrT0+/4Yt/+5LVu+tbPK73XgzOv0XgioqK4vLly3zyySc8evQTTp06wd27q9y9u8qhQz0cP97PysodPvroMTMzUwwOnubatauMj48xOTnBvXt3aWpqoLq6ksnJCT788AOGh8/i4uKEh4cH8/PzvP/++/T29hIbG8vk5KTAC7KyshIApbOzk5MnT7K6uiqwpqUKpba2tsjKylJWVsaNGzcYGRlhbm6OJ0+eMD8/L0g55+Xl0dnZycbGBh9//DELCwv8/Oc/p76+HrFYTF9fHx9//DGzs7MsLS1x5swZXFxchHQUKVn28uXLXLlyRSAyhoWFISMjQ1hYGO+//z7nzp1jfHycv/3bv+XMmTOMj4+zvr5OTk4O2traiEQiEhISuHfvHiMjI0xNTXH79m1mZmYE0urf//3f8/DhQ65fv87q6irz8/NcvXqV7OxsgoODsbW1FXbppPmAItFzqe2kpCQiIyPZu3cvqqqq9Pb2cubMGY4ePUpVVRXNzc1cvHiRpqYmmpqahJoCx48fJz4+ntLSUsbGxhgcHKSrq4vu7m6OHj1KV1cXjY2NqKioCEvFY8eOcenSJSorKykrKxPIsTk5ObS2birhnj17ltbWVsbHx8nLyyM6Olqg2gwPDzM4OEh3dzc9PT3CC+v/Se/nr2i6Bga0dHawsLVU/PXvN4Hr6692HZx/DlzSXMUv/u1LVtakzPn75OYVIWhTvdSAHzM4n5SURFtbG83NzfT2dtPaepCrV2eZmpqkoqKMpqYGWlsP0tvbzaFDPRw5coiJiYscPtxLT08XJ04cx9/fl4iIMAHkamqqMDDQw97enrGxTanjwMBA3N3daWlp4dixYzQ3N2NoaIiDgwMDAwMcOHCAqqoqZmZmKC0txd3dnaysLLy8vJAmvErVPY8ePUp9fT1VVVV0dHQwNDREbW0tDg4OVFVV0draSmVlJfn5+Zw8eZKkpCTk5eVpbm5mYmKCo0ePMjw8LMSx5OXlBT33q1ev0tnZKejXV1VVCVvtwcHBTE5O0t/fT0VFBcePH6eiooKjR49y6tQpLCwskJHZ3PWKj4+nr6+Prq4uBgcHmZmZ4fDhw9TW1grcq/LyckEW+9y5czQ0NGBiYkJsbCxxcXE7Jq5LqzLp6OgInouenh4nTpwgNTWV+Ph4WltbKSsro7e3l6qqKkJCQsjOzqayspKuri7S0tKora3lxIkTnDhxgpaWFoqKiqipqeHIkSPU1taiqKiIoqIiNTU1gupqU1MTdXV1VFZWUldXR0JCAh0dHZw5c4bu7m4aGxs5dOgQeXl55Ofnc/ToUQYGBmhra6O+vp7Gxka6uroEmsA70PrLA9fBjvbNGNeTD38s4PqC5ZU1btxcYHXt3lsHrpd5QUZGRlhZWWFubo6/vz/h4WFYWJhjamqCmZkpNjbWGBsb4eTkSGxsNJaWZpibm+Ln54ONjSXa2pq4ubkQEhKEhYUpysqbCgHu7u64uroiFotRUFDA3NxcqARjbW3N4cOHuXDhAhYWFpiYmODt7Y2hoSEKCgro6+u/EJDW09MTFE+lydsmJia4urri6uqKjo6OkMgqTch2c3NDT08PsViMra0tjo6OODg44OHhIQCSFLzc3d2JiIjA0NAQR0dHAgICMDY2Fh4wNTU1fHx88PT0xNjYGCsrKwwNDdHX18fZ2VkguyorK+Ps7IyXlxdGRkZ4eXkRGRmJj48PFhYWAtdL2l5nZ2dBFVW6FLSzs/tOeZXtpqamJsTPtLS0hKWknZ0dXl5eqKqq4uDggJ+fn6BcYG9vT0hICNHR0Tg6OqKtrY2lpSXh4eF4enoKu6YeHh74+PigpqYmVFAyMTEhIiICe3t7LCws8PHxYd++fZSUlAg1BiIjI3F1dSUkJESoZiS1lxPu/9oP9P/1trVi09lGh3jw+BG/+t1v+dMWAXWXMa7NX55tq6u46XGtMb+4xPq9B7vkcf2wG3rVel9K9tvps00CoRKysjLIym6SR1VUlFBUlEdRUQFlZUWB9Ck910716yQSCW5ubvT09Aj65NKt95e/+5yIurnl/3K7pQTKnWIaO1EWZGVlBW9m+zEKCgovkCqlbdkeOJYWkXj5nIqKii/QObYXXBWLxYIHs1OfSsmf0riSlNawnaLxqmCz9G9KSkpCe6X0CCmRVtoGFRUVIcC/SeBVFvJHpedRVVUV2iEjIyOQK7e3UyQSCcF7kWiTwLlnzx4SEhJob29n3759qKqqCu2SXkdZWfmFNr7c/+/s7Zp0qbi4usyjjz/iN5//fjPG9R+vGeP6FnDdXWVxaYm76xvf2lV8YaIK9sMIidsB4FVbz6/icb3J9V4+h5KSksDQf9Ux3+VpvKrdr/r5Xfaqvni5Ha/6zqva9Lr98qpt/524SduBbaefb9Ke7+qD7ztGXV0dY2PjXWmzvYtv/eVN11Cfg10dzC/f5uGHH/Cvn/1uUx3iq6/55k2km58JHtcqi7eWWFtf3/K4tgZWtBNIiXiTcujv7J29s/+3TBASNDSgubtDSLL+ze8/4xvpruKbCAk+ffaMP3zxR1bWVrkxf5P1e/fIyy9+fnGRjLBOfWfv7J29s9ex7Xpc0iTrBx8+4l9/+5vX0eParjn/XLpZ6nEtLC1y9969F2JcMrIy74Drnb2zd/ZGtt3jOrjlcT188pjfSJeKb1zJegu4lldXmF9cYH1j4wUC6iZwvYsHvLN39s5e317UnO/YqvLz2gqoO5Un++b5UvHm5lLx2x7XO+B6Z+/snb2+bQeups52bm5JN//r737LN4K01ht6XH/88guWV1e4sXCTtfX1F3hc75aK7+ydvbM3tecxLv3NuoqrtwXN+afPnvL1f74BcH311VdCXcXl1RVuLsxzVwjOb+0avgOud/bO3tkb2oseV5sQ4/r1Z7/jm6fP+Pqrr1+vkrU0OP88V3GN+cUF7q6vv8DjerdUfGfv7J29qW3XnG/u6mD+7vK36BCvBVwCHeLPz/jjl19wZ2VZ8LjeBeff2Tt7Zz+GPdec16NBulR8/So/OywVv9lcKm7yuOZZ37hHbv52AqroL7xUFD2/9pYpyItRHoASQwAAIABJREFUkBdtmpzoW+lG8nJiFORlkRXJoCAnQrytvWKxCIlkd2RZkawMErkXRfDkFeSRFYsQi2WQl5dFXl4WBTlZRFuDIisjg0RGBvGWKYllUJITIZGRQUFWBjnR5t8lMpv/V5ITIxHJIJHduretc8nLiZDIyiAnkUFBYes68hIU5OWQl5MgLxGjIL/5U1FOjIJYhJK8GDnRZhvEMjLIycqgIJFFVkYGBbEIyVZ/yEtEyMmJkMjJIpF73hfil/pFLJamwjz/XCyRQVYig7yCRAgbiCWbKVe7HVORSNq3W+x6iQhZsQwSOdErzyMnJ35lWplEsnXerX6Vl31+/2IZGSTi52OzY3te+kwsev59eYkIxa0xlpdsfldOsjm3ZEUyyMtJUFSQR0lpZ4a+RCL7gqLK5twRvdAX258nkawMcvKyiMRbv0tkkMiLEctt/k2iIEZeUQ7Zrb7bTD2TQ168OW8kIhnk5WQRi2WQE0vngAzy4k2TiGWQk5NBItnJ+Xj7Dol0DPUMDWjq2FoqfrRJh3i6xZx/fY/rq694+nQrOL+2yvziPGv31snOL9h2Y2JkZL4NFm8PtGQR4muizYE2NdLAxdEQRztt7Kx0MTfWxEhPAz3tvRjoqmNrbYCttS4WpurYW+libaqNsYEGhnrqWJgZYGlpjL6BDrp6muzduwd5OQkqyvJoa6mjp6+Fjq46Ojp7MTbVxdzaCF0DLXQNtDAy0cfR2R5XDwc8PG1wc7XE3c0SD1crXO3NcLM1wd3WBHcbEzxsTPG0McbP2ZQANwu8HI0JcLcgwN0SLyczvJ0t8HG2ItDDAW8XC7xdrfBwssDP0xYPZwt83K03zdMGf18H/H0dCPB1I9DXkwAfDwJ83AjydSPI25UQHxeCvRzZ5+OMr4s1Xi6WeDtb4uNsTZCHIz5O1vi72eHjaoOfpy1+3nb4etvh7mGDh6cdTs5WODlb4+Zuj5OzDc4udjg52+Du7oSDow0urtY4OFrg6m6Lq7sNTq5WuHnZYu9sho29EXZOxtjam2BpaYyVtSmWVsZYWxljY2OClaURZmb6mJnqYWami4mhFpYWulhY6GFja4ShiSYW1gaYW+piZa2HhbkOJsaamJlqYWKsjbGxJkZGmlhbG2JqooORkSbGRloYGmphZKSNsak2Vtb6mJtqY2Wig72ZPs5WRtiZ6OJgoY+dhR52VobYWxhgb2WEhYkO5qbaWFvqY2muh7W5HvZW+jhZG2JvaYCtuT6udiY42RrhaGeAh6sZnm4WeLqZ4+FigbODKR7u1ri42ODqYoOPtzNBQV74+LhibW2KkbEuunoaaGqpYW5uQGCAG05OFujpqaGlrYKewV70DdXRNdBA11ALIzN9zCyNMTMzxMLSCCcXS7z8HLB3McPC3hjPQDc8A9xw8LDD3s0G3xBv/Pb5YO9mh7WdJYGBvkRGBBPs54Gfmz0hPi6EhngQEuxG5D4PEqJ9SIrxJS7cg5hQN/YFORHo74CLiyUa6qrPn2ORLCLRtheXSOatks11DPVp7Gjjxsqm5vyvf/ub587T68W4nn6LgLp0+xard++SmZu3DUj+ksAltRc9ATcXS9KSQ0hL8md/lDexEb6E7/Mi0M+d0GAvYqP9iYnyJibSk8hQd6JCPYnY50lEmBeREf6ERwSyL9SfwGBf/Py9cHCwxs7WEjc3J3x8XfH0dMTb15mgEE+CQ73w8nXGx9+N8KhgktMSqagqoq6ukPLSdMpLM6gozaCmLJOakjRqClOpLkyhviSdxrI06suTaShPprk6nZb6TFrqM6mvTKWpOpPm2hyaarJprMqivjyTxspsakrTOViXT0NVNu2NxRysL6CloZDWpmJaGstobaymtbGKlsYKWurK6GiqpKu5kp6D1fS0VNPRWMbBuiJa64s5WFNIS00RrTXFtNWV0F5fSkt9Ic0NBTTV51NTk09VVS7V1XlUV+dTWZFHbU0R1VVF1FQXU1VRRG11MZWVOdTU5FNRkU15WRalZZmUlKVTWJxCfuEBsnP3k5d/gIKCNIqK0snPSyYvJ4mC3CRyMveTkRpNSmI4KYnhpB0IJ/VAGEkJIezfH0xMrD/744OIiwsgOtqb2Ghv9sf4ERvlR2yUPzFRfsTHBBAb7UdstB9xMf7ExwYQG+VLbIw/sfGBxMUHkZYSQVZKJNkHIslKiiA7OZLsAxHkZcaRlR5NTmoM+VnxZKRGkpYcTkZ6NNmZseRkxpCfFUtRTjzFufGU5u+nvDCRssIEyosTqSxPprI8mfLSJKrK02ioy6G6KpOqqhwaGopoaS2npbWS4pJ0klMiCYv0I2SfFzFxIdTUFnLwYAVVVbkkHQgjMMgZdy8bPHxs8fR1wH+fJ9GJ4aRlJpKdk0x2TgqlFbk0t1ZTUplHUWUuXX3ttPW2UVZbSml1CW3dLdQ2VVNUlk/TwVqO9vdy5lQf/YdaONPfwbkT3ZwfOsTEWD9z02dYXrjAnZujXJ86zeXRo4wMdnO8v5mK8iwcHWy3AdVL+ZpvGbh0jTbrKs6vbWrO/+6zz94MuL6tx7WV8rOxQXb+diFBMSKR7F8NuMQiGXw87chKDycrNYQD8b4kRPsQEeJBSKAbocHuREd4EhXhRnS4G3ERXsRGehMR5kFUhBdxsQHExAYTFh5IWHgwoWHBeHi64ORsh5urA+7udnh42OHhaUdAkBv7wrzw8rHH3dMO3wB34hIiKCjKoK62gNqqbKoqMqkpz6S2PI2GigwaytOpK0uhpSqD1poMWurSaKlLobkmiYN1ybTUJ9NQlUh9ZQLNtSm01KfTVJVBTUky1UUHqC9Po6k6i5a6XNobC2itz6O9qYCOpkJaG4tobSyhua6Q+socGipzaa7Jp6O5jM6DZRxqr6arpZy2hiLaG4pobyimrb6Y7sYyelur6D5YRm97BR0Hi2k/WETbwVKaG4ppbiiiqb6IhpoC6qsLaagtpL6miIbqYhpqCqmtyqa2Kof6mjwqStOoKEujoiKd0pIUiksOUFiYSFlJKuWlaZSXpFNWnEJZ0QFKChIpyU+gICeO7LQIslPDyUoNJSc9jPTkINKSg0g5EEhachCpyUEcSPAjKd6H5P3+JMX5Ex/tQ1KcP2lJwaQfCCYlIYDUpABSEv1JTw4mKz2EjKwwsrIjyMuJpCg3msKsSAqzoyjJjaEkL5aS/DiK8mIoyY+nJH8/BTmx5OfGUpgXR0lhAmUlSVSVJVNdlkx12QFqKxOpq06ksSaJpvpkmpvSaGxIo7Y6maaGLNpbC2hvK6S1tYCengraO0spLk0i8UAw0TE+hIa5k5oWSfehBlrbq0hI3EdiUiip6dEEhrjgE2BHYKgr3gGOBIV6kJq9n+raEmrqysgvyqSssoBDfe3UNVeSX5pL95EuTgydoLmjiYraclramqiuLaehsZrDh9s5dfIQJwc6OX28nYtnDzM91s/MpeMs3jjHxsol1u+Mc3dpjBvTp5g4f4jRwS7ODXbSWFeIs6P9tuf6pWXiWwIuKW5oG2ym/Myv3OG9xx8IHtfXX3/NN68r3fwycAnM+bznS0WRaEslYKebfBugJZICl+gF4MrPiiIrJZD4SBf2R3sQE+ZOxD53IkLdiQx1JXyfI+H7nIgNdyc+2puoCHfCQl0Jj/AkOjqA6OhN8IqIDCE4xB8vbzccHW1wcbHEzc0aF1cLvHzs2BfmSUioBy5ulri6WxO0z4sDKVFUVmRRU5lFWXEyZUVJlBcnUleeSn1FCrVliTRXptJam0ZrTTLNVftprIijoSKGg7UJtNYlUVMSSW1pFM1VCbQ1ZNJYmbrpnVWk0Fj1/zP3nt+S3dd5ZoOSJY9njceSIKC7EQmg082h7q0cT851qurUqVPx1s05p07oRqMbDaABIpAAKVJMCI3YDRCRIEgqkZJB0Rzbs+bTSBRpyRr/Ax7SBMFnPlQjkZwxZQ9If9ir6tS964az1u9Ze7/n3Xu7rMwUWZ0tsTJbYmPBZ3MpYHXOZ3WuwvJMmYXJEgvTHguTHiuzARvLLbbXx9leb7O+UGV5xmN52md1LmB3tc3xjUm2V5psLNVYnvVYmvVYX6qxttCJ5dmApZkKSzNVlmerLExVmJ/wWZj0mZssMD3mMD3mMNGyaDcMxpsmY3WNVl2lWVVo1VSagUKrqjLZMBivabQqEq1AohWIVEtpPDtKyQ5TzkeoFOOU3SilfIS8MYxrhihaI+T1EIbUjyEOkNdGcbUwJStKOR+jWkpQLcXw3QiVQoRqKUKtmqZeF6iUElQKMWpekoafphVkaQVZxusi402Z8aZCuyYz2dKYnrAYH9OYmjCZn3VZXiixvFBiaaHA4pzO0rzG0rzO6pLF2mqe5SWH5SWX1WWPjbWAozstNjerbG3WmZyy0LRhUuluUtkeKlWZ1fUxdo7OsrLaRhDCDA4eYDTSRf/QrfQP3cpotAtRjZIvydRaRRaWp1hcmSaoF2mNB5w4tc3y+jzVps/m7jpnz59hbXOFickWqysLHD+2xZk7jnLm1BZnbl/lzpOLXDi7xqMPHONLn7mDJ794jueeupdLFy/w5OfP8thnTvO5h49z4ewKZ07Mcv6OZZbmqvR0HfjAOb6KD+nJHxG4Pnbl5//h/r2s7Gzy5OXO6Obvv6tx/fjH/OSn/+SZ8z96z4D6bq/i5a+8+OFS8d2RJ78BcL07Qmd06BDNikDeGCIbvwUl14OU6UNID5BL95FOdpGIHSCVPIyQ6UWTQijyEFmhn3Smn5wwgqIkkeQUkpxBkjPEYiP0Dxyhp+cWurtvoqv7RvoHbyWW6EOQwoRGj9A7cAuDI4fJCiPUaiZzcwGT4y6tus54y2B2Ms/chMXcuMHyTJ6NuQLr0w5L4zqrUyarUwabczbbC3kWxmQW2wpb83l2VwLWF3w2FyuszhZZny+zPuexseCzPl9ma7HC7mqNjcWAlVnvSplZZnWhwvJchdXFGptrLTbWWmyutztAmq+wOh+wOhewtdxkc6nB5lKNldkyq3MeG0sVtlfqrM/7LE97LE+XWZ3xWZ4uszJdZmmqzPJ053p+3GWmZTHVMJgZs5ges5geM2nXFFpVifGmykRDY6yqMFFXmW4ZjNckxoIc7apIu5qjHWSoewnqXoy6F6VZSVBxRylZQ7h6PwVjAD8/QskK4Sj9FNQQ1XwS345SsSME+ShNL07Ti9LwIjS8ME0/QqOapFlL06ilaAZJJho5Jps5Jpo5JpsCs+MKsxMKc5Mq81MGy/N5VhcLLMzarCwW2Fj32d6qcnS3ybHdOrtbHtsbRbY3iuxueexuldnZqnDsaIPd7SZHd9qcPD7FznaT2RkbNx9BkvrR1BCVQGJlpc7cbIVCUaRQVJCkOENDh+jrv4XB4YPE4v1ISpx6q8j0XJ2JqRqzC20WlicJ6gXaEzVOnNpmbX2B9kSdtY0ldnY3mJmdYKJdY3drmXvuOsm5O7Y4dXSe86dX+NR9O3z+07fzxOfP8NwT57n81Hmef/IsT33xDr78mRM8et8aD59f5q6T05zcaXP+jkWW5wN6um77QMb1btb1sQ+f6Y8o4/rD/Xs7vYqXOqOb3wXXj370I/7L2/8Ujeud931c//if/q/3x9p85UW8ygc1rl8TuD50497PuH77qj3Ew91UvTS20ksmdhNC8iDZRBe5dB/JeBfJxGFisYOkk4fJZfqQxSFUPYSsDJPNDZLJDiPkwmhaBtOUUbUcgpQinggxPNxFV/fNHDpyPd19NxMaPUw8NUAyM8RItJtQpJtIvJe8m2NxqcnSUoP5eZ/FeZ+lhTJLcyWWZousLpTYXPTZmQ/Ymi2zNVtmZ6HM0aUKW3NFNmeL7Mz7HF+qcWy1yeZynZ2VJrtrLXZXmuyuNNlebrCz0uhcrzbZXqmztlBhfanK2mKV1cUqW+ttju1Ms7s1xdbGOFsbExzdmmB7fYyt1SZbKy2219psLrfYXKmzsVxje7XOsc0WR9eabC1WWZspszbrX4n3328udL62Mu2xMu2xMFlgtm0z27ZZmHSZn8wzM24xN2UzP+kwM2YxP+mwNOMyN2GyMGmxNGUx3ZIYr2WZbOSYaYvMjUtMNbO0q0lafpxaMUytFO4AzY/TCtJMVCUmKyLjfpaZusTcmMJsU2C6mWOqkWFhXGB+QmCimaHdyDA7qbA4q7M0q7MwrbI4q7O+5LC2aLO2aLO+lGdzucD2epndjQrba2WObgYcP1pnd6fG7k6V3Z0qO+tlttY8jm76HNsOOLpV5fh2B1q7W22Obk+wsznG7HQeQxtGEvrwPYGpiQIrS3WWFup4BZFksp/RkS6ikUFGR3pJp0YwjTSVikl7zGN5ZZLllSlmZpqsrE2ztb1Ae7zCzGyLU6d2OHFyk/n5NvNzbTbW59naWuLksTXuOr3J2dtXOXtykU/ctc5nHzrOM186z0vPfYIXnr6HyxfP8fwTp7j4+eM88bnjfO7hDe47M82dR8c4udXg9NFxzt8xz9pilf7ewx+GynvguuojB9c172ZcLzzPV7/5jQ9rXP/UjOvnW37e9XF9EFy/No3rl4Drqj17+N3f2kM62kNQTGCIR8jEbiaXPEg6fohsupd0qodE4giJxGGymV6ymQGy2UFEeQhVD6OoEXK5EXKZERQ5ga7nULUsipZFkBLEEiF6+g5y6MhNdPfdwkDoIMPhI6SEEdK5UcLxQQbDR0hnhylXdIKqSdlX8csyFV/CL+XwilkqXo5GWWK8ojER6IxXVCZrBhOBTqMo0ihITAUmM1WHdmAx3nCYbheZHS8x0y4y1Sow1XSZaRWZaRWZauYZr5s0axqtukm7aTPeyjM5XmRqosTsdIX52Srzs1XmZnymJ4vMTXsszAYszFVZmK2wMOszP+2xMFNkedZjZabMbMtmpmUz384z27KZrOnMNK33rufGHGbHHOYnXKZbFmNVhaYvMlZVGG9otKoy7Xon86qVsjQrEhMNjXZNZqKpMNmQCApRXH2AojWIXximUhzGswcpmv141gCeMUBB66NgDFAwBinaITw7Ql4NYcuDlMwRKm6EkjWErXRjSofJ6z24Ri+W2oUuHcZSu3H0XkylC0vtpmAOULAGcM1+vPwwZXeEoj1IyRnCc4bJ6wM4Wj8FexjXHsZ1R/CKUcr5CEVrhLIToeSEca1Rym4cL5+kUsgRlCRsI44qD6MIg5SLOdaWW6wsNigXJfJ2DttMk0oOEA51MTrcTSI6iGuJTE34rCyNMTdTZW1lgo21aeZnG6ytTXH8+ApLS2PMz7fY3lpgeXGCqckKGytTnD6xzp2nNrjr9Bp337HCXbfP89D5NS7+8RleePJuXrh4nstPnOWZL53i6S+e4OLnd3nsj7b4wiNbPHLfMnedbHN8s8qJzTont5ucvX2apVmPnq4DP1fZvHvWPva+7emjeqq479qOc/7Ss7z29a/xt9///vul4n+rOP8L4Ap+8+C6as9VfGxPx/uUifVQKyWR07cRH7kOKXuEbLqbVKKbZLKXRLKbdKYXQRwmJ4yQzYXIikPIahhNi6ErcTQ5iSan0bQsspLGsERMR0aQ0gyP9NPbf4i+oSP0j3QilgmRU5MkhSgjsX7CsT5S2RCJ9CDJ9BCp9BDJ5ACZzBC57BC5zBBCehA5F0IVw8jZEKowii6GkdPDiMkQuhDDEJLI2Si6ksTSs1haBkNJossJDDmJJaew5BSmlES98pRNkSLoagxdjaOpcRQ1hmGkcF2RQkEm72Sw9DiOnabkKfgVnVJJpujmKLlZ/GKWailLUMjh2SmqhRx1T8R3krh6hJIVp+wkKZoxyk6SspPGsxOU8ylKTgLXjGBro2jCAKo0gKmPoMvDyNl+1Fw/ujSEkutDzvagCj1I6UOkIjcRH72OeHgfieh+kuF9JEf3kxzdT2x4L7HhfcRC+4mN3NCJoRsJ919PqGcfoZ69RAauI9y/l6Hu32eo+/cZ6b2a0b6rCQ9czUjf7xPq/T1Cvb/HYNe/JNT7e0SHrmG0/w8Y7vlXhAeuJjq8j+jwXhIj15EcvZ7Y0HWM9F/LyOBewqHriEZuJhm/jUzsAOnoAYTEEbKJwyQjt5GOHSQTP0Q20Y2UHiQd7SaX6CEoCizNVdndmmZlsYGuRIlHekglB4hGukknBhHSIfJmholWka31KY7vzrG8UGNjpc3RrRlWl1psbExx8uQqm2uTLC40WVlsszzfYmOlzbnTa9x/1w5337HKudvnOH9qhkcvbPD8l87xytP38spT53n+sdM89fljPPX5Yzzz5ZM888UTfPnTWzx6/zIX7pzmjuMtTmw1OL7ZYHe9yontJvNTLr09B37J2fsYvwCv/5HB9cFS8YMTUF/4Tfm4fgm4rtqzh9+5ag+5RB8NL4WcupVYaD9i9gi5TC+pZC+JZB+Z7CAZYYisGCKTG0GQIgjSKNncMJIYxtTT2KaApQtYpoim5zAsEctVUAyZSDJMKDrEcGSA4Wg/w9F+IukQkplDMgVSYpxkJkw8NUw41k80MUgiNUwiOUQmN0ouFyaVHCKZHCSVGSaTC5HODCEIo0hylFx2BDEbQRaTiNkkkpBEVTJIUgohl0ASkkjZBFIuiSam0cUMcjaBkA0jCBFEIYqiJFDkOLKcQFWTaFoaXU+jaSk0JYYshVHUGLqZws4LmHYGXY1jajFsPUZej2HKo5jKKAUzQdFK4uhRbDWCo0Ux5BHU3CCaMIQuhtCEYQxpBEMeQZdCSLl+0okjpBJHyGV6yKV6SUa7SEQOkYwdIjJ6C6PDNxIN3UQy8nFS0Y8TG72B8PC1hEPXEg1dS2J0P4nQfkZ6/5DRvmsJ9V3D6OB+QoP7GerZy1DXPkI9+wn1dmKo+1pCfdcSHbqByNB1RIeuJxbaT3L0ehIj15EK30AyfD3pyA3k4jeTCl9PPLSfeGg/idEbyCZuQ8124SiDlMxRHG0YVexFVwZRlSFUZRBbHcWz49RKWepejmqp8/Tayycp59OU7AwFM0XJzrA8W2VlrkazalLzNRwzSSLSRSR0kGSsG0OJ0gpMVuarLM6U2Vkf49TxWY5uttndbHN0c5zNlSbHdmY4eXyR1eUx1pfHObm7yJmTq5w7tcp9d23y4N3bPHB+g0/es8YfP7zDC4+f583LD/DKU3fxwmOnufzl27n82O1cevw0zz52O099/jh//Ml17j83w9kTLU4fbXH7TovdtRobS2U2l8vMTbsM9B360Jl7v1T86MD1Xqm4r1MqPnH5uV8oFX8F5/zP+NnP3qGzybojzr9rQH3+0iWevPgUL3zlJSrVD4y1+Tl37bvz5v97Zs7/f8eVm3nlBv6zPXvIxnqoe0mk9C3ER25ESPWSyw6TFUZI50Lk5DAZoQOttBhF0rLIWgpRjiHJcTQ9i21L5F0N19WxHQXDFDEcBdVSyYgZMkKaeDpKODbCSHSY4egwGSVNRs0hGCKSnkPSMkhaDkHJIClZZEVAlnNIUhZJyiErORQti6JlsPISdkFGzwvoTg4zL2HmFUxXwy0ZlCsWJc+kVLIo+3ncgkHJs6lUXAI/T9mzKJdNyr5FydMplQ3Kvo1fcQiCPNVqgSDIEwQulcAlqBaoBHk8P0+5kqcSuJTLFsWCStlTKXsKvifiexKVskrga5RLCkFZI/A1vIJE0c1SyGdx8zmKBRHHzmCZKWwrSd7N4BayWFaCQiGDZSUxjPh7oSijKNIwpjqKrY1i6yPk9RFsYxhN60OWupCFbgxlAEsbQpP6UcV+DHUIQwuhioOouUEcNUzBiGMr4fdAaqoj6MowujJM3himZI/g6kMYQjeuOohvhSnbYYpGCD8fxXdj+Pk49XIOP5+gbMepFTNU3DR+Pkm7pjIz4TA3VWB+qsDMuE3DFwiKGWpeDr+QolVVWJgusboQsDhdZmGqzPZqm/G6hZQeQEj2IWcGkdMDOFqUsarOZN1mdTrg9u0pVhfKHNse485T85zYneD2o9PccWyG3dUGm8tNjm3NcGJnhrtOr3Lh7AYXzq5zz5kVLty5zOceOsYzX7yLr1y8l688fp6XnjjHqxfP8tITd/Dil09y+Usnef4LJ3j2Cye4+NljfPGhLR69e4m7T7Q5vdPg1G6LY5t1luYKTLdNFueKTI279Pce7ojyez6oWb+rJ3+0Lvpr3u1VvPw8r33jG/ztD37A2++886vOnH+Hn/3sp1fA9c6V0c0dO8SlK3sVf37Lzy8j6EcBrqs+BK33wfW7H9tDJtZF4MWQsgeIhW5GSPUjiGGyUpSMHEVQoohyBElJoBgiki6g6Dl0U0TVs8haBs0QsB2FYskk72rYjoKT1zEdA93U0AyFrJAmEhslNDrM4OgQI4kwCTmLZKmotoLuaOiOQU7OkcqmSWfSxOIxYrEYOUHE0DQsS0fVJJyCiWbLZJQEGTVORo2T1ZKoroTr6RTLOsWyQbliky/paKaAqucwbYl8QaFUNgjqLtVGgXLFxnEVdENA03NYlkze0XBdg6BSpDVWo9muU6mWKZRc7LyJkzexbBXDEskXFSpVi1rN7Gh0ZY1iQcEwshhGFscRcAsSvq9RCXTKFZOip2K7IpqRQpQjyFocw0xh2EncokDBEymWJfIlAcNOISsRJGkUVRpFEYcx5GFcPUIxH6NQiKFrQ4hCL9lMN5l0F+nkEZLxQyjSIHk7hmPFsPUolhpBzYaQMoPkEr3ERw+SSnQhiv1o+giONULRHkHNdRPq+UNiA9cjRQ8gxg9hiv3US2lq5QyNskjdE8jGDhPqu574yK3Ehj9OOnIQz04wXtUYr2uMNzQ8N8Ho4A0MdF9LqP86hnr3IaZ7qPsi4w2NsVrHrFovS1hKmFT4EMnRAwjxbgpGnKUpj1Pb02wvtVibrnJyc4KN1SrHj45z7s4lTh6b5szJee44NsPOYsDOUoPzJ1f4xLkN7j+3yj2n57j3jnk+ee86j33mdl559n5obO7JAAAgAElEQVS+/tLDvPH8BV788hleevwMX3v2PK9dPMPLj93OpS8c4+If7fLkZ3b50sPb/NHdqzxw+wx3bjU4tVXj9G6LzRWfqbbBRNtiYa7MzFSFgb4j7523j7135n49uyOu3beX1a1tLl66xOvf/CZ/88Mf8pN3ftZh0H/dx/WL4HrPDnHpMl9+7AleePGln9tk/XMbZvb8PLE/OnBddQVc2Vg3lUIHXNHQTWSSvR0dSwojyFEkJYaqxjGMDLKSJiskkJQ0xpWDLogJ0pkImpbFySvYjoJb0CmWLBzXwHFN7LyBqkukMnESqTjheJjh6AhJOUtKzpIUk2SUDEkhQTgRZjQ2ymgkxMBQH0PD/cTjUWRJQJVFRCmDqgtkpQSjiQFCiX6GY32EEwNkpDiKlkbV0qh6GkXNksnFiKdGCMeGiKdCpHNhRDWJYQsYtoBu5hClFMnUKOHIALH4MOlMlFwuga6L5AsGTtHAsBRkJUcmGyeVjpJKh0llRhGkGI4rUixJOPksup5CFCIkEgNEIj0kkoMIYhjdTJJ3c9h5AUWLI8oRkukhwtFuwpEuItGOppjLDaObcVQjhiCPkEgNEBo5TP/gLQz038TwwE0kwrchp3swlSEsPYQi9ZFKHKC/dy9dh/+A3u5r6O76Q4aGrieVPIKQ7SWb7iI6egs9h6+h+8DVHLzpf+Xm6/9nDh34A4aGbuw8gEkfIpu8jZGBa7nlut/m4/t+m+6P/y/0HfhXJEI3YYr96EI/arYfIdFF922/z63X/wt6D15N162/x8CRa8nFj6DlBlAyfahCP0Kqi/6ua+g9fDVDvfsY6L6WZOQAphJCTPcgpHqQ0v1k493EQreRGDlAOnoEUxphom5yfHOSe+9Y5+TmNKuzNY6uj7G8WGZrq8HZK+A6vjXO7lqD3eUK545O88nzmzx8fpULd0xx4cwUj15Y5ak/PsVXLz3An7zyMG9evsDrz97F68+c57WnzvLy46d48csnePFLJ3j2czs88ektvvjwBp+9sMLDZ+a4+9gYZ7ZqnNqqcWKrxsaSx3TbYGrMZGmuzPx0wPBgz3sZ168bXNfsvZal9Q2eePZZXv361/k/f/AD3n7nZ7/qXsUPg+vDLT8v8PQzz3H5hd8kuPZc0bneB9fv7NlDLtZLUEwgpG4lMnITyUQX2dwwghIlkwshSaMYWhzXziKKUVQ5Rd6RcPMyrqtg2QKynEDT0phmDsPMUvINSmWLgmdR8vOUfZeS52JYKjkxTSIbJ5aJE8smiGTiJMUkWTVLLBsjkYuTFlPE0hGSmSjJTIRkOkI2mySTjpPLJRDEJBkhTkaKkZIiJIUwqVyYrBhFkhNIUhJZTpLNJUhnYqQyMbJigmQmTCI9SiI3SkaMkhUjZIQoGSFGOhMhkRwhlQ4jySlkJY0kp1DUzJX3HRCKUpJ0JkxOiJLNjiKKEVQ1jqxEkJUoqhZHlCLkcqOdV2EEWYkiSqMYZgLTTiMpUbLCyHt6XTozRDzRRyxyhEyqn2xuiFR6gHiij9FIF4NDtzE4dCvh8CHikUMkIx3BW850k4kfIJc6TCZ+gNDQdQwN7GOwfy+Dg/vo79vHQP9+hgb3MzS0n+HB6+jpuobug3/AkQNX0314L/09+xnov45Q6CYiIzcyMriXkYG9jPTvI9RzLeH+/SRCN5GJ3EYmepDEyC3EQ7eQuJJlJUdvIxs7jJjsRkr1ICa737/O9KCJA9jaCK4ZwcsnKVgxXDNK3ohgKiGU3AC6GMLRorhGHNeIU85nWJzy2F1rc/vODPecWef0sQW2V9sc3WqzvOhx9NgYZ88usrvVZmO5yunjU9x7ZoH7Ts9x3+kZHrhzhs9+YpknPrPDq0/fzZ++9DB//urD/OnL9/PNF8/z9Ut38Y3L9/DVZ+7kK18+zgtfOsqLXzrOc58/yuOf2uCz9y/z2ftWePTuZe49OcGZnQYnNioc2/DZWfOZm7KYGtNZmHKZG/feA9eeD53hX1/Gtby+wWNPP83r3/gGf/fDv+fttzsM+ieB652fvsOPPvhU8flLPP7ERS6/8NKHt/z8EsD8WsB15bPf3bMHMd5PtZBAzh4kEbuVdKaHbG7oigA/hJQdxFLC2GoMS46R1zPkzSyWnqZUkPHLOnlbwDQzKEoc08xi21lUPYVly/gVF69sU/JsnIKBpGbJSClEXUAyJNJKBsEQUB0V0RCvfC4g6VlUI4Osp5DUBIaZw9BymIaILKdR9SymI2I4IoreybAMK4dlSViGiGWpWKaCYcoYtoJmSshaDlHPoNo5zLyIZuZQzSy6JWCYOWQ1hapnsB0Zy5ExLQnDyqFoKVQthW2LWJaILMcRpSiKHEOVohh6AlOPY2hxbDPZ6ReUo+haAtNIYhoJLCOBYSRQ9SSSEuuUiFdAp+kJFDmKkBtCEoaRxVEy2eH3oJZKD5JMD3QMv5k+pEwvqtCPkutFSh9CSh9CSB8kFbuVdPwAyUQnotFbCIWuJxTaz+jo9cSiNxOLfJxE7ACxSCfikQMk4odIJQ+TTR0iEz+AmDqMKQ1giH3ktWEcJYQpDWGIg1hKCFMZxpCHcM0IlUKaoJTpRDFDyY5TcuJUimlq5RytqszcpMPKfMfkuzLvM922GaupjDd02jWNds1gdrzA4rTH3ESRpRmfU0fnOHNikRPb05w7tcLxrWk2V1sc3Zlgba3Czm6Trc0aq4s+J3fH+cTdazx0fpV7b5/k3E6Nz1yY57Wnz/FnLz/An7/yEN969WG+efkCbzxzJ1979jRvPnsHr188xZvPnuGbl87xtafP8NWLZ3j6M1t85p45PnVuhs8/sM6jF1a4cMcUdxyts7NaZHu1xMZSkZm2SrsmM900mWrkP+Tj+rDG9RFC66oPgGtjkyeeeZbX3/w6f/uDH3YGCf6qpWIn3gXXuxnXf+T5yy/w+BMXeeHFl6+Mbn434/pNgatjh/if9uxBiPVRL6YwpR7SyYPkhD5ywiCiNIokDKOLg7hamKIWpaQncJQEtpKgYGXx8hJlV6aYF3EdAUNPouspdCOJYaaxHQHPM/ErNoWSjuNqGLaMbsk4RYtCxcXxLKySRd7P41byOGULxzMoVEwKnopblil4Cr5v4HsmftmiUOwI6pVanqCWxw9s/IpJUHWoVwvUgxL1qkej5lOtlvGDIiXfpeg7lKsulWaBatPFDyz8wCKo56lUbcqBhV+xCKo2lcAmqDoEVZtCUaFUUqhVbWpVi7KnUizIFF0JryATlDUqZQXfk6lWNIKyiu/J+F7ns1JBwCuKuE4GO5/BctJYTgbbTl+BWhLHSmNpCUytc61pCTQtia4n0bQkqpbAMOLo2ii6EsJSQxjyILYygKMNYSr9aGIfujyApvQjST2IYhfZ3GHSmdvI5Q4hiz1oygCWPoJjRLC0MJo8jKaEMLQRLC2ErQ5RcqLU/Sz1coZWIFIrZSmaUYpmlKCQpuplCUoZWlWZyZbBzITN3GSeqbbJWE2hGUhMNHVmxm0WpgusLvhsrdbfM+3OTuZp1w3aNZ2pls3CVJmVueqVqLG53OLMiSXuPLnM6aMLnD+9zvHtGTbWWhw/Osnqisf6msex7Tqnj09w752L3H9ugQfOzvPpe5Z47OEtXr14jr/66iN8983P8FevfopvvfQQ337pIb757F1849k7+JPn7+Qbz93Jn12+i28+c4bLf7TJI2darLWS+PIhAr2bhjNIPR9icVLm1G6VoxtlttdKLM/aTDYlJhsqC+MO080r4vwHz9sHnfMfNbj27mVtc4unnnmO1994k7/9ux/w0ysa16/Qq/jzGdf74Hru0uUr4vzLP1cq/mbB9c/37EGI9lEvpNCyR0hEbyGX7SWb60cUhpCy/SjJLrRUN640TFEZxcqFcKQYQV6kZGVx9RSlvIBXkHCdbGfKgBKlUJQoFRXyeYG8K5EvyDiujO0qWHmVQtnGC1zcsoNVNLGKFq7v4NUKVJslqs0C5aqBXzOp1AyCwKRS0ikXNSoVm1q98F5Uay71msNYs0izXmKsUaHVqNAeqzM+0WSsXaNWL1Nvlak2ipRrDpWqRb3h0mi5VOs2jZZLvZmnVrOoVU2CikG1alINTPyySq1qMNZ0GGs6tJt5Wg2bakWnXjVp1qwOsHyVRs2gXtWp+ApeSaBSlvGKAqWCQLEg4LpZCoUcrpvFMpNoShhDi+E6afJmGlNLYmgJNDWBoibQtRSWlcU00xhGAk0No0pDmGoISxrElgcpGB07gi72YSoD2PowutKPIvUiST0IuSNIYheq3EveGsVz4nh2gpIdJ3+lGdvSR7G0YfLGCFUvTd3PUSmmaAYSY4GMZ8cpGhFKVwBWzidoBhKTTZ2Zdgdc02MWYzWFRkWkXVOYblssz3mszPssz5XZWK6xsVxjqmXR8BWaFZXxusXidIXl2Srzk2UWpiqsLzY5uTPH8e1ZTh1b5L7zRzl1bIHNtSa7W012Nn3OnR7nwXuXuP/sPA+cW+DT967w+KPHeO2pe/mLlz7FX772CN9++SHeeu0R3nr1Eb794sO89dKn+NcvPcS3Lt3Nty/fzf/+9Uf506fP8MjJCvOFfpzItYRuvIqua/fQd/0eDl+7h4P79mCJhzixWeHEdsDaosNUS6RZyTBRV5gds2gHBl2Hb/0lZ/jXl3FtbG7z9DPP8cYbb/J3f/dD3vnvB9c/cumFF7j41DP/Y4Brz8+BK9JH3U2jZo6Qit6CkOshnewiGTtMOnoQKXoQKXwLVqqLohLCVUYpqjECJ0fFzlLJC9TLKmU3h1cQKBdFLDOB46TxihLFgohlZSgUZcoVg6Jv4BQ1yhWHoFakUHawixZ5z6FYcQnqHvWmR1DLUwlMKlWToG52wOVpVMo6QcUmCBzq9QK1mkutmqdetWnWHNrNMu1WQKsZMDHeYHpqjPGJOs2WT1ArUG24+FWr49QPDGo1i0bDodGwO9CqGVQrKl5RwPckAl8l8FVqVY1Ww2S8ZdGs6TSrKo1AY6xuMT7m0qx34NWoG9SqCmUvR8UXqfgirpPGdTL4nkzFkym5WWwziW10SkxdjXauzdQVi0Qa28hgGhlMM4Ohp1G1BLoeR1VG3wOXKQ2hZfsxxEFsZQhDGkDN9aKL/ehSP3K2GzHThZTrQpP7sI0QJTtKyYzhWXFKZhxHHUUXB9ClQSx1CEcPUfUyBKUUlStZ1Xhdo1rM4FkxCnqYgh6hXsp12pLGHebaDkvTRWbbNu2qwlilA7uJpsH8VIGF6SKrCz476y22VpvMTRQZq+q0Ao2plsPSTMDqfJ3F6QpLMwFbK21On1ji+O4ctx9f5MI9x7j92ByrCx4ndhrce+c0D5yf5xNnZ3no3ByPPbzLaxfv4S9f/TRvffWz/OVrn+bbrzzMd15/hL/+6qf5zquP8r2vfpZ/98bneOsrD/JvXn2Yf/fVT/JXl+7moe0Cbfk2nJGrMYeuRur5l4zc9DGit/0u3Xs/xuHrfgtbOMyxVY+d1RJLMybTLZlWkGMskJis64wF5nvO+ffP8K9vI/3efftYXd/kyYtP89U33uTvvv/D9x8Q/tOfKv6In7zTMaBefuEFHn/iKZ6/9MKHZs6/34z56wfXb+25UiqG+6jn02iZbjLx25DFPpLxQ4SHbyY+dDPZkZvJDl6HFr2VfK6PghyipEQoawkqdoZGSaRelvHyaQpOikZNI6jIOFYCx0zilyS8K47zoG5TqhjkiwqlskWl4lIoWbieQ7laxK8WKft5PN+hUnWo1RwqgUFQNTtgqtrUA4vAN6jXXBqNIvWaSy2wqPkmjcCiVS8yNhYw1g4Yb9eZmmwxMVGn0fAI6nmCukOtbtOoW9SrBo2aSath02pa1Gsa1YqCXxIoOElK+TRBWaYeqDRrGmN1nbGGTj2QaVQkmhWlM3eqblMLdCq+TDXoQMvNJ/BKGUrFLK6bouhmKRdF/EKOgpXEMWI4ZoK8lcIyEuhqBFWJYZopHCdH3hSw9CymmcM0M6haAk2PYWgRdCWErnbKeDXbjy4MYCshdGEQLTeAo3ZKPl3sQ850IWe70cR+bC1E0YziqmFKRoySHiWvjGJKQ9hKCEcdwtaGCYppKsU05VKaZkOl3VSpFNIUjRgFLULJjNH0RWbbNvMTeebGHRanCky3TMYCmcmGzsyYxcy4w9Ksx9piwMZyjc2VBjtrbVbmqkw2bZoVjcmm816WtbbQZHW+zubKGKdOLHH78UV2Nqc4cXSerdUWxzYbnD89xYUzE3zi7CSP3j3P45/c4Y2n7uVbLz7IW69+irdef5S3vvYZvvO1T/Pdrz3Cv3njUd56+WG+99qn+T++8QX+5i8e53uvPczlh1c5M5FjXLiVIHY9XuQ6yvEbMQavZuT6qxjafxU91+6h+/rfJi92cWylxPqcw9y4ykRDpBUIjAUy41WNhm98qOXnNyHOr65u8MQTF3n99Tf4/vd/8J44/ysYUH+5HeI//MPf89ylSzz++EWev/QifuX9mfO/aXD9iz17kCID1PNp1NQhUpGbUaV+sskuIkM3Ex+6kWzoBoSh6zDit2AkD2KkesgLw3hqlIqZoOqkCdw0vpumlE8R+CLNhkalLOBYCYqFLLW6QSXQKZZVir6GU1BwSxqlskmxZFH08pT8PCXPoVA0KRR1PE8nqJgdKAUm9apBs2YSlHV8T6NZc2nWCzRqLvWqTSOwGKs5tBpFxieqTEzWaI9XabcDms1yJzur56nWLBrNPGMth/aYTbtlM9YwGWuaNKoKFS+HX8zg5VP4hTRVX6JWUWjWVNpNg7FGZyZVoyJSL0tUSxINX6PqqwRlmVpFplzMUHCSeIU0XiFDIZ/CK+TwiwJ+PkPRTOA5KYpOmrydwr3SVqRpCQwzhWMLuLaIY+awLAHLymFZGRwnjWXE0NURdDWEKgygZvsxpWFsZRRLDuGoI7jaKLYyjCUNYkodEV8TBrDlEAU9ii2EcKQRCkqYohbGVoZxlGEsZRBbHcIvJKlWRCrlLM26ylhdpZxPUjSilIwYfj5BqyIwPaYz1dSYamnMTzpMtTTG6zIzbYPZcZu5SZeVeZ+N5RpriwFrCwEbSw1m2gXG6ybjdYPpsTzzk2XWFhqsLXSyrpWFOjtb0xzfmWV7fYLju3OcPj7L+VMz3HdmhgfPTfPZ+5e49PmTfP3pe/mLyw/yZ89d4M+evYdvv/Qgf/3mZ/jum4/wna8+yHff+CTfeeUh/s1rj/Bv3/gj/uSpc/zx2RbblTD+6DXU4zcwJR2mlriZcuQG1J7fI3rTbxO96XcI3fDP6LvhdzCSB9leKLAyYzFey9GsdErpZlVmrKrS8H+zpeLeffvY3Nzm4sWn/1vA9TM68cGFsO/wH/7+H3j2ued57PEnO6VitfoLv3jPe//ku/EROm2vgPJje/bwzz+2h1xsgLqbQk/eRmr0RnRxgFziCOH+60kO7Eca3o82sh8reiNW4uPo8dvQE0dws4PUjQR1O0XZjOM5CcrFDNWKSFCTqNVV/IqM62aw7BSFgoDn6xRKCgVPwy1pFD2DfNHAzhtYeQ3dFN8zidp5gUJRwivKlAoi5ZJEIZ/FNlMUXYFKWbsCNIt61aJZtWnVbJpVh2Y9T7NZoNkoUK/mCa4I7tWaRSUwqDdsmnWLVsOi3bI7WaIvUfEESm4Kz01R8XIEXo5qWaDkJPDySWp+B1aVkkDFEygXBIp2jrIrUnJzFPLZjp7lZjsZVqnzPSU7QyUvEBREfDeNZ6eoFHJ4Tg7XyuDaWfJWirydxrFSncmidhbXzOGYORwjS97MUHSymGoETRzAUAZRc71o2V4saYiiEaFgRMlro5jKMHK2FzXXjyYOomT7UHJ9mFeMq6Y4iJrtwxQHsaRhtNwAWm4AXejDlAfw3QQ1P0fgpalVctT8LJ4TwzVHcY0IJTtGrZxjoqnTDETGqhLzUx1w1bw043WJejlLvSwy1TRZmvFYmimzOOWxMO0xVlMZqymM1WTGGyoTTY3ZCYfFuTKLcwErCzWObk1x16ll7jq1yD13LHP+jnnuPTPD5x7Y4JUnz/HNSxf41gv38adP38VfPHcP33r+Xr71/AXeevkB/vVrD/DXX32Qv3rlE7z16oP82zce4Xuvf5LXv3CcY+0kY/LHmVEPMJn9OO3UjdSj+2nEr6eVupniyD60vj/AGNqH2HcNme6rcVIHWRpXmRvXaNckauUsDV+k5uVo11SqZYUjh275JUnHRzvW5t3Yu3cvGxsdjeu119/gb/7m3V7F/5uf/OS//NfA9YvLMt7+6c/4h//4n3j2ucs8efFpLr/wIkHt/w1cV/ELA8j+f4ufG2p25Qb/zlV7yMX7qbsprOxBhNgt6EI/YuIIyaGbSPftRey/Brn/DzBG9qKF92MmbsFKHsZOdhFoEVpulrqbxc93NJGyl6HWUGi2DZoti5IndsBVkqhUTfzApOQbFMoGpYpF0bMoFG3ckoVmChi2iFtScYsSJU/GK4p4xdx7YHgXDpWyQrWiUwtMWo08480CY/U8rbrTKSmrFs26Q6PmUA0sqjWboGoQVA2qdZNqoOOXlU74EkFFplKWKBWylEtZqhWxE16Ocj6J5yTw3TR+IUfRyVAqCPglGdtI45hpXDuDbSbJOxnydhr3yt/qFwRqRZkgL+DbWUp2kpKdomilKVoZXCODo6dxzBSOmSRvJXDMBKYWw9IS5M0MBTuH5wgUzRS2GsaQB9HlPjShB0Pop6CP4NlRimYERx/BUodRxQHEXB/ZdA9yrg9LHaFgRylYYQpWmKIVpmiGcbQRDHEIUwrhKCGKZrjjjq/kCEopgnLHLR+UUnj5GCUnSlDKMNXSmW6bzIxbzIxbzE85TI9ptGsi4zWRdlWkVZGZaVmszQWszlZYnauwNOMxO24zO2EyP2Uy3VaZGddYni2wuVJja73FznqbMyfmefjeXS7cschdxye5cGaGL3/6OK88fYFvv/xJ/vKlB/jzZ8/yJ0+e5q3L9/GdFx/gW89f4K9evI/vvPoAb736Cb7z6gN8741P8u+/9gj/2+sP8cofbbBZGaKe2se8doCJzPU0YtcyltjHdPYmpoVb8CP7MfquRh/Yhza4H21oH554hOVxlemxDmzrvkDTl2j6Eg1fwi9IdB2+9ZdUSr8ecF27dy+raxs8+cyzvPbm16+0/LzNj378n/nJT378q4OrM3P+x7z905/xH//xP/H8pRc64HrxK1TrH9ir+FEODfyvgGvPns7Wlmysn6qTQE/dhpy4DUMYQE33IoUPkhnYj3AFXNrQH6KM7MWM30I+cwQrcYSSOEwjn6ZVEggKaQIvh1dKU63LtNoGrTGTWl3Dr8j4gUatYVNvOPgVA79iUak6+IFNUC1QbZQola1OJlbWKPkKfkUl8Duak1fIEfgatcCg6mtUKxq1ik4tMGi3XKbaHhNjRcYaeZoNh1Yjz1izQKvh0my4NBou9bpNo2lTq5v4gUqhKOAWBfyKSrWq4vsinidQDWSqVZlq0MnCamWBqidSKQpUPAmvIOAVBOqBQdERcZ0c5eKVrOsKYDvTI3JUSzJNXyNwRcpWmpKVpGQlKVopSnaWkp2jYGbImykcI4FjxDG1MJoygq6EcYwERStzpSE5Sd6IULDCOMYQltyPIw9RssJUCnFKTgRHH8bWhskbYVR5EFHoxdJCeE6cshunaIepFJM0KzkalSyVYoKiFcWzYlTycarFJE0/y1hVoBnkaNckJloqE02F8brMZENhbsJkZa7I4pTD6lyR1fkSi1MOy9M263MFFicM5tsGc22L5ekCW4sBmwsBW0tVNhZ8NpbKbK2U2V7xWJ3Ps75YYne1xs5qje2VGrtrLc4cn+X+s6s8cHaZzz20yzNfuJM/efkRvvXap/nWSw/x58/fw58/e46/unQP333pAd564RP868v3891XHuR7rz/Md197iH/7xsN877UH+euX7+ffv/4g37p4mlOtKLXo1UwJNzKVvZ6Z3I3Myx9nTryZidxNVEb3ofX8Hmr/NehD16EMXEMxe5DFtsJUS6FZFalXRGqlHNWiQMXNUXKE90rF3wy49rG6tsHjF5/i9Te/zvd/+EPe/unb/OhH/5m33/4nZlw//vGP+cnb7/D3//CPPPd8p+Xn5Vdeo1Z/38f169tk/cszrt/as4d0pA/fjqMkbyUb+Th6rh8t04cSO4w4dD3K0D6M4WvRh6/Bit2AFb8VO3EQI3oIJ9VL1YxTL2SouClqvkgtEAkCgWpVol6TabUMag2NWk2nVrfwyhrFkoznqXieRqmk4ZVNKtWORaHoKRQ8iUJJxPNEKr5E0U1f0YgUAk8j8DQagUXN1zuNzZ5Mo2Yy1nSoVoz3srBWw6VZ77zWA4tmvQOtsi9RLIvkizlcT6QcqJQrMoVilkIxS6Wq4gcyntfJ9rxClnIxh18SCcoKFU/BK4hUyiqlgkTRFfFLEuWiSPFKplXIZym5OXxXwHdyVBwBV09QMOIUjDhFK4VrJCmYnewrr8XJ6zEcNYqthzG1UWw1TF6PUrASuGackp2kaHfmXJXzo7j6IHl1EFcfpmSPkteHMOU+bH0Q1xrBMoYx9WEKVpi8MYKpDmBpAxStEL4bJSjG8AtRPCeM70T+H+be+7nuxLryZLc8W2VLtlqdyA7qVgcmkAAJgESOL+ecc87v4eWHTJAEcwQDMnOzSQIEmMlmB40VrFaWLNm7Y1uWHCRr5y9Y71jez/7wwG62rKkZaUetfVW3gHo/PISq76l7zz33HNzmTtzmTpzmjhXL5h6CbhERn5SIV0LMJyUT0pAJa0j4FcRXKhlSkvBLyUbUFBM6shEVCa+UdEBNPmokH9VTiBopxk2U0mYqWTODeQvFlJZcTE0pYaA/Y6GUslBOW6lk7IyVfJzc38fV+V18cHuSr96b4lvvzvDVW8f52vIRvn37ON+/O8G3bxzhO7eO8nvr3qcAACAASURBVI3rh/jm8hG+f/8k37x1hB++c5K/fHiKb904yF8s7uav7h/je9f3Mu5vx93yNFHhF0nJXierWEtK/CUCHatxtz6PseEZ5Js+j7zuOeT1a+it/QKajtdJ+MRE/DK8Tgl2Uy9mbRc6RTsGdTc6VS/r17720XP1aQPXmjUv0pcrcPHtK9x95yE/+dnP+NW/PxoVf4uO63E/rn/++S9YWFzi7SvXfg24nvgUcxV/c8f15KpVtDXWYNN1ohJspLflNWS9tSh6t6Dq2oy85XU0La+ibXoJc9eXsAjWYezZgLG7Bk37RrRdtbi07XjN1Y4rsOKb7nVJcdoFuBxiAj4lwYCGgF+Dx6PCapZgMYmxmCSYTFIsVgU2uxq7U4PNocLhUuPyqLHZqmaCTpsYh1WEwyrFaVXitKpw2VR4HBo8DjU2iwSbRfrRhtBpV35iTPS6q+S9067CaVdgt0mrmz6jAL1JiM4owGwTY7aJMVlFGM0CLBYxRpMAo7EXq1mESd+DQduF2SDEYZV9xLcZdQKsZglmo6S6MTSJMa10Wia9ALO2F5OmB4uud4WU76yClqoDvaINtaQZjbQZjawZlXQ7WkUzBnU7WkUzelULRm07Rk0rZl0HdmM3TlMvTnM3dmMbFv12bPombPpmzJptaGRbUEtrUUvr0Cq2olZsQausx6jdjlHThF7ViFaxtVqyOgzKeqy6bdXPMDTjNrfhs3Tgs3XisXbgd3QTcPbgs3cRcQuIeUUkfGJyYTX5mIZ0UEFfSEVfSEk6KCMbUlCMqRlIGygnNBSiaopRDQNJEwNJI5W4jqGMieGsmbGSld39dnZWrOzIm9hddLCn4mG87GZX2c3ufi/Hdye49dYBPnw4y4cP5/iLe6f58O5JvrJ0mP98bR8fLh/hOzeO8Z3lI/z4/iQ/fjjNX78/y4/en+Ebt47x/XdO8qMPTvOt2wf41vI+/vb9U3zzyg5GnY342p4hLX2NvHIdGenrxAUvEel5Efv2Z9Bs/lOkGz+LrPYZJLVP07Xxz5C3vkLEIyTkk+J2SrCZRZg0PZg0vehVPRg0Ymo2vPkHGxXXrHmRbL7Ixbevcfedd/nJT/+Bf/u3qkPN/xRwPXr9+yc853/J4vUqx3X7zj0cj6X8rHriM/y+LS9+I3A91nW1NW7Cqu1CLdxEb8triDtrkHXXoujchKzpS6i2v4S6YTXmjlew9a7DJtyEXViHvrMGs3ArfkMPAYsYt1lQXQ87pfidYjw2AR67iIBbStAjJ+hTE/SpcTtk2CwSrGYJdqsch0OJ06XF5V6RPjiVOF0qHE4ZTocEl12CxyHF51QScOsJeY0EXLqPyHifW03Aq8Pv1VdlDe5HgFUdFX1ew8r3OjxuNV63ErdDit0hxWKXYLaJsTvluDxKHC4Fdqcch1OO3S7F4ZDhssuxW8RYTMKV7aISp02KzSLGbpNVR1a7EpddiduhxGmV47JIcdtkOM2SFZGlEq9DitcuxWuT4LVJcZmr44bLLMRh7MFm6MZtFeG1iXFZBDgtXdX/oU2A1yHE5xDhdwjx2Xrw2jvx2jrw2jvxO7rx2jqw6bdjNzThsrbjtrVjN7XgsrbhdXTisXXgd3QR8QhJhmSkQ3LSQRmZsJx8QkU5raOS0lFOahnsMzFSsDJatjPW72S0bGfXgIvxIQ97Bz3sH/JxcCTIoR1hju6MMrE7xonxOCf3xDm5J8bpfQmmDyaZ2p9kal+a+UM55g9lmTmYZv5IH7OHU8weTjJ3NMn8sSSzhxKcPZzlwkSRc8fynDue5+KpMjcv7Obrd0/xzXcm+fD+ab564zBfXzrEhzeO8I2lQ/zg7mn+6uEsP7o/zQ/vTfKjBzP88N4k37l/mu++O8133z3ND94/zbfuHOS7dw7y1+8cZ+lohLTyTZzNT5EQvUpOvpaU6EvEel8m1PUitm1Po9r0OSQbPotk0xcQ1jxN69rPIWl6Ga+lE49DiMshxW6RYFT3YFD3YtAIMWgkbFz/66Pi799z/tEzvWbNi+TyJS5fXeTew/f5yU//kV/96v/hX//1//rtRsVHHNd/+7df8S+//K8sLd9cOfm5/ZgcouqA+gcBrlUfbxY7mrdg0XYi69lId8tryAV1qEUNKDprkG57BX3Lq+i3vYix6WUc3WvxSrbil23D3lOHU7qNsElIxCrBY+zFpm3Hoe/Ca+7FbxMSdIgIuMQEXVISIS3JsIGgT4nDKsZqEeN0KvB4NHi9etweHXaHEptdjt0ux+mQ4XEp8DpleB1SfA4lYY+JWMBKxGciGrAQD1uJR6wkolaiETPhkJFo2Eo0bFspO7GVioYshIN6IkE9kaAWr0+BwyXD6Zbh86oJ+DUEg1q8XhXRiJFISE/Apybk1xLyaQj7tSQiJlIxMyG/loBPTTRiIBo2EY9YSMRsJCNW0jEbmZiFTNRCJmYlm7CRS9nJJm0UMlV3g3Kfi3zSTiljZzDvpj/noj/nZCDvZCDvptRno5AxUUibKPWZKKQMFNJGSn1msnEVmaiCbFxNX0xJLq6ikNSST6jJxVXkE2oKaS35lIZiRsdAzshg3sRoycbufjfjAx52D7jZP+zj4KifIzsDHB8PcWx3kKO7QkzsjnJiPMbE3hgT+xKcPJBi+kiW2WN5Zo7kmD2cZf5IgfMTFd6eGmZhdpSF2RGuTA1webLCtdkBFucGWZ4bYWF6iMXpIZbnhlmaG2ZxboDF2QrXZopcmy1wba7I1akCi1Nlrs/2szBd4dpUmaX5Id55e5zvvjPJ9x5M8uGtY3zjxmG+triXb944wg/vT/LjB7N87epBzu+JszOqYE9Szd6UhlNjfr52d4IffWWe739wmg/vHOT7D47wlw+OcmaHjbDoFazbnyLU+RJ5+Xr6pG+SlrxBtOcVrI3PoN78eeSbv4C09nkEm5+lbf2fIW1+Fbe5E5dDhMshw2aRolV2oZJ1VDMu1SI2PtZxPfHRM/Z7DstYuTteveZF+rJFLl6+yt2H7/P3P/unj05+fqut4uPk/L/88r9yfekGFy9dfkyA+ghI/lDAtRI5/uQqulobMKk7EXWso6ftDVSSehTCrUja1iPb/iqmttexNL2CpemLuDrX4hPWERA3YuvchK13Kx5VO05lGwZhA8quWtS9W7ApmvGbegnbhURdEsJOMYmghnTEgN8lw2rswWTsxuaQ4HRWz2acTjU2mxyzWYLFIsHpkOF1KQm4FHjtUtxWGUGHnqjXQshtIOIzEQuaq9mEfgMBf1WXFQ6aiISq4BWPOomGbCQidmJhM36PGr9bQcCrwOuR4XKIcTnE+Dxygn41Po8cn1tOwKskGtAS8qoI+9SkHvnKxy2kY2ZiYT3RoI5ExEg8bCAa1BMLG8nErSTDRpJhA7mEjVzCSi5lJZeykctYKWQcFNN2CikbpYyVYtpMuc9Cf85Kf7ZapZSJStZCPq0nE1eRS2sp9RkopvUU0loKKQ25uIpMVE5fREY+qqCYUFNKqinElRQSSopJFf0ZLUM5A6MFE0NZPUN9OkbzJnYVbYzlLewqWdlbsXFwyMnRMQ9Hd7g5POLl6Ki/WmMBjuwMcGJfjKnDaWaO9DF9pI/5oznOHs0zfyjLhWMF3j5V5vLJIm+dKHDldJErpwoszfazcLrE5WNZrkzkWZwssTCZ58qpNNcmM1w9nWJhOsP12SzXJvu4drqPqx9Vlmunc9w7N8x37kzw3dsTfHj9MF+/to9vLR/ku7eP8+65ncyO+hn2SwgrtqKqX41i67Mo6p8lrG/g4dt7+f7703zjziG+fnMf375zgB/eP8rb+wL0qWswNzyFp3kNfZL1JIVvkBC8hr/9JUz1z6Cq/QLSzc8g2vQc3TXP0FXzLJLm13DoO7BbBVXO1SBEKe1AJmpFJe9Epehh3dov/dqo+Ol1XKtXv0Rftsj5t65w58G7/OSnHx9Z/0/ouH4zcP38Fx+Pih/7cT358R/2xKehrv3NwPXEqlW0N23FoOpE3L2BrrY3UEobUEkakXZsRNX6Bvbu9TjbX8fe/AqejjcJCuoIiRuxd2zC2VuPT9mGVbINZVsNirZNKDtq0PXU4pA3ETR1kQ0oSXnlZMJa+uJGQh4FdqsAq1WA3SXB5Vbgdqpx2JTYrbIVrkqJ26XA71ET9moJuVX47ErCTiMJv42oz0zEZyISMK+MiVq8HhUetxKPW0MsYl8JUnCSiDhIRGxEw2YiAT1hn5qAu0qyBtwSwj45saCKSEBN2Kck7K3GhgWdMmI+DX1RM7m4hVTYQDpiJJu00Jcwk0/bKPY5yKftFDJ2cikbfQkLfXELhZS9uh3LuxgquhksuekvuxgoeRgseihn7QzkbfTnzBTTevqzJippPaWkjv6MkWJKR19CRSauJJ9Uk0+qKaQ0lPo0lPq0FJMq8nEFxbiSUkJFKaGinFQzmNEx2KdjIKNhNG9gR9HEcE7HUFrNUErNWM7A3oq9WmUb+/ttHBl2MrHTzcSYm5NjfiZGvRwd8TKxK8jJPWGO7QowdTjJ/ESWueN9nJnIceF4kYvH8lyeKPLWRIFLx/q4eqrA9ekSN2YrLM2UWZoqs3CiwMKJAtdOZFg4mWJpOsPSTIbF6RTLs33cPJPj+nSahak01ybTLExluD6d5eZskfcujvLDuyf44e0TfHfpCD+4fZQPF/dy7Via0aCYpG4bSX0LPkkdsrpn6Vn3ObrX/gl++SY+eHsfP3pvhg9vHuY7dw7zvTuH+fH947wzVWLY1oql/hnczS+SFK0n1vsGwY5XcLe8jGHrsyhrn0W2eTWi2hfo3fwCbeufRdqyFpdJgN0mxmAQoNP0opJ1opC2o1J0opR3s27tazz5CJg+pY7ro1Fx9cv0ZUtc+I0d12/lOf+4juuXLCwucfntq1xfuonZ7OCTXtR/OOBatWoVzY2b0CnakfRspKv9TeSyBlTSbcg6a1C0vI6p7Q1c7W/ibX+DcE8NMXE9YVEjrs5a3IJGAsp2rKJGFK0bUbRuQNW2AXXrBnQdNdilDWTcErIBFbmonkxMR9Arw2ruwWzpxe6U4HRVgctlV+N2VjmqKlelxu9RE/HriPr1hNx6Im4jMZ+FqNdE1Gsk5NXjd2vwuzV43EpcTjlup4pwwEI66SERcxIP24kEzUSCRiIBHVG/hpBXgd8pwucQEHSLifrlH6nAI14lEY+SgFNG3K8hGzOTjZmrYOaSEQuoyCXN9BfcVPIuChkbpayTUtZFLmWnmHHSn3UxkHMxXPQwUvEyXPEwPOBmsN/DYMnDQMFFf95KJWeiP2eiP2eo8kwZPZWMnlxcRfZRJZT0xRRkE0qKaQ3ltIZiUkUprWEgo2MwpaU/qaGSUDDcp2VH3sCukoldRSPluJSMv5t8UMhwSs140cLeko39FTv7K3YOVmwcG3ZycszNyTEXJ0bdnBj1cmpXgMm9EU7tjXBiPMj0kQQzx9NMH00yP5Hh0kSByyeKXD5R4K2JHJeP51iYLLE4VWJhssDiVJ7FqSILJ/JcP1Vg6XSO5aksN2azLM9kWJpOcWu+jztncyzNpFmcrtbCVJrr0xluzuR478II3799jO/fPMYPbxznWwv7ODPmomxvJa7eQlzTSErfSlTdhLHtdaR1zyGte4aEfht/fuUAP353lg+XDvCjByf4wa0jfG/5EF87N8YenxBPyxeJdq8lKdxIuOs17I3PYa5/FvWmp1BsegZZ3RpEtS/SU/MCHRvWIGtZj8PQU70G0XShlHeikHWglHeilHcil3ax9s1Xfw24nuTT67heJpcvc/nade69+wE/+dk/8qt/h3/91//7fw64Hr0ehWX86lePJ1m/zfXlZcwW+0c/9Nc5rt/nyc9v+sxqIOxGjOp2lOItSHo3o5E1oRU3oe7ciqa1BmPLehyt6/F1bCTSs4WUtIWYuIWAoAmfqIWAqguPqgtt1xZUbTVo2zZj7qjD2LoRY2cNLkUTKY+cfMJIMqrF65ZgNnVjsQhxOqrHyw6HfEXFrl8pHX6vjqBPTzRkJho2Ew4Yifj1RLxaIh4tYZeSsFNJ2KUi4tEQ9Grwe7WEPAYSQSepqJto0EY0ZCUWtpKImgn6NAS8VdFkyCfB5+ol4BER8ssJ+pSEfCoCbiUBt5KwX0MsrCcRNpBN2sglLYQ8MpyWLtw2AYWMjR39IUopB4WEjXLGSTnjotznoph2kE/a6M+5GSi6GSp7qBTsVApWink7pbydct7GYMnBUMlJf95GKW2gmNJRWgGufFxFIaGhlKp2YoW4lkpGz2DWyFDWwFBWz3CfkeE+IwNZPYN9WnYUDews6tldMpDzdeNUbSJo2c5QRsfuko19A27GSw52FSzsKVnZX7FzdMTNsVEXx4adHB31MDEW4PSeKFP7k0zuS3B6X5LJA0kmD8Y5M5HlrakKVyb7eftUhcunSyxMV1iYrHBtsszCVJmFqRKLM2UWp0osnsxz/VSemzMlbs0VuTGT5+ZsnltzeW7PF3hwvvLR97fmCtyaL7A8nWNpKsd7l3bwvbsn+N7tk3z7+jG++tY4Y8Fe4sqNpNV15LSNDFg7GbT3EpbUY2tbh7l1LXm7gD+/doS/en+e79w5yg/uHeVbS/v48OpePpgf5UBEQVS0gZR0EzHhWgJdL2NvegrD1j9GXvNHqLd+Hk3jC0jrXqB34wt0bXwZWfNG7KourLoezJputKpOlPI21PJOlNJ2lLJO1q975RM+XL/p2f79NCSPtoplLl1Z4N7Dd/n7n/3jx7Y2v00g7OPx1z//l1+wdGOZ8xcvsHTjBhbrpw9cT6563E72k+83N9ZgULWilm5BJqxDK21GL2pG29mAtrUW/fb12Fo34GxZT6SnnpR4BbiETYRk7UT1IvzaXgw9DShbatA0b8DaUYetow5L12Ysgq3EbCLyCSPxqAanU4jR0InFLMBhq27tnA4ZLpccv1eL36vD59ES8OoJ+Q1EQmYiITNhv55IQEvMpyHmVRP3qEh61MTdamJeDRGvlrBXT9xvJRl0kgg7iYXsREIWYlErsYiJcECD360g5FUS9ssIeAT4PSJCfiWhgJqAV4XPrSDgVRMKaAgFtUQCWjJxM8U+J/GwBoe5C4uhjXhQxUDezUCfm3LSTiFhoZC00hc1kgrrSUdN1YTrrJNi1rYCXDbKBSfFnJ1SzkEl76S/4KSSc1BMmymkDBRTevr7jBSTGgpxzQpo6ejPmBjOWxnJmxktWNhRNDNWsDKatzKUNzFaMjE+ZGXvgJX+mJSIeRspdwc7cjoO7fCzb8jH3n434xUXu0o29pStHBpyc3yHj6OjLo7t8DCxy8/J8RCT++JMH0gxczDD/JEc0weqG8FzEzmuTPdzdbLC5RMFrk5VyfTF6QpXThe5NlliaXaA6zP9LE4WWTyVZ2myyN0zA9yer3BjpsDN2Wrdni+sAFaeO/NVYLs1V+LmbInrU3nee2vXCsd1kh/dm+Ivrh1gR6CHqHw9RcNWhi2t7PVL2OkSEZXU4+rYiLVtPTmrgA8uH+LH787xvTvH+P69w/zFwm7+/OJOlo/mGA/JiEpriAjWEer+Es6WZzFv+yyqzU8i3rAK3ban0De9iLT2ebrXP0fnhpeQNm3AJmvHrOzAoOxAq+xAKW9DKWtFo+hAKetg3Zsvf/wcP/GZT0w1v6/n+nHg6ssVV0bFd/n7f3gEXL/lVvETOq5f/Hyl47rM0o3lPwhwfdIH+5PvNzfWYNJ0oJFtRSaqQyNtQi9qQdvVWAWupvXYWtbhad9IXLiNtKSNmLiFoKiJsKKDuFFCUC/A0NuAum0z2paN2Lq24O5pwCWsxyltJG4XUUwaySQN+LwyjMYuTMYebBYJLrsCl1OB0yHH7VTgdanxezQEvTpCfj2xoIlY0EQkoCPi1xDzaUmHDGRCBlI+LQmvlmRATyJoJOIzEPVbiQZsxEJ2ElEn8YideNRKPGomEtQR8qgIuGQEPRKCXhFBr6TKbQXVhANaQn4NQZ+akF9DKKAl7NOQjBjJpWxk4kaiARUhn5SwT0YqrGUg62Qo56SUtpCN6UgEVGQiuioJn7ZSzNjJp80UMibKORsDBQ+VnJt82kY+ZaWYtlFM2+jvczBUcFLJmCjGNRQSavIxNbmoimJcx3DOymjexnDOXAWvooUdeQujWTMjBRO7Bu3sHrAxnFGTdndQCAo4OOTg+C4/+4Y9jPe72NvvZk/Fxf4BFweHPRwZ8XJs1MfEmI+Tu4NM7o0wuS/C5L4YMwdTnD2a48JEgXPH81w4nufSyQJvny5+RMIvTlW4Nlni6uki104XuHa6wNJ0heXpMounCyxNFrk128/dM4Pcnq9wa67MzdmVzmsmz50zRW7O5rlzpszt+RJ3z/Zza67CjZky77+1i2/eOMYP7k7yNx+c5c8v7WbY00lSsZExTxf7AiIOheWM2nsJC2pxtK3H3LKWrKmb9y8e4L98cI4f3D3Ot2/u5+vXdvP+uVEu7YnS7+jEL1pHWLgef8eXsG17Bt2WP0a+8UnE659A3/wM5rYvItv6PF0bnqW75iWk29djkbZikLehkbeilLWgkLWilFeBSyXvZP26L/6a8+mnB1yrV79AXzZfBa4VHdfvLof4hDvEda4uXP2DdVz/vc99BFw2fTc6eT1SQS1aWTM6UTPqznp0bbWY2zZhb11PSLCFtLSFPlk7cWkrUWkbcU0PaauMmFmMSdCAqXsr5s46XL0N+EXb8Eka8Sm2k3SKqGTMlHJ2IhENVstKQrVFgsMqx2VX4nKqcNpkeJwKgl4NAa+GoE9LPGgkETQRC+qJ+NTE/FqyMTO5qJlMQE/KpyMVMpIKm4n6DIT9JsJBG7GInUTMSSrhJBGzkoxZiIX0RHwa/E4pXqeAoFdM2Ccj5FMQDqiJRQxEQ3r8HiUBr4pIUE8iZCIVNZOOmcmn7fQXXGRTJsI+KWGviFxMy2CflaGinXKfkWysevbS3+egnLZRTFkpZazkkyYKKQvFdHWkLKQc1TOYlINSys5Q1sVIzkU5aSTpk9AXUZCPq8hFVfSnDQxlzIzmrewo2BjKmhjs0zOaW9kSlq3srFgZ6NMQtbcSs7Wwt2xhYpeffQM2dhTNjFdc7B90s6diZ/+AiyOjfg4Pezg85GZiLMDJ3WEm90WZOhBlan+UmYMJzh3t48KxHJcm8lw6nuXa6RJXTua5cqrAwlSZxekyC5NFrp7MszhZ4PpUkaWpEjemy9WaqXB7bqBa8/3cOzfA3bMD3JorsjyT5+65Cjfnitw9W33//vkhbs/1c2u2n3cv7eTbt07w44dz/OW9KZaO9THsaqdsbGSfX8BeTw8HfVJ2OgTEBLW4OzZibV1HxtDJ++f28rd/foHv3z3O1xf38JUru3gwN8jsiI+kth5H16sEBetwtb6Mdfuz6Lb8Mcra/4Sk5jPotj+NvvVFZPXPI9i8mu7NLyHc9iZGadUKSCtvQSlrRi5dAS9pKxplFzUbXv2DAlc2V+CtKwvcfbgiQF2x1vqdgOvRqLi4dJ0Lly5WA2FtjyVZ/5rtxafNcT25ahXNDTWY1R2oJXWIu2vQSpvRCZtQtNWiad2EuW0TjrYNBLo3k5G1kJa0EBU1EZa0kNT1krXLCesFmAWNWHrrsXVvxSfcRkTWQkjehEfSQMzaQzllothnJeRXfORTZTFVXR9sFikuuwK3Q4HbIcfrUuJzq/C7lIS92pXSEPVVKxHQkouayEVMJHw6En4DiYCZqNdAOGAmGLISjthIxJwk41Xgigb1RPwaAm4FPrukKup0C/G7qiLZiF9NOKAm6FPhccrwuuSE/BqS4aoPejykp5Bx0F9wU8rZSITkRHxCwu5ekn4hpZSa0aKVgayJfExDLqqrnrrEDFRSFgYyNooJM7mYhWLCTiXtopxwUohZKMTMFOMmcmEdfUE1+aiGTFhGNiqvSh0SaspxNcMZI+NlJ6N5E0M5I7tKVg4MexgrW8nHFST9vXgNDSTs7RwcdHJg0Ml4xcqeQSfj/U72VBzsLtnYW3FwcMDN4WEvh4bdHBn1cnxngBN7gkwdiDB9IMLU/ihzhxJcONbH+cNpLh/LsnCywOLpEldP5bl6KsvidIkrJ7IsnMyycDLH8lSJG9MVbsyUuDlXZnm2wo25fu6dG+Hu2UHunu3n3rlBbs4WWJrJsTxX4MZckTtn+qsd2ZlBbs5WWJ4s8s75Ub5z5yR/+WCab1w7yMyAnaKhgX5jIwe8veyytrHfKWCfS0xCWIurbR2WpteJybdx69QQ3787ydcX9vHlt8d45/wQS6cKHM4ZCStrMbW9gL3lZezNL2La9gzGbU+hrf8ckk3/G7K6zyGp+zyCzU8hqH2ezk1r6Kp7BZ2oEYOyBbVs+0fAJRY0opA2o5K1s/E3dVxP/I+fwf8VwLVmzYvkCiXeXlji3sP3+Luf/uy3A65Hr4+U87/6Ff/yf/6S68tLXLh0kevLy58Eriee/IQL6h+CnG+u34hV14VaUoeoayM6eQt6UTPKtlo0rTXYu2pxd23C21FDSrKdlKSZqHA7QeE2osoO0hYJMZMQq6AeffsmzO2bCAi3EZe1EpY2Yu+tIaRvJR9RkYnp8DhFGA1dmEy9mIyCj4DLYa3qtrwuZdVh1CnH65ITcCsIeVVVTZVXRdSnJuxREvNpSIeNpFe6rUSgKpEIh6yEIjbCUTuJmJ141EYkZCLoVRP2qVc+R0nII8fnFON3Swn7FEQDKsI+FQGvkoBPScivIRLUkYpYSEer+q1CxkEp6yCbMhIJiIn4BCSCIkKONmLuTkbyJnZWHIwWrAz1WRjss1KIakl6pRSjOgYzVgYyDipJGwNpJwMpJ6WYlWLURCGiJx1QUIrpGEgbKCSqUofhjI5CWErY0kLE2sZo1sh42c7efif7B1zsLtnIBER4zE34rS2EbW2kXN3syOjYU7ayb9jJgVEf+wbd7BtwsbfiVSfEnQAAIABJREFUYH/FyaFBD0d3+Dk25mNid5ATe0Kc3Bdm6kCUyf1hZg/HOX88w1sncrw1keXqiTzXTxW5Md3P0kyZ69MFlmeKXJ/MsXg6y/JUgZszFe7OD3JnboBbc/0szw1wc26I++dHeXBuhDtnBnlwYZj754e4OV9iaS7P8myB2/P93D0zxO2zw9yaG+DGdIV3L47x3Tsn+PG7M3zv5nHODrvpU9RQVNex39nFAWcPJwIKToTUlFTbCXZtxN25gYRqO4vHSnzrxgRfubqHdy+NcnOmzFtHUuxOKAkqNmFqfxFzy0tYm1/E2voC1rY1GJueRVr7Jwg3/QmCms8iqP0CPZufpWnd07TWrEHVu6XqOCuqRyZpRCbdjljYiFS0HbWig43rv/hYIOzKJPV7P+d7nJz/5MlPdVT81/8Pt4q/+DmLS9e5+Nal3wBcn86o+In6NaBsWgEuvbwehagOvaIZrWA7yrbNqFs2Ym7biLNjI56ODcSFDaQlzUQEjfh7txKWt5Aw9BLW9WDp3Yq+bSOWto34e+uJSbYTEm3F1buZsK6FbEBOOqzGaROg07aj13Wh1/VgNAgxmUSYDaKqUt6txGmX4nRIcdmrJz9el5yAR0HQLSfkVVY5KrecmF9DxKch4tUR8xsJeQz4fUYCIQvhiJVo2EIkaCTk0xHwqgl6VQQ81e1hxKci4lUQ9imI+BQrOXnVgIdoQEsiYiQS1JEIG8mnnSt+6Q5KWTt9ST1Br4CIr5eYvwe/rYmwvYVSTMZASsPukoPDO8LsKjlJuIV49M0kXELKMR1DaQuDKQvDGTtDaRuVmJFyTE8lrqcU0zCUMbIjb2agT81ASslAQk7K1YFVsg67bAMDMTmHhz0cGvawI6sn4+3FZ2rCZdyG27iNoLmFsLmFSlTBvkE7u/tt7KrYOD4eYd+AiwODbg4OVOvIiI+JXWFO7IlyfDzMxJ4gk/sjzB1OcOZYiksncyxMVsfBxckS10+VWDpd5sZsheXZEotTeZamCtycLrM0WWB5usSduYFqzQ9y68wwt8+OcvfsyAqg9fPg3FAVuM6UuD6b5/pMnltzFe6eHeT2fD93zlR5rvvnh/nWrSP89Xsz/B/vzbJ8JEW/rp6iYjN7bR0ctHdzKqBkKqpjSNdGUlpPWLSVhLqJtw/n+NriIR5eGuPmmQpvHU8ztdNPxd+LW7wWQ9sa9M2rMTStxtr+Iqbm1Wi3PYOq8WlkW55CVPt5hHXP0LHxKRrf+FOaap5DuWKJLeypRSTcglhUj1jYuNJ1tbJh7csf8chV4HryU3B/eZycL3zEcf3dT3/Gf/u3FUnW70rO/9PP/5nry0u8ffUKN2/f+g8c1xNPfBqz8G8GridXraKloQa7rhurugmNvAGtrAmtcBuarq1oWjdhbFmHp3sTYcEWUtLtZOVtxCXbCYkaiCpbSRp6CWu7MHXVYu6owdVTS0S8jZSsmZi0kYB4KylLF6WImmxci98jQa9rR6vpwKjvxWwSY7ZU1fJ2mwSXS4HLrcDuEOO0i3E7pbhdUrwuKQGPgpBPRdCnJBxQEwlq8XuU+N0aIn4jIa8Rv89AMGwmErEQDpqIhkxEggbCAR2hQPVUJxzUEvFriPpURP0qIj4F0WDVUyoeqm4RU1ETiYiRbNJGKeumnPNQyXuo5J3k0gZCXgHRgJCIr5Ogs5moo4VsUEghLGUgqWW85GS85CTjFZNyCYhaO0m5hOSDckYyJobTRobTRkYyZioxNQMJDWM5I6NZHaNZLSN9agZTcorBXtKOFjKOFvqDQg6UzBzqtzOa0VKJyog52glYW4h5egg7O/HpmwgamxnOaDm6M8CeQQe7KjYmxqMcGPJwdDTAoQE3R4a8TOwMM7U/yYnxGMf3RDm1L8rpfWHOHE1z8WSOK1MlFmYqLExVWJruZ2lqgKXpAW7MVbh9pp/l2TKLUwWuT5ZYmi5xe36Q++dGuTM/xJ0zw9y9MMbt8zu4NTfI3fkh7p8d4u5cP7fP9HNzvszymRI3zpS4fabC/QuDPLgwxL1z/dw+U+a9yzv47t1j/Jcvz/LTr57l3ZkKe5xdjGgbOWjv5LCth2NOEce9cga1zWQVjUREWwgr6jm7P8X7V/dz69wwl072MX8ozsQOD3lPFzbh62hbnsfQ8jzG1tXVry2r0TetRrPteZSNzyGs/QK9m59BsGUN7ZuepXXzapS9m1BJtyIVbUEoqEMibkAubUIi3IZEsJ11r7/IH616tAT7zMeJ8Z8CcK1e6bgufYLjqpLzv3PH9U+/+GcWri/y1ttvsXzzJnaH67Ef+mmReP/9jqt56waMilbUwlqkgk0ohPUou7eibK9F2bQeTeNrONrXExLUkZJsJyNrISJswN+7hbC8mYS+h4iuC0t3LbbOWry9W4mIGknLmohLGwmKt5CxdFOJasnGtHhdIjTqFhTyZrSabowGMSazCL1BgNkiwuGU43DKsNqEWCy92O0inE4JLocYj0uKz6sg4FcRCWmJhvX4vSr8Xg0hv5GQz0QwYCAYMhIIGAh4tYT8OmJhE/GIiVBQiy+gxhdQE/arV8ZOBUG3lJBXTtinIB7SEgvqSMfMZBNW8mn7R+r4St5Nf8FFMWsmGZGRCIuJBbrx27cRsTVRiIjp8wuJ2jrIeIQMpwyMFx2MpA30eYWETC2ELS0UwzJG+wyMZPQMJbUMpTTszBvYUzFRDAsImusJGLeQcGwn521nLCnj5LCdc/sjHBu00R8SEbc2ETJtI2xtJupsI+LswG1swm9ooc8rZnfJxrGdIY7sCjA+6GR3xc7BIQ8nxkJMjAQ4PuTn+I4QJ3ZHOToW5MiuEBN7IpzeG+XM0QwXT+a4eCLLlekyV6fKLEyWuXaqzMLkijJ+psjiVIGFyapifmm2wt2zIzw4P8a9s6PcOTfK7Qs7uHNhjNvzw9yaHeDu3AB35we5faafW2cGWDpT4saZMrfPlLhzpsw7Fwd5eGmY2/Ml7p3v57t3jvJ3X5nnH/7iHB/MDTLu6GBYXc8Jn4gTLiHHHQKOOEUMqpooqLYTk2whINvCqbEgt86PcW2uwrkTKaYORDg07CBq2Y6m7QU0zc9hbF+NoeVZdE3Pom9ejarhGTRNa9A2vUTPpi/Qvv7ziOpfpKf+RZprn0fUsRaFuBappI7ens0IBVuRibcj6m2gp2MLr7zw9CcSrJ94HLh+b+D1HzmuOw8f8rc/+Zjj+u2NBB9L+VlcWuLS5be4cesWNvvjR9ZPfiqe858ArV/vuOprMCvaUPbUIGhfj6hzE8LWjUia16NqXo9++xvYW9cS6NpEXNhAUrSNqLCekLCemLKNpKGHsKYDh7Aee3cdnp4tRIQN9MmbSci3EZU1kDZ3UY6oyMe0eB0idJpW1KpWjAYBRqMYs02K1SnHaBFjtkqw2sSYLL1YHSKsdiFWmwCHXVQFL7cMr1dOMKAmEtYTCukIBQwE/UbCfjPhkIVwxEI4ZCbg0+NzawgH9ETDBgIBLYGgjkBIR8inJuRWEHDKCLpkhL0r5z4rWYB9cSuFtINin4Nin51cykyhz0o5b6dStFHOGiln9RSSSuLeLqKONlKeHtKeXpLOHlLOHvo8Qnak9RysuNiVNZK0txLU15N0tpIP9FKJSxlMyulPSChGesn42ghbt+DSrsOlWkfMXMdAuItj/QYuHggzP+5jJCIiZWsmatpG3NJC3N5Byt2D39yCz9xGJa5hvOBgf7+bA0Nuju4OcHDMx3jFxuERPxNjQSZ2BDg65OHwkJcjOwKc3Bvn2O4op/YmOHc8z9ljWS6cyHH5dJErU2WuTJW5Nj3Iwswwy/Nj3Dg7wvL8IMtzg9xa4abunNvB/Yu7uH9hF/fOj/Hg4m7uXNzJrXOj3D4zwt2zI9w/O8K9c8PcOzfE7fODXJ8rcn22wO0zJe6fH+DhpWHeuTDEvbMVHl4c4of3J/jZ18/x91+Z4/7JPHscnYxqGznm6uWUR8Rpj4RjTjG7TV0MGDuIiOsIyOs4vSvI7Uu7uDJTZvJAmAMjDsZLZqKWJlQtq1E1PYe+9XkkdZ9Fte1plA1Po6h/Gn3rS2hbv4hoy3P01D6HrPkVBNtfpn3raiRd61CK65CK6xALtyDsqUPQXUdX+ybamjbywvN/uqKXXFm6fYrA9chI8K2rizx4/8v89B//mX//d357cv5Rx/WrlZOfpeWbjx1ZPxaW8Wu/yKNYo1/fNv6v+QN/swNqa/1GTPIW1D01CFvXI+6qRdC+kZ6m11C0vImlfT3utnX42tYTFdQRF2wlIWogJW8hpe0gaejGK2/GKWnEKdyCt3cLUVEjael24tJtRKQNJPQtFANS8hEVXlsPOlUrGmULJkM3BmM3JosQq1OOzihGo6tmD2p0HZhXbhpNxh6sZiEOixCvS47TLsbrUuD3qvF51bidKjxOVTXv0KvH5zcRCFjweA04HCo8Lg0BXxXc/F49PrcOn1uN360i4tcS9euIh4zEA3pifi2JoIF0yEwuZqPQZ6NUtFPK2yhmzZSyJso5EwN5C6MFO8NZK7mwiqirl4RLQNYvpRhUkPdISFo6SVnaqfiF7EwqKfu6SVm3EdBuxKtZS8SymYRrK1FHLSFbDT7TOtz6N4hYN5L3NDAUamVXvIeDWRkHMwp2BHvp9/eQ93QRMTcRM7WRd4vpj6jxG1qIOXvZM+DhyFiIwyM+dhct7B+wMbk/xsTuIMfGfBwb87J/wMpwWsl4ycKpvXHmjheZPpLn/PEyCzOjvH26n2uzQyzOD7MwN8TVmUGuzY2yMLeT5fN7uH1pnDuXdnPrwk7uXRrn3sVx7l/cyzuX93P/0l4eXjnI+wtHeHB5P7fO7+L+5b288/ZeHlzcxZcX9vPg0s4qTzZT5vbZCnfOV3hwYZCHF4d5eH6Id85U+PJbw/z4wXF+9tV5/ua909w8lGCvq4cduiYO2bo5Zu9lwiHmiEPMuLWXorYZX+8Gwqo6Tu/yszQ/xMzBBPuGnAz0aRlMa4nZ25G3rEFQ92fIGp5FVPt5JLVPIal9CmXDs+iaX0DVtAZx/fMI6lcjbf4i4qaX6dn2AtKutcgFm5H0bEbSU4uwYzPd7TV0tm+kpXk9L6z+s+oz/MQTPPnEH7Fq1Wc+ha1itZ5fvZrcCjl//90P+Ok//PPveKv42JH1IwfUK1cXWFq+hcX6PwKu39fa9D86oP7RqlU0161DL2lC1VODsGUdsp4tyAS1iNvXomhfi6VzPe6ODXjbNxDsrCHUWe280vIW4qo2YtpO/MpWbKKtOIX1+IUNREXbSIq3E5c0EpE2kNS3kvOKyPileKw9GLUdGHSd6HUdmCw9mK1CTDYJOkMVuDS6XjTaLnT6LvT6bjTaaoSXTtWOzSTEYZV8ZN9st8iqrqdOddVT3q7G7TXi85twODQ4HBpcLi0et46Az0jQZ8Tj0uJ1qfG4FPjcKoJeDTG/gUzMQl/cSiZsJuxWE3IrSYS19JcdjAx6GKo4GCzZKKYNlNMG+tNG9g34Gcs7SPkkROzd5IMKhqI6yl45fdZuYtrtxLQN5GytFJ1t9NkaCKjX4ZK/glv1Ki71K9hVLxGyrSPh3kzMWUPCUUPWWUfZs40BdxOD7maGPR0Me7sZi8oYDIuJ29uIm9vpswvI+6W41I0UYxqO7o5xdFeEk3uiHN8Z4MiIm5O7Qxzf6efgsIOdBR3FiJChlILpgwkuTg4wczTPxakRrp8Z5+r0CIvzY1w/U63F+VEWz+xk8cwubl46yO23j3Drrf3cvLiXmxf2cOP8OLfO7+Xm2T3cOr+XG+fGuXVhL7cu7ef6/C4W53Zw4/xuFmaHuXq6zOJ0P/cv7uT+hTHunRvl7vlB7qx0W++/vYP3Lo3w4EyF/3xpmL9+MMHPv3Gev3t/kuWDcfZ5BOw0tnLEKWDCIeaoTcgxj5Rd1m76lPX4BRuJqrdyctTLpYkCh0f87CzZGClUxbpJVxe67tcQNTyNsmk18vpnkNQ+hXzrMxhaXkLV8CzCmj+lt/ZpBFtXI2pcg6DxBXobPwYuaW8d0p46hJ21CLvrEAq30tG5mddfff6jW8Unn/ijj0fF3xNYPQLJVatWsWbNC5TK/VUd1zvvfeLI+rdyh/jYuvlj4Hrr8pUVP67HchX/gMD1qOPaXrsWvWQ7iq4N9Da/gbirBnF3DZL2tWi7NmBqX4uzfT3Brk0EOmsIdteREG0jLW8lpe4iruvBr2rDKd6GS9CAt7eeiKCRhGg7cXEjUWkDKUMbRb+EbFCBz9aLUduOQd+JydSNwdSN0dKLySpGZxChUHUjV3ahUHWg1nah1fWgVHWjUnahUXZi0gsx6YUY9SL0OiEGvRizSYbDocZmU2E2K7DaNVjtagxGGXqDBINBgtWqwOXU4LCrsdtU1aANmwyPU4nfqybk1RIJVLmtdNREMmIg6FHgd4vpS+joL9gYrjgYG3AxkDUxkDEykDKwu+xib8VDKa4h4RKQcgrIuUQUnCJy1h7Sxjbi6npC0hoSmloimvV4pK/ikLyEW/lFfLpXCZpeJ+3ZTNZXR9JVQ8T0JjHDOvostaT1NWT1dQw52hhxd1N2dlJ0d1PwCkjZukjauohaOvBqmxjL2zi6M8LhHX4mdoc4vTfCxE4fx3Z42FsxM5RSMJiUMZJRMJxWsrffypGxAHsGPewZ8rF/KMDeipfDoyEOjgbYP+TjwEiA/SMBDoyGObgjyuGdCQ7uiLBvJMj+4RDjFS/7Bvzs7/ezr9/Hvn4fe/t97BnwMV7xsKvkZEfOwmifiaGUluGEirOHUzy8so8Hl3Zx59wwt86WuXdhgPcuj/LupRHun+3ny5eG+d/fPckvvnmBv3n3FNf2hhh3djOi3c4BezcnvDJO+RQcdUsYMbWTkNXi6nqDgLyOQxUH0/uSjJedjOSsDGctjOTMxB0d6HteR9GyGnXzapQNz6BufA598wvotq9GsOGztL/2n+hY+zna1/0ZHRu/QPump+nY8jyi9jeQ9NQgFtQi7NpET+sGejtrEQjq6eis5YsvPr3y3D5aun3mU5BDVGv16hcolipVHde7H/B3v6utzcfA9St+/otfcn3pBucvXPr/JXBtq12LTrodRc8GhG1vIOnegKhrPdLON9H31mDrqcHbvYmwYCu+zk0Ee7aSkDQRFW8nLG0hKG/HI2nGJW7C1duIp3sr4Z4G4sLtxEXbiIkbSOtbKQWkK8AlxKzvxGzswWYXY7L2YrYLsTnl6I1S5MouJLJ2hJIW5MpOlKoeJNJOFIoe1MpedBoRSkX3SrpzFwplN0pVL1qtCK1WxP/L3JsGx3Wf556ScyeJb7yIEldxxb6jF/S+9zmn+/S+Ad0NNBqNfd8baOw7QICrSImkSEkU90WiRIoSSVGLYztxJTepxMmd3Ju6GSe24zixM1VT83EmKUn+zQdQshzbcxPnWsqH8w0FFLrq/+vn/5z3fZ5QRCIUdREMS/iDAh6/Ha/fTjAkEo25iUZdRGNuIhGRaEQgmZA3S2DjEvFaB60ZD4N9dUyONZEdjNPXGWSgO8hgd4DJoRhrM00s5+pZzTWwPplmdTzFoelmlrJJRts89CZt9MRMZBucTKUlJuvtjER1NNsL6PaU0uEroN6xnbh9KxnvbobSFcz06pnoqmGgsZSeZCFdtYX015bTFy6lUy5gJKxgtt7MVMLCWNzMaMLCWKOTsYzIaMZJe8zAQNrJ+lSa51a7ObnSwcZ0isPT9RydbeDITD2r2QjLIwGeXUrz0tEu1nIxelIGepusDLXL9DZLdKcletIuBlu99Ld46G1209Ms05Px0NvspbvJQ1fGS1ezj+5mH10ZLx2NMp0pF50NLjpTLroe5a91NrnpSrtpjttpCGppiZtprTORCdewMp7g9fPz3LuyzFsX57j78gR3X57g7cvTvH1pmgfnJ/nm9SX+6mtn+OEfXuK/PzjB9ZVWVhptTPqVrNQaea7Vx3NtftYSNiZCGvq8VTTa82lyVbAyUMuJ+Q6Ws43MDdeT64sy2RehP20nYt+PpHoCv+5JgtonCeu2EtFux13+JUz7HseS91uI5VuwFH8FU9FXMJVuwVq9A8lSgOgoRXRWItgqcJjLsFurcDpUWKwKdu984qdWz+P/6TMG105Gs+ObCaj/HnB99OGjMsaPPuQffrzZ8nPt+k1u37n7H+aq+Nhjm+Z8TWUBYVlLSKzA4yjFL1XiFcvxOkqICmU0uRW0SUo6RBVNlgraBRU9Lh2tDhVpu5K0oKHZY6JR2gRXi1NNh0NNt1NDt6Cix6WmP2JgtEmkv1mmuV6gvs5JQ72bZL2bRINIMuUi1eSnNi4TDIv4Ak4ktxGXbMLtsSKIJmx2A07BhChacDiN2B16HIIBh6DHKRqwObRYbBqckgFBMiBIRkSXCUEyIkgm7E49DkGP7LXg8pgRJB1OQYPbbcArG5DdNYSDBtIpiZHhJONj9Uxk65kcrWd0IEZ3i4uhDg9L4w0sjtaxMpbg2HwrR2daODbfxvpUmvFOHyNNIiP1TqbSbhaaZSYSVkbDWjqcxeTqtIzWVVNv307U+FWa5F2MZqqZHzAz3qaiO15AT6KQvkQZveEyMs69ZOx7GYtoWEg5mUnaWWn1M5kSGKw1s9ATYLLDTWedjokuL8cXWnnhyCDPrrSzNl7HwVwdp1ZaePloD88tNfLcUoobp4d47cVxzh5qZ6xDoCmqojGi2cybT9hpCBlojFlojFlprLPRWGsjHXeSitlJx0Uaap001DlJJ100xkUa60RSMTupmOOTn8kkJTJJkVSdg0TIREPYREvCRlejQHfKzsp4kkvPZnnr6ir3Li9y99Foxf0Lk7z10jhvnsvyzRvL/NXXzvK3v3+eP797lMuLGZZSNrLeKmZCNRxuFFmNW5kJ68gG1PT7FTQJxdQLJUy2+1ifyLAw0sjMcANjvTEm+qLkurwk5RJsFV9EqPpN3IovIpb/FkLpb+Eo+N8w7nkMZ/GXCWv34arejqX4q1jKnsKp3o3bVoxoL0F0ViI5qxEd1ThtCpwONVabkvz9Oz65Kn5W4Pr4qrjjkcd1+RcECf6bPK6fLcv40c+AK574Zb2KnyG4Hv/p4nVNVQEhWUfYVYVPKCXgrsTnKsdrLyQilNIgVNJoL6fJVk6jpYI2UUWHuKms0k4VaUlLi9dM2qWnSdDQ4qyh3ammy1lDh11Bt0tNf9jASFpksMVDa71EQ1zc7DCMC8TqbMTrBRINbiIx8VEZrAvZa0FyG3F7rLhkO4Jow+4wY7EacAoWBNGMw2nC5tgEktmqxmBSYHPU4BR1CJIeQTLicBowWzQYTSrMVjV2pxaLTYXJXIXZUo3VrsDl1hIKmmhMuejpijA8GKe/L8LoUC0TIwlGesP0tcmMdvmY6g8x3RdkrN3NTE+A1bEkR+eaN83wbIKpDj/ZlEA24SBXZ2U8ZmIkWMNIQM1syko2riLtfJp6xw6a5N20BA7QHi2kI1ZIWzif5uA+UtJuGux7aRby6fNWMhEzstAgMt8gcrA9yGyTm7F6Bws9AYYazQw2mljPJTk+l+HwVIpnF1p5/cUZvvH6Ub71xjM8vLrIidk4x2eiXDnRzSunh7n14gQvHu1loMVBMqCkzqekLqClIWqlIWYlGbGSjou0NMi0NfpobwrQ1hSgrSlIW3OYtpYw7ZkgHU0h2psCdGZCtDcF6ciE6GmL0dmyuV410FXL5Egjfa1eOlNOZofjvHwiy62X5njzygr3rizy5oUZ7p6f3Fz7eXGcN54f4XevzPOX757iB9+6yLffOMrzE3Fm6y0MylWMeRXMhHWMe5WM+VQMB9R0eipIWPcTteTTk7CzOJJiur+e0a5aRruiZDtD5Lr8tISV+PTbEBW/jbX4MUx5jyGVfxG57EuIxb+DXPkUQc1uHGVbMBV8GUvJFkT1bjz2EgRbMXZrCQ5rOQ5rOXZLJRZzFXpDOXt2PfGp8/apAdTPQHHt3Llzs+Xn+is8eBQk+MGH/+om618Arg8+4u9++A8/k4D6acX1cwT9DMH18d9TVhYQlLUEXVX4xAq8QjluRxEeewEBezG19mLipkKimgMkzSW0CCoabZWkbFU0iTU0uXVkPAYaJQ1NooZWUUObU02nU0WXoKbXq2Oozka22c1As0wmIZCIOYjXCsSidiIRC4l6gfoGmUhMIhqVidXK+AMOPB4LoYiLUMSDxysRCMoEgh4iUR+hsIzX50CWrfj8djxeK5LLiFs2Egw5CEdE/AEnHo8Dp2DGLdsIhAT8QQey14Lo0uMQ1EguLeGonXSjTHdXlOHB5Ca4eiNkh2vJjSQY7AmQ7QttFkp0+5ju8THU5KCjTsdYp4upXj+Lw1FWR+LMdQfINYkMRo0Mhw1MJWzkInpyUT1jUS1DEQUdniLavAVk5P0khZ0kXbvJ+PJJew+QFJ+m1rKDtLOAoYiGiToLEzErU7UOFlJuZhokxhM2ptIiuWYnXTEVE21Onp1r4shkPXPdHs6tdvDn773Id/7gGn/2zvPcOj3CUp/I2pDMlWe6ef3cGLdfnuLmuUnWJhsY6wnRHLeQjtuYn2xneaabpaluVmb6WJkb4ODCCBvLY2wsj3FwOcvBtSwbGznWVkZYWxpmfWmE1fkh1hZGWJkbYmlukIPLo6wvDbGxNMTqXA9DnSF60hIHJ9O8dn6B+9fWeOvKMm9eXuD+5dlNk/7iDPcvTPPWi7lH4DrND//LFf749UMcHwwxWWdk2Kdi1KsgF9QwHTWQDappcxYTN+7Fp96KT7ubtqiR2YEEue46BtsiDHVEGGr1k+vy0xarIWjahbvmy1hLv4C15Dfwq5/Er3gKb+VTyJXb8Cp3IVY8haP8KZzlWxGVu/DZS3A7S7BbirBZirFZSnFYq7CYKtHWFLFz+5c+N3B9XAh75car3Hv4Hn/93b/9d0Q3/4Jexddev/MziuvxT8mUAHvvAAAgAElEQVS9zwNcjz32GKrKAgKuGjzOMmR7KR5nKZI1H8G4D685n6Apj6jhABHNfpLWUlpcKhodlaQcVTTLWjJePWmPjrRbQ6OgosmpovXREGqXpKHPb2AwYWO0xU1fxk0qZiPqNxELWqkL26iN2DZjnBs8xKIuImGJWEQi4Lfh8ZqJRF2EI25kj5NQ2Esk+uiJyAQCAj6flVBYIBIWCPht+H1mohE7dbVuaqNu/H4nsmzH43UQCAqEIiLBsAOf34IsG5DdOoJBM40pN309tYwMJhnqq2WoL0putJ7caILOVhejfUFmR2oZ65AZb3cx0mynN2ViqMVBX9pCX72JbMbJRIuLuTYPU40iubiNsZiJ0bCWkYCaHncF3d5Kun2VtMjFpMQ8GqQDpL2FpNwFJMUDpNwFNMtldPmV9Po1DPp0ZINmJqI25utdjEYsDEX05FI2eiIq2kOVzHSIvLjWwfn1bg4Ohjg9l+H3Xz3CH71xkvevLnFmoYGxtI7FHoGrx7q4eWqQ66eGuXp6jOWxeka7grQ3iLSlXcxPtXNsfYyThyfZWM5ycHGMg4vZT57VhWGWFgZYXRlmdWmQtcVBlmf7mZ/oZX6yl8XpARamB1iZH2ZtfoCFiXYG2kO0JR0Mtcocmc3wyrkp3rqyyL0rC7x5aYb7V2Z5cGWeB5fneHhlnnvnJ3n30hx/+d4ZfvAHl/jGlXmWWpwM+lUM+pQMehSM+NRMxkyMhrSkbQV4FU/hKPsSLtV2WiM6pvtqGWkPMdgWoq/Zz2CLj2y7h5awElfNE9gqfxNn9W8jVHwRueqreKqewFe9nYBqN3710wiVTyFVb8dVtR1n1Ta81gK8UimivRirpRDBVobDUo5BV4xOU8yu7V/+HBXXrkeT86/y5oN3+Ku//h4ffvQT/vmf/5kPP/zwV1BcH/6Ev/vhP3DzlVtcvHSF23fufqos4/NXXI899hhqRSFBjxavWI5gKtgEmLMYp2EfsnE/UXsR9Y5S6owFxAz5pIQKWmQ1jUI1jS4laY+GRq+WhKAg6aymVdbQKWtpl9S0CzV0eXV0hvX0pRwMtHhpTojEwzbiITvJiJN41EZt1EZD0k193Es8JlMXcxMK2pFlA4GAjVjMTSzmxR9wIXschEIufD4HPp/9E5M9HLQT8JkIBc3EawVS9V7SqRD1ySDhkBvZbcXtthIIOggEbXi9RrxeA36fgWDASKpeYmggyeRYE7nhBnIjDczk0kyON9Dd5maoy8vCWILZgRCDaRsjrQ5GW52Md7npb7LSWadlNG1nqs3NRFpkMiUym5YYDusYDKrp81bR6aqg26ukN1RDh6+KFk8Zja5ikmI+Da5CGt0ltIWV9ER19AR19AeNjIatTMZE5pIy07UCfV4NuaSNqYyTzmAlvTEFZ+bTfOPmBm+9MMvB/iDPTtbz3qVlvnXrCG+dm2RjyEcurefERIS7Z7O8enqYm2eyvHJuisWROJ0pgfYGic5mDwNdMSZHmpif6GQq20l2oIXsYCu54XYmRjrIDbeQHWlkPJthcqyZqWwL44NNZPvS5IZamBnvYTbXx+RoBwuTHczlWunOyPRlXCxlk5w62M2dl+d598Yq791c5u2r8zy8vsTD64s8uDLP25fnePviDL97bYn/9u5p/uabL/Hu+Ukm642kjHmkjfl0i5V0OErpcJTRLVXRKlVQaz6AV7OTiDWPlqiW8a4g2a4I/S0BOlIuOusFRttkmoJV+I07kLVPIKm+gqzejLGJ6HYT0uwlotuPr2Y3zsqnkFW78Cmexq3cic+aj8dZhMtZhOgsQRYqEWzlGLSFWIwV5B/Yzhc+OW8/nw7x61Zcm4Wwr/Dw/a/zvR/8PR9++JN/x1Xx0RzXx+B67fU7PzeA+lmkQ/wMKP8FuJRVhfg9WjxiBW5LEV57KZKlAIduN5JhL0FLPklHKQlbMUHNXiKGA9RZioiai4g7KkhK1SRdCuqcVcTt5bS41bTLNWTs1TQ7FHTIGlq9anoSNgabfaRrHcQCFqIBK7GAlWjATCRsJplwkUr4iMdkYhGJcNCBVzbh8ZgJhYVPVJdbdhAISng8Vvx+G6GQk3DQRjBgIRyyEQlZqIsK1MdlknEP9XEf0YibQMBJKCxS3+An1RggEZcIBox4PTr8Ph2JWgdDA0mmJlqYyKY3E0rHUkw9ilaeGUuyPNnIUjbBSKtItl1kcSTMdJ+H/rSZvnoTE60SE80iQ3UmRmpNZGuNDIW09PoVdMjltLsqaHcraBYrSAtlNLkqaBRLaRRLaZYraXJX0hFQ0xfWMxA2MhQ2k43ayEXsZEMWBrwaBvwahqJ6+qNqBuNqFnuc3Htpir94eI47z+VYbHfzzFice+dmuLDWwXPT9by4nOHSRiuvPtvP7eeHef1sllvnclw5NcZ0f4T2ege9rQEmRhpZmethaaaLuYkO5ie6mMt1M5frZn6il9lcD1OjbUyNNzMz2cZ0roXZ8VZmx9uYzrYxOdzK2EAzk6OdzIx1c3C+n4PzPYz1xpgZrOW51S6un87x4OoyDy7P886VhU1QXVnknWtLvH15kYeXFrl/fpr3Ls/zZ/ee4dt3j/L+xRnOzaTIRo20WEtpMhXRbCqhR1LSJStpESuotxcTNuwjaNxLylfNQLOL7rRMW4OL5qRAR0qkr0kg5a3Ab3war347Pt02/LrtRI27CWl2EVA/TUCzB69qF0L1NsTq7Yjl25AUO5FNBxBM+3CY9+Ow5CNYSxBsZRh1+Zj0xezZvWXzDD/++KMZrs/Y4xoZ+6Se7G++/3efSof4Fcz5Dz/8CT/4u7/n5iu3uHT5Krfv3P2ZlZ/Prp7slz/VVUV4ZB0uoQLZUoTHUohkzEMy7EM27SdoK6BOKCXhKCFmzCesPUBYn0etrZh6qZK0R0mDq4q4o5yErYSUo5IGWwVJYymNlgo63Gq6/VoGEnb60zKNtQ5CPjN+r4mwz0w4YCYcdZBIyMRr3UTDArURidqoC6/XisdrJxAS8XgduNwOZI+ALyDi8dnwBWx4fRY8XiPBkI1I1Ek0ZCcWslMbEaiLSMTCIpHQ5lWyts5NuilM06NWoFRSIlnnJFnnpLFBYnQ4xcxUOxMTLYxlU0yMN7Ew08r6Yg/rC50cnGvl8Fwb0/1hsu0Sy6NRVrJRsm0CU50eci0SgwkjYw0WxutNDIXVDEVqGIzU0Omvos1bSaurkpS9mJS9lIxYRUasokmopEWspsVZRa9Hw1jEwnTCwUTMwqBPQ4+soEuuosdTxWidlv6oioGYkoVOB+cWEvzBrTX+9I0TXFrpZCYjsD4Q4sRkPcv9fp6ZrufWmVHuXZzg9gvD3Dk3zN3z47z+Yo6rp8dZm0yT7Yky1l/P8mwPzx6bYibXSm9HhMHuOoa64/R3xOhuidCZCdKa8jx6ayjRFBfJ1Em0JN00J2QSYTt1YRudLREWprp57vAEx1YGWJvK8NzBbm4+P8HbV5d5++oS9y/M8vDiPO9cXuCdS/O8e2WZdy4t897lVe6/OMv9Fyb407tH+Yv7J/nDmwd599wUh7p89HtUZMwldDgUDAdN9Hg1NIsVNImV1JoK8Gh2kXCX05uWyCScNMYF2tIynS1uOlJ2aqUyvIa9RGx5hEy7CRl2ETE+TUi3E79qOx7FNjzKHbiUOxEVu3BU7URQ7EY25CMa83AY87Aa8rGaC3HYSjAa8jAaCnl651c/JT4+vYf8hc3G+i88tvn8WsD1NNmx3KMgwa89eqv4k399WcbPJaB++BP+4Uf/yK3XbnP5yrVH9WSfAtdnVgj7y5+KigIcDgWCowy3pQjZnI+g3YNTuxu3YS9e8z6itkLitmKihjzC2gPEzAUkhTJS7mrqpUqi1kLCxnxixiJqjUXU6gup0xfRYCol46ikza2kr9ZCX4OLhqiDkNeETzYRkI0EvCaCIRuxWpFYRCQUsBMJOQkHnXg8ls1ZrYATt8eO5LIjShasNi02Ww02uxqjqQKTuQKbXYHdqcJpq0ayK3AJNUgODXarEptFgcVSjcOpRpS0eLxG4rVOmtNeutoj9HRF6emKMDqcYnysifHxNBMTGaYmW1ic6eDQSh8bSz2sL3ZybLmL1Vwj450ecl0eZvsDzA+EmOsLMthgoSdaw3Bcz0SjhWxcx2BESX9ERXdIQYe/ihZXOWlnKY3OMprESjJiFSlbGSlzKS3OSgZ8OqbjTqbjNkYCGjqFMtqlMtrEEjrlMjo8pfRFqplttbIx7Oa1Z3v41s1lLqy0MN/iZCRuYCrjZKHLzaHRCOfWWrl8oodXTvfx6uk+Xj3Vw+1zw7x6doTrZ8Z44cgwRxZ7mBtvZmWuhyMHR6kLWzCq92PTFyKYy3CaShDMpUjmcgRTKQ5TEU5TEXZ9AXZdIYKpBMlchkVbgGyvpqctzOJ0F0dWBlmbaeeZlR5unJ3mzvk57l+e560LMzy4NMubL03xzuV5Hl6e5e0L89w7P8/DC0vcPTfJG8+P8q0bS/zxawf5vUvz3FjvYrlVIhs20O/R0CmqabFX0WAsJO3Y/CzrzEX4tLuJOotpTzpJx52kEyKtaZm2tEgmbiLkKMat2UPIvJ+gYTc+7Q58NVvxq7fiVWxFqtiCW7EdR8VW7OXbsJQ+hbHkScSavbgMBdj1BzBq9mExFmAyFmI0FmAwFLFj61d+Cq7HPz7bnw24djwC183XbvPg3Y/nuH4VcH30cZP1R/zox/8nr71+5xPF9ek8rv8I4KqsKERwKnHYSnCZC/FaC5EMexENe/CY9hOwHqDWUUzCXkLUkEfMmE+Ds4yUq4qUu4p6qYKYrZiwsYBaczF1phLixlKS5nKSxhKSpmIaneX0RE30pdw0RByEfRYCHisBt4WAbCIQsBCNCsQiItGQk1DAgc9jQfZYkL1W3B7rJ+Byiias1hqsVhVOoQa7U4HVWondVoXTqURwVOMRapAFDVZTJRZDJTazAqulGqOhDLOpDI9HT7LOSUujzFB/krnZTsazTeTGMuTGmsiNp5mebmVmpo2l2U6OHhzi2PoQR1f7OLbSw6G5Vqb6wvSnHeS6vMz0BZjp9TGcttJbW0M2ZWSiyUw2oWEwpqQ3VEmnv4zOQAXtngoyYikZsYxWuYpWqZoWZyXNjgpahWpGwybmGgSm6kwMeBX0yhV0y+X0+CrokIvoj1Qy02JmtVfg1GyUu+cGubieYaHVymTKyLn5Jm6fHufsYpozCykuH+3m+skeXnt+kNfO9PP68/288mwP10728erZcV5/eZErZ+ZYn+tiZbaHI2ujBNw1VBRsQa/ch1VTgFmdh11XhNtahU9Q4BUq8dhKkUyFuMzFuM2lyLYybLp8Ih4t85PtHFoZZHW2k6WJDC8cG+WNi0vcv7LE/ctz3L8wzcPLczy4uBll8861Od65usT9SwvcOz/PG2c3Z7m+cXWOP7q1xreuLPDSbIqZRht9fjXdbjVtDgUNxmIShgKSlkKaxArq7WW41LvwGvNojTtprXfT3OCmLeOlPeMiHTMQcpQg6/bi0e7CXbMNWbUVj/IpPNVPIpU/gavyKcSqzdhmS/EWNPv/M5r8LyHW7EU2F+EwFGDR52MyFGDQ56PV5WO2VLJv7za+8PinrZ5Pqa7HH/+1Llvv3LmL0ew41165xcP3v8H3fvBDPvjgo821w3+zx/X//hMffPQRP/rxP34Crk2P61+C6/OD1mOPPUZVZSEuqQanrQTRlIfPVoio34OoexrZuJeg5QBxZzH1QhlRfR4xQx5Jewn1UgUNrspH4Cohaimh1lJKrbGUhLmCBls1SXMJcUMBKXspfbUW+lMycb8Zv9uE120h4LIS8FgJBqzURoXNNZ6wQNBvQ5bNeDwWXG4zosuE7LUjSVbsDh0WqxKrTYHLpUGWNUiiEtGpwOPWEJD1RLxGgrIBwabAaVUiOtSITjVmYyl6XSE+r24zaaJeYqQ/yepiP7MzncxMtTGZy2yCa6qF6alWlma7OLwyxDMbozxzcJhDC10cWuhgabyBwWYXgxmRbLubyR4vk10uRpvMZDMmZtttzLSYGEkq6QoW0+LJo9VbRJunhIxYRLNUTLunkg53NR0uBe1SNe1iFUNBPVNxC7mYjkF/Nb3eMro8xfT4SxmIVjCZ0bHa6+Rw1supmTBn5qKs9DqYatJxeNDL711f5U/ePMGVI128vNHKq88N8Nrpfl55rpe7L4zw1kuj3DzZxdVnurhxaoQ7Ly9y4+w8B6fbWJ7u4NnDOaI+Hcqy7TiMxbhtlUimcmRrJUFBTUTWEvPUEJWV+Oyl+Gwl+O2leG3FCPp8Ih41q/NdHFkdYGWmndWZFi48O84blxa5f2WBh1cXefvSJrDevTrPe9cXeHh9nrevLvDWxXneOj/HG2dzvHF2lK9fneW/3FrlvRfGWWlz0O4qobbmaepqDlCvL6bRXEraWkrcXECDo5R6RxmSehdCzW7SYQstCXlzDq3JS0eTm1RET9BejKvmaUTlNgTlk8jqbQRqdiJXb8VZ+gRS5VaEyu0I1bswlzyJas9votz3W9iqdyLp87EbCjDrC9Dr8lHX5KFUH8BoqmTP7m2fSkD9+Hx9DK1fL7h27Nz5qCzjJg/e+xrf/du/ewSuX9Wc/+iDT8Yhrl678QsU12dn4P1yxVWAJKpx2kuRzHl4rQWIuj0Iml3Ixj0EzPtJCMU0iuVEdfuJ6vZTay4g4Swj5a4iKZYTsRQRs5YSNhYT0hWRsFSQtFYSN5eQtBSRkSoZTNjpT8kk/Fb8rk1wBT0OQl474YCNWMRBJOQg9GgvUfZY8HqtuGQLgmTE7bEhSmZsthpM5iqstiokSYHbpcQlKXCLCvyylpDXSCxgIeIz4xU0uMUaZLEGl1OFw1qBTpOH7FbR1CCRaXAx0p9gZb6H+dlO5mbamZ1uYyrXzPRkC7PTbRxc6OfwygjH10c5tjbE4cUeji73cWi+g+mBWnpSTobb3OS63Yx1CgxnzAw2apnrsrPY62A0paInWkp7oICOQCEdvmLaPcW0eUrp8lbRF1DT41PSIZXT6aqkz6ciG9UyVqtiJKKgN1BKT6CIvmgJuaYaFrstLPXaODzm4VjOx+FRN8/NRFnucfDScoqvX1/m9ulRXlhu4sbJXm6fG+WNF0a4ebKHN84O8ca5IW6d6uX288PcOjPK7ZdmufLcJIvZFAvjGc4cmyDq0aCrfhq3tRyPvRKfvRq/vZqwUENIUBJ1K0l4VfisRXgsBfhtRXgtBbiMBwi5KlicyHBoqYfVuXbW51q58OwYdy9vguv9G0u8c2WGdy7P8LUbC3z91gpvX9+MuXnj/CxvvjzL7XNj3DrVz/tXpvn6lWmuHcwwlqih21+1+VbWq6VNUpO2lRM3FlBryiNhKyZuL8Wj24ezZi91Hh2NUYF03EVzvYvmpINkQE3AVohLswtBvRVBuQWfbgdB3S5kxTZcVdsQK7YhVO7AWbUTa+VODAVfRr3/ixjLt2JT78OmL8CozUevK0KpykOpKUSjLWPr1kcDqD8DqE8B69cIru07djwC1w3uPXyHv/7e9z9lzv8qCagffvjJAOq16ze5++a9TwUJPvZTGn+O4Covy8Ml1SA4yhCM+3GbDuAy7EPUPo1s2E3AvJ+4o4i0WE6t4QC12s23inF7KQ1SJXWOMkLGQoKGAkKGIkL6IuodShKWSmLGQhrspbT71AzWO+hJSiSDVsIeCwHZSsjnIOixEfJZCfo2fS+fz4LXZ0X2WAiEBDw++ya4ZAuybEVyGXA4VTgdVTgd5TgdZbiEKtxiNbKgwCsqCXp0+F1aPIIar1iDV6xBclTjtFdgMhTglqpJJRxkGkRGBxIcXOpjYbqd2alWlha6mZ/tZGqimYW5TtaXBzmyOsLG8gCrc5u+zYmDQ6zPtrM+287cSD3DHV560xa6U3o6EzUMpHXkOiws9DuZ7jQx1FDNYLKKnlgpfbEKuoOldPrL6A1Wk63Tka3T0R+opj9QzVBExUhMxXBsc8F6rEHJbKuexR4Tq0MODo/LHByVODLp5/yhJu5dGOfV53o5OOTi/GoTVw53cm4pzYWNNl5/PsvNUwOcXWnk5HQtB4dcLPXaObNQx2tnhrjzQo7Xzk1x4/kZlsdTTI/Uc2J9mDpvDVb1XgLOKnz2SoJOJTGXhohYQ0SsIenX0OCrIeIsIyKWEnIU4bfm47PmE/cqWJpo4vByNwtTGebG6jn/zCgPrq/x9VsbfP2VZd69MsM7V6Z4/9o8X3tlkXtXprhzfnIz4+vFKV45PcyNEz289cIIt050cW29hbdfnORP753iz++/yJ3n5tjor6c7YCCk3UdQt4eQYT8+/X7cun0I2gOERTWJ4GaJazJiJRnWERSKcen3IKp3INY8hVPxFUTFE0iKJ5Eqn8Kj2IVUtRN72TacVTsRlHuwlm1FV/gVTBXbsdUcwKYvxKgpxGgoRW8oR1VThEJVwpYnv/r/f9Z+nYrr0a7ip8H1KwUJfnoc4u//4ce8eut1Ll2+yp03Ph0k+Bj/MgH18wSX6CzfBJd5Py7jXkTNLiTtTjz63cQseTS7q2i0lRDT7qfOUkKDpKBeqKLOUYHfkI9Pe4CgsYCYuYyko5qwoYiAbj8NQjldQS39cSvtMSu1Xj1Bt5GQz0bYb8fnNhKUjUSCNvxeCy6XHsltQPZaCISceP2Ozb1DyYTbbUaS9IiiEqdQgcNegmAvRnKUINnLkGzluOxVeCUVXkmFLCjwSRpcjmoc5lKc1lLspkK8UhXpBjstaekTcC3NdrIw3c7yQjdLC90szHWyujzAxuowh5aHWFvoZXm2k8PLAxxbG+TgXDtHl3s4vtrHQraeoXaJrpSJrgYdXQ0aRloMLAyKLA+JTLYbGGlUMpisZCBZRVe4mL5oOYO1CobrlIzUKukPVTBSqyBXX0M2qWQ4XslIfRUr/VYOj0tsjAscyomsZSXWcx5ePtbKOzfm+L0765xdSbPYK3Fqvp4XVjNcONTBa8+P8eqZLEem6hhp1LE+4uPy0XaOjvtZ7nNydjnFa89nuXdpmRtnN8E1NVjLoYVOkgENov4AEamaoKOKkLOaWpeGiENJnVRDg09Hwq2kVqog6izBbzmAz7IPn/kAcbmSxWwD63MdzOXSzGaTXHh2nPdvHeabn7TuzPDg4hTvXZvnvevz3L88zd0L07zx8iyvnd3MiL9xspfXTvdx4WAT985m+b//8k1+8qM/5O//5C73X1zl6GgTvVELYWMeXu3T+I37N4P/NHsQtAcIiWoiHiPxkI140ETUqyToLMRZswNb9ZMI6i04FV9GqPoKbtVW3NVbkSq2IlbuwFb6FJaSJ7GWb8NasQNT+XYMFTux1uRh1Rdi0hZhMVVgMStQKApQKkvY8uQTn9sZ3rlzJ9nxca7c+Bhc3+ODjz7e3vm31JP9C3P+1mu3P5nj+vlexc8fXG5JgyRUIJkOIFsOIJv3I2l3Imp24NXtJGEvpE1WkLIWEVHvIWYspt5ZTdJZRZ29Aq8+D49uE1xhUxG11jKi5mIilkLi1mKa5Wq6ogZaIkaisga/pCXoNRMLOwj5TARlI2G/hYDPgiyb8Pgs+IMOvEE7steK5DYjiAYEQYcg1uCwVyI4yhCFUkShGJejBJejDJetAslWgVdSEZA1+Nw1BFw1uO1ViJYyJFspgqWIiE9NW5OLjoyb7GCcjdU+NlYGWF/uZ3m+m4XZdpYXe1hfG+bQ6hCHlgfYWB5gY7mf9aUeNhZ7OLzcw5Glbk6sDXBspYeVqTRjfX56mq201CnpTCoZ6zCxOupmrtfOaFrNRKuObLOazmghA4lKsikVw/FqBmLl9ISLGIqXM5lRM96kYqJFzVyPnsMTIocmRZaGLMz2GVgacTI/LHJiOcGdi1PcfmmCE3P1rI+FeX4lw+XjvVw61svr5yY5Od9IT0LDQIOeq8f7+f4fX+Obt1bYGPawNujh6jP9vHfzENefn2ZxtJ7pwRiHF9qo81QjaPcQkSqIipXUuVXUSkpC9ioSsoaUV0etWElMKCNkycdr3EPAcgCvcS9RoZS5oTrWpltZnG5hdbqZK6eneP+Vw7x/bYV3L81x//wEb700zrvX5nj76gz3Lk9z7+I8b56f45XT41x+po+bpwa4fLSNMwtxbj3Xz3//3Rf4r++/yNduHOX8+hCzHWGafTX49Xvx6PcQshfhteRhUe3Aqcuj1qMn5jVT6zOSDJsIy5XEXKV4jHuQNNuQDU9hrfpt7JW/g6XkP2Mr/hJCxZOIldsRqrZhLP4KqgNfxFS+Hbt6H8bqPegVezGq8zHrSzEZyjHqK1BU56NWlfHkk09+fuDatYOx3Mfgepe/+f73+fCjD/mnf/p/fsWyjEeK6+NxiNd/oTn/H+Oq+LHichn2Ihn2INRsx656Clm7g4S9gBZXBSlLIbU1+4joi4iZK0g4qonZypG1B5B1+wmZigjo84haimgQq6hzlBI07CctldMd09Mc1BFyqfAIStyiGp9HR8Cjx+/SI4uaR1dFK16/lUDIiezb9Lgktxm7Q4vk0uNya7FYSrBbi3DaC3BY8/AIpXjFStyOClz2ClzOKnyiipBHi19SITuqkJ2VuB1lSLZiIj4VzQ1OOjJuJkbrObI+wKG1R+Ca62Juup3Z6Q7mZjpZnutiY3mAw6uDHFkbYGO5h42lbtbmOzi03M2zh4Y5sT7IkeUulqZS9LU4SEeqaY5V0p/WsDAgMt1tJdeqZ6JVx3BTNa2hPPoT5Yw3qRlrVDGZUTNSX8FoqozZDg2TbSqmu7QsDppYG7ezPGZhqlfL9ICRs0fSnFhJMNHnYG7Iw+pYhNVsmJPzjVw40sONU6Nce3aYs2vtTHSItEaVrI5GeO/GGt9+eIpbp4dY7pMYadBwaqmJNy8tce30FMtjDUwNRlmbThNwFqIt+yqSfi8RoZyYWEnSU0OtpCThVpN0qal1VsVFU/UAACAASURBVBCyFBI05xEy78dv2ous20XYXsRsf4yViWbmchmWJpu4/Owk7904xNeurW4WZpyf5MGFae6+lNvcUbwwzevP53jl1Dg3nhvj0vF+rpzo5dR8nGMTIV5cbeL0UpoX1jt47ewMl4+NM9sZoV6qQlBux23Yg99egGjYi0mxHYtqD1FZQ53fTFjWEZSqCQjFuM17kfTbkQ3bEbVfRV3wGLrCL2As+C1Meb+NWPEU5qKvYCl9AkvFk2iKvoS6cAv6iqcxKfdhUO5Hp8xDV1OIXlOCQVNKjaIAVXUJT27Z8tNz/Zkrrh2MT+S4cv0Gbz54yHe++10++OiDXx1cH360ufLzyq3XuXLtOnfuvkUi+Slw/dK1gF/HP/+Lf2d5eT6uR4rLaTqAZNqHqH8aoWYbovopPDXbiJn2khFKaBHLaTAXETMUEjWXkpJUJCQlPkMxHl0+PkM+PkMeHs0eAoYDeDR7CJvzSLnKaHSXUyuUINtKkJ1VuIVqZEmFV1Ljd2kJePT4ZAMuSYdLNiB7zHh9Vjw+K5LbiN2pwSlqcQoqbJZSbJYCHOY8BEseorUAt6MUt6MCyVqOx1GNX1ARlDT4BBWyvWpTjVlLESwF+N0VpOMWOjIyM+NNHF0f5dDqEAcXB9hYGWJ5rpeF2S4WZrtYXejl+EaWZw5lOX5ohGcOj3LsYD8HFzvZWOri0FIXJ9b72VhoY6jTS3+LSK7Xy2inSEdCTU9DDSPNegYbVQyllPQmyuhNlDLbuelbTbbUMNtpYLbLwEK/gfVxB4uDJgYay+hK5NOXKmGsQ8XBSRcvHsvw9bsHeev6PKOdNhr8pbTV1tAcUdAeUzE34Ofqqc1VnqkeD81hFU3BapaHQ7xzfY1Lxwd4brGJ+T4PYctOcm0O3ry0zKsvzLExnWGiP8zcaC3NdTringoSniq8xnwC1mJqRQUNHi1xUUFcVFDvVhNzlhGyFRK2FRCy5+Mz7iPiLGVuoI6ViQzzuQyLuTQXT+Z475XDvH9tmbcvTvP2xRnevjTLg0uzvH1lkfuX5nn1zDhXT45w49QY154b5cVD7WyMhzk+WcuV473cODXCCxvdnFnp5tLxSTZyrcSlaqzVW7Grtm9+2WqfxqrcgVmxE4+tgrBbT8ilRTaXImifxm/dj6Degqn8iziqf4c65z6mOiTmurx0R/T41E+jP/BFdHlfxFj6VSyVW9EVb0WZtwVD1V7MmiIM2iJ0mgK06gL0mhK0NSWoVKVs2fLZXxU/3rrZuXMHY7kc127c5K0HD/nO33yXDz784FHm/P9sjusnwC/aVfzRj3n19h0uXr3G7X9VkOD/+sz5xx/7DR5/7D/xizK5yirykVwanI4yLMa9COZ9OLU7EdRbcSm34FU9SVS3k0Z7AWlnCUlzIRHdXmKWAuqlShKiAp+pFEmbj8dQQL1XSXNYy1BGoqPWTMReSMC4G1H1JPryL6FXbcVuKsAjKQh7tUQDemRJgSypcElqBIcSl6jF6zHh8Zpxy0Zcbh0OoQa7oMJmr8ZqKcFhKUCw5OE0HcBh3I9oLUK0FSNZSwkISkKihqhLT8SlIyTU4HcqkO3l2I0HCMjlZJJW2hpdTGUzHFsb49DyKOtLI6wvD7O60M/KfC8bKwMc3xjj5JEcJ46Mc/zwGM8eH+fEkSwby92sL3RwdLGL9blWJgYidDTaGerwsjBWz1iPnwZ/JV31WsY6bWQ7TAw2qemsLWaovpy1fjMbA1bmO7Us9JtZG3dxeMbDSs7JwrCZsTYlg+kKWsIH6IwVM91l4ex6hvvXFjk2lyJk30PIvp/lbB3rU/V0JHQkfeWsTia4cHKUXJeXWqmUiL2QwZSVl4/0cfGZUS6dHGdjMoVHt53ehJZ7V1e48fwUc8MxRrt8HFlo5dq5ae5eXuGZpXbaYkaijkoitipi9mrqxGrq5RpSXh1xl2LToBdKiIpl+Cx5BO1FzAzEWJ3IsDieYXkiw8Xncjy8uc47N5Z5cGWKd6/O8PDyNA8vz3L/0gJ3Xp7j5tkJrpzKcv35HFdPZTmz1sbBsShroxFOLzVz+8UZLhwbYaIzRH9Kpj/lpdalxlGzB1G7G0m3G7tyO3bFNmyKHXgs5XgFFS5LJY6a/TR4FDy70MLBkQgx6x6Stv3ceX6CP3nwPC+t9zHd4WOhM8R0i48mjwqXZjem8ifRFW5BdeAJ1KW7MGlLMOhLqVEfQKXch1KVT5WikCpFKVu2fOXngPLTM/3rzZzfsXPTnL92/Sb37r/Nd77zXT74OMz0fzqA+kvA9cMf/yOv3r7DhStXuXX7jc8pAfU3eOyXgKuk7AAutxbBWYHNvB/Juh+XcTdu7U7c6qcIardTa3iaRkcBSWs+cWMeYe3TxKx51EsVxKVKAtZS7MrdBO1lnDs8yv/4o9v8yfuXuXPxIJM9fuqkQpK+UlqSOurCauzWgs1JfaESWazGaS/F79XgFlV4XDp8HhMe2YQgahHEGtxuPU5RjV1UYLWXY7cW4zDnIVr2I5r3I1kOIFgPINjy8AhlRD0aYm4dIUFNnawn5tIRFJTItlKcpgOEfVW0pGx0NLqYy7Vw8vAEh1dGWF8cZmN5mOOHcmysDHHiyDinT8xy6plpTh7NcfxQluOHR3jmyChH1vo4ON/O4cUuBlplWhusTI7UMdTpoymmp6XOxFiXhyPzjRxfSnF4LsZyVibbUkM2XcX6kImjI1YODllYHbFxaNrDxoyX6QEL0z1GLh5r4q0LI5yajzHRomesUcvphRS3nh9jYyxGT52GjjotF09kee3leXI9HhLeMqYHArx8YoTDs83USeUEzPlMd/k5e7CXcxv9HJpMkwmqSPvKOTyR4OHNdV55YZb54Ri5bj+3Xl7kr7/9Oj/4izf55punOLnUTaNPS9ReQdReQZ2ooMGjo8GjJeFWUidVEpXKSchVhJxFRKRyZh55XAu5DEu5Zi6fnuTBjTXeubnMw2uPsuWvL/Du1XneenmWN16e4/b5OV45N8nV02NcODHEmfVOVsdqme3zc2giyYXjIxydayPbFqAl4iDhMSAZirAodiLo9uA170fU7sap3oGo2UPEpUSyllNTvgOPqZDzR0f4wZ/d4X//3Rc5Pp1gfdjD//jGOd6/sczRyTg3nh3jO79/k//2u9e5dHScgUYJc8VWKnb9JvqSbajLdqJR5qHTFKLXFaJWHKCycj9llXmUVxXzxBM/TYd4/DMecdq5azNz/vqNV3jw9jt893t/+6jl598Drh/94yeK6/MD1xf4mb3IT32w5Y8Ul+Asx2bch2Dci1O7C5dmO3LNVgI1W4nqdpE07qPRlk+dYS9e5VME9LuIO4sJ2woRanZjqHiK/rSLv/n2Az74v/6C7//Xt/k/vv0mL58cZaTdyeUzWf749y/y7PEhwiE1TkcJJv0+DJo96FS70an34nJWITqqsVkqkQQNskuP5NLiFNQ4BBWCpMBuK8Wo3YtZ/zQO424Ey14Eyx4E217cQh5eoYSwS0lIVBF0KB69wlcTdFYjmQqw6fcQlCvIJC20NQpMj6Y5djDL4ZURDi4OcnQty8kjE4+U1jgnj05w4sg4p56Z4tnjE2wc7OfoxhDrSz1MDifoapJojBlpbrDSkRFpTTkY6vSzOpnh1EY/L58c5uyRLs4cauGZxTjz/XZGUhWs9GtZH9azMqhjLWtjYcTGUIua9ngZIxk191/+/5h7zyDXz+tO85KyZFoUKfKGzt3IOQONDDQaqRudc84555xz7r7dfXPizTmRl5mULMka2ZZEOY5nPZIlW4m2p2rKu1vlHa8tap79cEmKlDVVY3kpGlWnCt8A/KveB+ec95zfb4gff/sK37i3yHpvBiNVDk7NVnNlo4OFzkzGGwPMduVyeq2T2b5CyrO0RNzxdNX4OLfdz41TUww3Z1OX62B5pJoz671sTzWwNFhKa7Gd1aFi7pwe4+GlWa6fHGN+sISJzlxevLzAX3zjGu986Rz3zs2wOFhGaUhPnldFrldJcUBPeTiZ4oCBAr+GoqCGwqCKgqCSDK+YwoiOmcEy5sdqmR6uYWGsjovHRnnt5iqvXJ3j1avTvHl16rEV2dUZXjw7xoOz49w/O8G1Y8Oc3+rm+EorR+cbmOjOYbA5ndm+QuYGy6kvTqG/pZCWygzs2gSMikPYdYdJscSS7hIQdiThM0XjT44j268h1SEhJTmJ4dYcfv+1U7z75y/yh68cZXuiiLEmO1e267i+28LlrWb+8KUd/vpbd/n2a+e4d2aeqa4S/KYEtPGfxamOxqSKQSWPwmwUkWyWoNMkoFEnoVKLEEoSePrp3/nFGX7iiY/JVX3i4IqJfbyreOMWr73+Jt//wd+8b5bxT78muH7+c374059y8+49rty4yYMXP03N+Sd/JbiUKuHjvpFXgdsaj88eh98aQ5o1mkjyEXKSoyi0x1LhEVDrk1DqSiTLcph8dwLlIQW5XjEpxiPYtc8z2V3Md995xN9/96v85Tcf8pfvPGBjuoqj8zW885Wz/O6re0yNlZGbpcdiOIjPncTKXDPnT84w2FVM2KfBZkrE45QTTDWQGbGTGXERCJjxpmjx+3UEfGqcyQm4bXEEPIkEvQmEUuIJ+xNJD4rIDMjJD+spSjdTGDZTEDKT5zeSHzQ8Vr7wSsjP0FNX7qWh0s94fwVHVwbYWhpge2WI/Y1Rjm0+jv3NEY5uDLG/PcqpY9Ps7oyyMN/Owkwz4yNVNNWGKcu3U1Xspq0xnZG+YuYnGji60sPJrQHO7Axwerub01vtnNpo5tR6AxtjOYw1mlnssrI2YGehN5nlkRSG22zkph4h23uE5kIVl9bq+Isvn+T1C2OMVjsYrfFwfqmJk9M1jNSm0pxrpqfKx958C5NdufTUBYh4kshOlbA+3ci1k7M0lfhxa+IZ7yzl916+wJm1XlqLHcx353L39BivXlvi/sV5Tq13M91byNG5Rt68tcGt06NsT1eyOlJOY4GdbJeMXLeCkpCB4oCeolQDJQETxUE9RSHtx8BVkK5lYqCEhYk6JgermRmq5tzuEK/eXOG1G0u8+r7u1ptXZ3jzygz3Tw5z7+Qot0+NcHGnlxMrbezMN7EyUcNIZy6NZV7aqv1szLdz/uQic2NtOE0i1OLn8drEBDxi/M4kwi4BQUcSHsMRvJYY/A4xqQ4x9SUpvH1/n+9/+x4vXRhne7yIropkmgsUbIxksD9dyO54AW9cnuHe6VHOrndwarWL4eZs0h1inKqDuLSxmFSx6DUJ6PVCTAYRek0Sep0QtVpMUlIcT//Ox8H1m5zPjIl9bJbxQcb1/R/8zb9BAfVfgeux5vyPfvouN+7c5cqNmzx89Mqnb5bxPrg++EeQKwSk+Ay4nFLs5hjclih8lmhC1ljCpsNEjIcpsMVR6RVR5kyk1JlAni2KQm8ipSEp6c443PqDeEyHmeov4ZWbW7x8bZ1Xrq/z9v2jbM1UcWW/h6++uM31UyPMDJcQCcpI1j3P9GAZP/jzN/i///6P+OZXbzLQUUB2moGciIX0gIFw0EgkzUZayIrLpcLrUuJ1y/HYhXgdSfg9gvezrgSCvkRSPXGEvULyw1qKIkYKwnpyUrVkuJVkpajJDmgIeSXkRXTUlXtpqvYzMVjBzko/W0t9bC/3s7MyyM5KP9vLfeyuDbK7McTe9ig7G0PMTDXT3V5IR3MOzfXpVJZ4aK2LMNRVxMxoDVsrXZzeG+fs7jj7a73sLLezu9LKqY12jq81cmazhb25Mua6vSz3OdgYdrE84GBrKo3BZhtp9mdJsx2iNCBgZ6yQVy9MsNQVoTZNzlC1l/MrbexP19GUn0yuR0R5hoGNyXqWRqoYassmyy8nL03HzkoP2wt9pFikRH3+AL5kJTvz/Zxe7ae10MZwnZ9L2908vLjAvYtLHFvpYrqvmM3JOi7u9LE7V8vCQB5zvQVUZ5nJdsnIcSspDhoo8hsoCVioSLdSlmamOKQj36+gIKAgwysmK6hkoKuA+YkGJgarmBgo4/z+CK/cWuPVm0u8fPnxkvXLF8Z56cwot/f7uX18mGt7A5xYbmV9spbliVpmRioZ6iqkKDOZnJCB7dVB7tw4Tk15BglRT6GVH8FtFeJMjsNljsZnT8BvF+AyROMxx+M0J5JiE9HbnM1bd3f5/VdOcGqxjrmuDJoLDVRnKljqz2FruJD1/hz2JspZGSxgfrCAmYFimsu8hO0CvLooPMYkzJp4TEYJWq0ArSYJnSYJvU6MWi0hLi6Kz332s+/3p3/zGVdsbNyHpeIrr77OX33/r/8N9mQfAdcHZhn/8t7P+PG7f8eNO3d54cpV7j58kfKKmv/lF/hNguuD9zJZIm63FmuyALPuCB5LHKnWeALJsfh0BwnpD5FrjaXIkUiJPYEiayyZ5sMUpggoSBURsBzGpf8iKZYj1JU4GGzJZGWskr3FZm6eGuX0cjMnFuq4fWqYe+cnObHaTm5QQW5QwZt3jvLNty7w9VfPcP/yMlvzLVw7O8+VMwvUlgYJ+jSE/HoCqUZ8Hg2pHjVuhxS3TYgrORGPLQGvI56AO4mwT0jIJyDil5LlV5CZqqAgrCPbr8ZrjsdjiifDp8TvFJIRVFFT6qKlNsjEYAXby92szrazNtvB+lwnm4s9rMy0szLTwd7GMCd3J1icaaO9MZua8gBtjdl0NGUx2lfO9mofx7aGOLrRy856D0fX+thd62V3pYv91S5ObfZwZruL46uNnFpvYm++guXBMIt9Hua6klkacLE5mUFTqYY0+0HCyYfIccay0JPJpc02ZjsymGgOM1DrY663kMt7Y7RX+bFrDpHjV9NTn8lQWz4lWcnUlftYW+zmxNEpSgsCaGTxiOIOIYg5iDThOfrqczi91E5RioDhxiA3z85w++IKJzb6WZlsYLg5k7ZSFxsTlRydq2eoKZ3KrGQKA0byfHqyvFryfAYqM1zUZLspT0+mJKQjzycnL1VGlk9GfkRPX0c+k8PVTA/XMD9Ww7m9EV68tsyjaws8ujLHixcmH5eIp0a4c3yI28eHObvWwdpYFcuj1SyO1zE1UkNXcz65ESsBr5a2xkKy0u1IRQcRxX8BScLTyAWfR5zwBOK4A2hlT+MwxOC3S/DZpbgtInxWMfkhA0tDFZxba+P0YiM7ExW0l9oIWmIo8MpZ6S5id6iMyYYgO1MVzAzkU5ypIexKwmuKwW9Jwm+ToVfHo1ULMJuVGIwydBoBBr0MrVbGkSPP8+QTT3wIrsdu1r8Erk9gcv4XvoqPpZs/Wio+zrj+x69RKn5gCPu3f8fNu/d44epV7tx/+CmC6+MP8RcZlwibXYHJGE+yIQaPNRGPOR63PgqP9hABQxQ59kSKXUIqUqTkmqIJ6Z4jkhxDxB5LmiMGr/kgLsPzZKWK2Z5r4I3b27x2a4PzW90s9ObywkYbt08Oc3yxiZmeAjJcQorDaq7tj3Lr5BhXdgeY7c5jYaiUV25scOPsHLUlHjKCOtJSdXidSlxWMV6HBK9dgtsmxG6KxWmJxetIIJwqIT1VQnqqlMyQ8rHph19Fll9JJEVGUYaZwgwLfqcYr11A2CenNN9KfYWXgc5cVudamBuuZX64lsWxRlYmW5kfaWRlqoOjKwOsznbQ31FMXUWQ+qoww73lDPeVszzTzsmdcY5vDbO70cPOahebS+1sLnaws9jBsdUuzmz1cnKtjb2lek6vN3NiuY5jc6Xsz+azMRJmoT+VuYEwBcFEzNLPUJmhYnuinKWBXNZGiljozaW3OoWqLCPl2Sa2FzsZ6CzCoDpEOEXD7EgTQ93l+FxyKkoDjI02UVmRiVgcTVxcFCq5ArVSSezhZygIWbh3epbxpjB5PhHzozU8uLHHqe0xJvoqGGrKYqI9j/WJGrZnG+mtTycvoCfkVJGdaiY/zU5e0EpZxEVVlpuSsImydAMlYS3ZKRLS3ULy0jR0NWczMVjFzFA1cyNVnNkZ5Nb5WW6dHef+hWleemGaly5McffEENd2eji70srebD0bk7WsTTUyP97AWH81dZURsiNOwoFksjM9KKVRCGKexmdX0VgZoaclj6oiB3bdQaSJn0ElehqbIQGjOgavTUJKsphkxfP0VPm5ut3L2cVGZjozKAlJUcf9FsaEpxiqCHF6sp6VzhwW+nJoKLEQThHgTY7BY4whYJPiMUtRy+JQK0UoFGJUKhF6jQStSoRclkRSYizP/M7nOXDgCZ488BmeOPDkxycDPuFdxejo6A/B9e/KuD7anP/Ru3/LrXv3uXLjJvdffPQpgeuX4iPgkkqTsNuV2G0SXNbHmYxNH4tLH41Tcxif7giR5Hjy7ElU+5UU2QWk6Q/h0z5P0HyETLeAgC0Gg+JzZPlFvPlgh7/45m3+6GuXObnaRkVEybG5Wt66scyJpRYaCuy4dYfIS5WzOVHDa1cWeXh6jKHaFDbHyji32cVYRzalWUay/BqCHiU+hxyTOgqz9hA2UzRuazxOSwwOSxQ+VyKZYSWZQRlpPhGRoJycdA0ZfgWpTgF56QZWpltZnm4l1SXFZooj1S0jI6SkKEtPZ0MaC+M1TPSVMjNYxfJ4M4sjjayMt7Ay3sbMYC1tNRlUFaVQWZxCVUkq7U3ZdDTmMDFQzcZ8F0eXe9haaWd7pZ3t5U62FjrYnmtjd6GN3YUmdufrOLnayJmNFs5utHFtv4tre62cWqpkZ6aI7bkKyrNUmCSfpbvSzds3V7m+38dSXy5txckUpEopCCjJCagpL/RSX5NBaooKn1vD2GALQ3312K0yXB41nhQDEnk8h6MPkZAkRKUxodIYEQuSCDlUnF/v542ry1RlGSjKsnDthU32N0doq82gsdjHZGcR+0udLI/XUpXvJOxWEfIYSPOayU1zkRfxUBxxUZ7lojBkpDRNT2maltwUKWFHEpk+BZ2NOUwN1TLTX8l0fzmnNvu5eXaGqydHuX1ugvsXprh1Yojzqy2cmK9noTeP0ytt3Do7y9pMEz2t+TTXZlFWGCLos+BxGkj16JEkfpFkTRInd2b4ztdf5C++/TJvPDjG7HA5hRETFk00BuURjJpoHOYkbNoYkmXPUBKUcWu/j1dfmGK0yYfP+CziIwfQxX+Wzjw7V5ba2B+toL3ESkFETlmhhcyQEqP0ObTCg1i1EtQKIWJxEkmCeCSSJDQqMSq5ELEwHqEgni8+/QxPHniCz3wK4IqNjWN4ZIzrN27x8iuv8b2/+sGvWyp+YAj7c/7mxz/9sMf14KWX/8OA68CBx9e2AkEsLpcGl0OO1ZiAK1mA1y7Cbxfh0kbh0R4hZIwlwxJPWYqcSp+C7OQEIsnxZLkEpDsTcRsOIoo9QGWegTcf7PDw6iIvXVvi+GorafYoqrPUnNto59hSC5leITb1FymN6FgcKuWNa0vcPzHEUI2bvelKji/UM9AUoiLHRJpLgtOYgE2fgN8lJugT4rJF47LF4LAcwWY6SKo7gaw0OdlpciIBEaEUIRlBJZGAgsygis7GTM7sjrO90kt6QIvDIiCQoiHNL6emxM7SRA3Lk3WMdOUzO1TJykQziyMNzA3WM9RaQmtFGtX5XhrKAjSUB6ks9FKS+3iNZKSrnM25Hrbnu1mbbWRjvonNuRY2Z1vYmmthd6GV3fkm9hYbOLvZysnVJs5stHPv3Bi3TvTzwlYrl/d6uX12gqneXCLOeMrTFeyMl/PqC9OcmKsl35NEgU9KdXYyxRnJpDgk5GQ7KSjwYbcq8DoN1NcUUF6RhdEqI0ZwkOjEKIQKORKVAbHCjEhhRCaTk2pVs9hXxjdePMaptR4ifi3NDbl0thZRlGEj3aUgJ1XD4ngd86M1hD1y7MYkIv5kgm4zKU4DaanJFEbcVOZ6Kc+yUxhUU+BXUBRQkp0iJduvorc5n4neSmZ6K1gYrObEag/XT09x9+I8j64tcXazg63JCi4f7ebiVifjbemcXGnn5RubzA5XUZLroqwwlbxsH06rBr1Ggk6ZQOKRz9HVWMx/++s/4Z//4Xv843/7M77/Z6/zyq0dtua7qCzw4UoWYjcnkqyPwaI+SIZHSMR6mLXBbP7g0QbbE0VEnEdQJh7AJPptugqTOT1RyaWVZrYmS5kZKaK7LZPcNAMawbMkPPdbyBKPoJQKEYsEiMRCpGIBcokAlUyISBBPdNQhnvrsUzx54DO/iCc+YpjxGwLXjZt3ePW1N/69peI/8bP34Ec//inXb93m8o0b3H/pERUfA9fHS7hPB1xx2KwqLCYhNlMiXruYFLuYoFOK1xhDij6KkCWeLLuAYq+ckhQ5aZZ40pLjiTgFeE1RWNRfIJIqZnetgztXlrh0aoKliWoG2iOc2upmb6mF8mwDeWENgx0FVBW5aChNYbQ9l5muXEYa/GyMlXD9+CBbk5U0l9jJ9knwmqNxm2LJCulYmWtmdrySUIoQu/kgdvNBnMmH8DnjiPjFRFLFhNwCQilSgikystK0VJZ46W3L58T2KHubw5TmO+hqyWV/a5jZ0RpObPby+r09thfaGOsuYry7mLnBamYHahlsKaa9Kou2qnT6W/KZHapjrKucmkIfOX4jFfkpzI00sTHbzfJUG4vjDSxN1LM62cj6dCMbM03szDVxfLmFEyst7C3UcWypgdMb7Vw82sPNE8PcPjXGpd0hji2101ruIWSLJdMdT44nnq5yOzOdmfRUpdBQYKc6z0lZjpusNCsV5RGaW8oIBm3oVAI8LgMtrVWkhFxECWOIEiURL1cRLVQRJ9IhVJmQKBX4nXrGmvO4uNbDha1BssMmEuK/gFIeh8UgwmWVYdLGE/TpaG0upL4+H71RgkKdhCVZi0GvINmkIuw1U5rtpbbQT3nEQkGqgkL/4xvmnFQZPU0RJnpLmOguZbqvghNrfVw7O8ONc9NcPzPJ3EAh4x2ZPLgww90zE4y2pjPWkcPqRB01JV4CHiXZEQfB1GTMRgUKTQzdpgAAIABJREFUeRISwSHU4i9yYmOUf/jBt/j+O6/yey+d4e4LK5zcGmJpupWulgKywgaMqoOkp4hprXDRU+OiyB9Ld4WBL92Z5fVb0/TU27FpnyLsOEJtuozVrnTevjLJO2/vc+5YF021XlLsSeSGLZTnpeIwKZAK4hAnJSBKSkAQH4NSkohCFI9MGEdSbBRf+NzTHwHXk491539Z1uYTOs8xHw6g3v4QXI9lbf53xiH41ZrzP/7Ju9y6c48Xrl3l9oOHv0Jz/jexZP0rDGGfePy5oqQ4HFYNTpscl1WI2ybAYYojxZpA0JZAKDmekDmOiDWRLLuAdEs84eQE0h0CUkzR2DTPkZuu5vhOH6+9eIydtS5W55rpbcuittzJV147zU+++xXmRmtwWuKZHKljarSBgiwrtQVu6vLtNJXY2J6r4+6FGTan6ygKq7BrniMnKGe4p4D9rT5uXV1luCcfm/EQTsth3MmH8diOkGKPIeROIuwWk+aWEQloiIR1hP0qQj4Vg92lvPLwDG88OsdwTxGn94b5yuvnOHN0mIvHJrh/ZY354Ur6mrIY7SxmfriO5bFWZvobGeuoYqSzlLnhOjZnu5kfaqK5LJ3idDstFRmsTLSzPtfN8nQ7i2MtrEy2sjbVytpUE+vT9WzPNnB8uZnjyy1sTFayv9jA2c1Ozm52cWV/mDPrvUx2FlKRaSJkiyfFHEVWqoiCsBS76ilC1igWhso4vtrLaE8F1SUhSgpDVJRn09xSSWF+GkatGINGQijkxeG1k6iUckQqJVqu4YhIQ7zUSKLaiEAuIeQ2MtNezGpPCdsTDRRErCTEPYtYmoBGK0dnkKE3yEgSHsFi09Ex0I4z5CJOnoBcr0CtU6LTKLDoZUS8FppK02krC1Ee0lGYIiXHI6AgKGGgJcT0UAnj3WWM95RzfGOAq2dneOHEKKc2uxnryGawOY1rx0Y5OtNAfZ6Fntogw615ZAd1pDoVRMJ2PC4jGrUYqTQJuSQKo/Igs71l/PGbl3nn1fM8OD3HydV+lqdb6esqpaQkBb9HTrpXRlddgLm+HMZaUmgplDPSZOWV66O8cnOC3mY7XuvTZHijaCvUcmWjni9fn+TcRg2LEzkU5aqwm6PobM7n5O4MQ921WPVyBNGHSYo+hCjuEMLY5xHHHUQc8zzRX3yapz7zwa3ir74E+yQTkpiYmMf2ZNdv/gJc789x/VpCgu+97/Jz5/4DLl67zp2HL35MHeI/ArjEwng8Lj1OuwyD5hAm7UEc5mh8tjiCtnhSTVGk6A7jN0TjUR/EqzlEmjWBkDUem+pZbOpn6WoM8dU3z/D2qydZmq6jptRFTamD5hoPty/P8aP/+iXuXFknI6SnpCiF4YEarKYEUm0SSrOS6W0KM9adx8xgCdMDpVQX2EjWPk9loYPT+2PcurbO5mo3kZAKjfzz2AwHcZoO4TEfJsUaRdCVRDhFSiRV9bihH9RiNcZjNycwNVLHi3eOc/PSOrNj1SxP13N8s4fF8RrWZ5vYnG+hpylCXYmHvpZcZofrWBhpYnG0jZWJTpbGm5kaqGJ+uIG5wQYmuqsZ66xkqqeW+aFGliZaWZxsYXmihfWZdjZmWlmfbmR9uo71qWq2Z2rYna9jb6Ge3fl6Tqy0cnazl+2ZRvrqwhQEVPjMcbj1hwk6EsgOyChMV+AzPYdJ/FmKwmqunJzh2vk1OhrzKcj1UVaaSUVVHhkZPrQqIXqtFJ1egVQlIVEpJValJFFrJE5hJF5mJE6uIU6YSMilZ7Aqjcn6CBujdVQX+xGLjiCTC1Fr5KjUMrQ6JUJhPHqThprmGgLZaSSpJEg1CjR6DXqdGp1ShF0npTo/QFd1JrXZVvK9UjIdCeT7xfQ3BZnoKWCiu4ypvkr2V3u4cHyMs3uD7C230l3rp7cuwK3TkywNlpLlEtBS6mG6t4yCjGT8bjUZYQduhwG5JImk+BiEcc8RsIoZb83l7asbfPXGJvdOTHJua4SjK4P0dVWQ4tVg0sZQmuugqz5MY2EyPdUOBuqsTHV4uH6yjXM79dSXKLDqPoPf+gz708X86Zvb3D/RwvJwiMXJHNIDSWSElCxNt/PCmRXWF4fITfMiijtM3KFniD34eQTRz5B4+PNIYp9DLojm4LPPvF/F/GpwfRLx0VvFoeFRrt+4xaOXX+V7f/WDX9MQ9ufv8U//9E8fguvm7btcu32bey89+vTB9dEffuAA8bEHsVqk2K0CzIZDmHVfxG46RKo9hlRLFCmG50k1RhEwxeBSPo9Pd4SwJR6/KRqz5ClSLVEsjJbxpZf3eevlfTaXmygrMJOfoaS11skLJwf5P/74Jd585TQ1FUEys2y0tBRgNiaREPU5In4dTdV+6srcpDoSKc4201afRtgnx++V0d6aw+hINQV5doz6aJyWeJzmaDzmKPy2OPz2OEJuIel+BRkhDRnpRlI9ShwWAdnpFiaH67hwao7TR0dpqvAxM1DG7nI7HXUhxnoKWZmqp6nCR1ZQRUdDBkuTLcyPNTM/3sbSVAfLky3Mj9SxONrI0mgTqxPtrE12sDrezvJEKxuznaxNt7M21cL6dAubs81szjayOVPL1mwNm1NV7C/Wc3qjlf3FBvYXW9iebqCtIoWsFBkhh4gMr4KgXUB2QEFRpp5UWwz+5MMEkqNJdyXR15LN8c1RpkebKc73U1WZS0lZFqGwB71Ohk4nQ6WWotQpEGlVRMlkxKq0xCoMHBGoiBErkMhFBO0aOgu8DJSmMNKQRV66DaEwCqVahlavRa1RY9Tr0GrUmC1mQhlpeMNBNMkmVCY9ZpsVg1GPSi7AoBZSkO6mqSRMXb6LsjQduR4RBQEpfQ1BxtpzmeopZX64mt2lDs7sDHBsrYPliSrKMrQ0Fdt5684221N1ROxJdFUHuX9xg/7WIuxGIS6LkmSjCrVcglQkRCWMYaA+j3un5/nd6+u8eHqCY7ONLAxVMTfWQk9HJak+M1pVLEW5LurL/eQG5NQXGOitsbE0kM61423MD4YJOZ5GKz1Ali+Gh2f7eOfREsenM7l5opHt5VI89oOUFdnZXO7jxN40W6uj1JZloZUmkHDwaTwWNSU5fgIuHQUZXiaHOkkLpP7rc/cbWv2Ji/vFHNe/vcf1KzOu9/jRj3/Kzdt3uXLzJg9efvkjCqgf0aL+FMD1Qep65ODTqBUxBLxKqkvslObq8Jiex6r4HC7VF/Cqn8GvO0jQGEWq9jAe5XN4NQdxqZ/DqX6Wunwz53Z6eHRzhWvnxlidrSQvXU6q4wg1xQZ2V5v4xpcv8tK9XSoq/FhsIgJhM4lJz/KZJw6QFPtZHOYYrIYohPFP4jDHUlboIj2oxWUXUlaWSnaOHZ0uBo3yEHZTPDbdEVItcfiTY/FZYvA7kwj5ZISDSoJ+NT63gqqSAPMTrWws9XD66ATzI7VE3GImuws5s91PU4WXicESLp6apLEyhVSngNbaNFZm25gZa2RmtIn58VaWp1pZHG9gbriWpbEGVsZbWJ9oY32qnbWpVtan29iYbWdjpoWNmUY2phvYmqljY7qKtakKtmer2FuqY3+pnv3FBo4ttdHfkE66U0jQISQ/bCA7qCPFmkT4/QHOVHscEW8SmSlC0lwCslKVTA7Wsjrf+1i3LDuVQNCJzW4k2apHp1Og1shRaJWItGpiVSri1DpiFQZipTrEGgMicQLJ8hjqwiaGy/005zrx25RIxHGI5VKUWi1qjQ6dRo9OrUOjVqM1aNFZDGgtBlQmHRqDDp1ejUYtQacSEvQYqczzUZfvpSRNT6ZTSJZbQHdNKuMduUz3lDI/WMnWXAubc42MdeVQk2/Bo3+e3FQxxxZbOLncRlOhncHGCH/41jXWZ7qw6gXolUlolSLk4iSUEjEmhZCmogAnl7p5eG6aO6dGWB0tp7HcR2XZYwf05GQtCkUCPq+OcKoWtzmWwnQVTcVmhpq8rI7lUl+kwKY+gFH5GWoKNdw91c7DEw2cmsvgrdvDLE1k4fdE01QbYHGmna2NIZYX+6mrzEYY+ywq4RH2N6c5d3yR6pIgO6vDXHthn7zMjE8NXDGxj1d+bty8zcuvvMZ3v/f9DzOuXxtcP/npu9y5/5DLN25y76VHnxK4fhXIDvDbn/0tvC4TIwMN7G4OcvPCDC9enWekNUxBSiINWVra8y2UeSWkG6PIsMSTZo7DbzxCyBLDfH8x33j1FN/7zj2+98f3uXt5homBbJqrHATdMWQEExloD3PhxCgndofIzbMhlDyDO1VDdW0W3V2VDHSX0dmUQVWxm8JsC5GAirBPhc8tw+0UkxGxYHOI0RvicNokeGwinPpoXJrDuHUH8VliCLgEBFMkuJ1JuO0iqksCHN+e4PjWGEuTzeyt9LE8UU95tomGIgfDbdn0tka4cn6Gm5eWyI1ocSfHUVHoYmygkrmJZhYn21ma7mBuopGVqRZWJppYnWhkebSetfFGNqdbWJ1oZH26he2FdrZmm9iYqWdjqpbN6WrWpyrYmqlib7GOY8v1bE6Xs7/YwO58C7V5VsJOIRkpSgozrWSHDNiMsXhsCUQCSnLCKrL8UnKCcvLDagJOEVXFPjpbiggFLLicOuwOAxarAavdhFarQK6UIFZIEKpVJGg0RCtUHBariJcbkBnMyORCnOoE6oIGBoq81KVb8FlkKGRCxHI5UpUGmVKFWqNBJpMhFgkQS5JQ6hQojSpURhUagwatXoVOr8RkUGAzKcgOWinLcpEX0JHtlVIUUtFbG2C4JYPh1mwmOguYH65gZqiElgo3/uQorIrPUxhUsjRUznxfMc1Fdvrr03j74SlWZzpIsSuwGMXoNCKUChEapQyNPJGgQ8l0XzlnN7s5tdHOxkIjPV2F5OSkYLHrkSslyJVCkq0KbMkyrPp40j0yitM1VOXo6K51k5sai1lxAK/1eVoqLZxfL+fGdgl3jpXz4EIL/a0OCnNUNNc/9iOYnmxmbqaTwpwU5IKDBD1azuzNsTbfRU2pn931IfY2p0h1O36RFDzx8XP2SUf0+5rzH6pDfKRU/DXB9XN++u7jHtflGze58/DFX/JVfPJT0px/fOPx+ac+x2BvM9/7L1/nj7/1kNfvbvKnX73I2ZVm5trSeeviPH/86AS7IxXkJsez3F3MvZMzTLXn0Jhv4Y0b6/y/f/8tfvbf3+Fn/+cf8e2vXGB2KJ+5kWKqCs2kOI9Qnm9keqSciaEK/KkKYhJ+i/6RWn76t3/K//h/fsg//l//lb/+y7f59u/d4Pv/+U0e3NhiZ6WHGxfXObo5TFG+B6M+FqddwnBfNeP91fhtQiIuMS3lXqoLbAScSaT5ZARSpJi1UfS1l3D70hZzow10N2SyNF7PxnQT9UVOUkxRWORP017n53dfP83WchtOcxQuSwzO5HiKc+0sz3awNt/N7HgTi1PNrEw3szzRwNpkI0fn2jg618bmVBOb082sTTWxOd3E9kwDO7MNbE7XsDJeyvpUOcdXG9mZq2Z7poqNqQq2Z6qZ6SuiNMNAXkhHbpqRzJAej0OETn0QZ3I8WWla8iJ6wl4hkVQpuWEVaT45aX4N4YABj0uL2aLE6jBgsugwGrVotUpkcgkCsYgEuZQ4pZzDEhkHk2TESrQkKtSIRAl4NIk0pZkYLPTQGLGRalEgkyYikSuQqXVIVEpkSjkajQKNWoZCKcZi06Mzq5GpJehMagwmDWq1DJ1Ghlkvw2oQE3SpKcqwsjxWx/ntQRb7S+mrC7A6Vsv+cgd7yx28/dJxHl5fJS+sIM8v4+75BX7/9QssDJRRHtHTUuphe7GD/o4i0gMGTAYhEvERVCohWp0cYdIRkg0C6sqDTA6Usr7QzOx0PbX1Gdg9elQGBWqDGp1JhU4vRaMWYDNKSPNqiHgUpDkF5PhEOHVfwGN6lsJsDY1lZvZncrl3rJx7x8s4u5ZPc5WO5jovzfVpVJUHaWzMobuzjGCKDqMqjoyAiYbyEE1VIWrLUthY6mJiqBGTTvkrmu8f2Q/+hMHVPzDEtes3ef2Nt/jBD37Iv/zsvV/f5ee99/4nP/nJu9y8c5dL129w79GjT+lW8Vc90AN8/qnPMdzfzB/83j2uXZxnYbiYO6dG2BkrY3ekjN+/vcV3v3yJ8/MtNEZ03Nkf5zuvv8DeTD0Trek8ODfFD965yw++c58XL82yt9hAY4mVtekaJgcKH6/hpAgZ6i5gZqyWrIgBpfo5Ll1ehf/5Lv/8j9+Fn/+Q//7Dr3H3hVl++J9f51tfvszF/TG+87XbvPP1+wx3l+OyCMgKGJnqraG9KkJljoNLxyf4xpsvsL/aydJELVfOztHfnkey+ghTAzW8/eI53rx/ii+/dIYLu6N014coCqtJdyZhVXyBkgwt20vNVBdZMaqewWGKJtUpJi1VxeRwLdurfWwu97Kz0svqTDObc63sLnawM9fMxlQDG1MN7C10cGypm735djYma9mcqmZjsoql4UJWxkrYXahlb7GOo3O17C3Uc2qtnYGmCPlhNfkRPUU5dkJ+NVrNIQy6I6S4hUTCajLDaiI+CSGviHS/DL9LhMcmINWjwuXSYLYoMFu1GExadFo1CrkMqVSMTCFHqJATr1AQJ1cSK1UjUBgRqrQkJEbjViXSm+dhpjJMZ56XdIcWuTgRoVCCWKEhUSZGopRSUJRDU2MNhQWZZGUHcHuTUajFqLVydFoleo0SnUqGQSPDpBNjM4hoqorw9otn+drLZ5jpKWS4KYM37u7xzS9d5dKJCd568TgPbqxTVWSjqy7Md756gz986wrrEw2Upxspy7QwNVRNb0cxIb8euTwKrU6IwShDJk9CJI7BbJESDhgoyLZTXeYn6NciU0aTIDqCSifF4bFid1qQK0VIRHEYNGK8NjVBl4agQ4pdexib+lmyA1KaqlNpqrAy1e7g3EKY27sFHJtPp7fJRk9bOq2NWeRkOSgqSqGuLguPQ45JHUfIraK9LoPGKj+56VqmR2roaMpHIU38X5yzTx5eH6z8fAiuv/7RR8wyfs1xiJ/85F1u3L7L5Rs3ePDyyx+Xbv60wfW536K+KpdzJ2aYn6xiqDXM6dUWVgcKWe7O4epaJzc2u1lqz6Y5y8jGSCXH5luYbIsw153NzeNDfOv1U/zhqyfYnatlrD1Ctk9If3M6O8vt1FekYDMcpq7cx3h/BflZZhzWWO7c3OBH3/0S3/+zR/zD33yFN28vMdEe4o0by5xebWOsNYM3bx3lxcvrlGVY8SULKc90UJvtIdurZrK3lN995QxvPzrJ5nwzD69v8Cdfv8uJtQGmest568EpvvO12/zpN+7y47/8Ei/sDVNXkMzxlXZeu7XN5nQDhWlKRrqzGenJoyTbxNRwJZdOzzHWX0lncy6Tw7XMTTSxtdzDznI3R5c62FvuZHehlaOzzezOtXB0vpUTaz0cW+5kZ6aR1bFyzmx08PDSDLfPjnN0rpbVsVLm+vPYnKri6FwDHVWp5IfVFGQayAzrsJjjEIs/j8FwhGBATlpYSSSoIJwixe9KIsWeiNVwBIPqIPZkIU6nGrNFgc6oRKNVolLKkYiFiARCpDIpIrmceKmceJmSeKkWkcKMUKkhITEGr0bEQGEqc9XpdOV5yXDqUUoEJCYKSBTJOJSUQLxUQFNbI5tri3R1NFBSko3HY0WpkqJWK1Ar5Rg1aiwGLSqFGIkwGp0ynsbqDO5f3eHa6Vk6q/z01Ia4fWGRRze2OL7ey95qF6M9hRRm6hnqyOfuxTXObI0y2JxHhktJxKOmvT6XmvIIdpsCqSwavVGG1iBHLBOQ7DBQ11RMXp4Pkz4RozaepPhnOHjwKZ57/ncQieOwWfVYrSZkCjGCpDgUkiQsWjluiwqrNhGt+IukuaXUFntorA5SV5zMYJ2B3TEX17ez2ZsNM9Lhpb8zm9rKMKGAgVDYSEGhF69TgUEZg10fT3tNOoWZBgJuAS11ITqa8zHpZR/JuD5iBvsbAFf0h+B6PDn/3fcn5//5n/+NTtbvvffYLOO99/4nP/3p33Lj1h0uXrvGvZde+g8CrscP8gu//VnyMr3MTTSwPFPD9nwdu7P1DNSm0l5gZqkzh/W+AoaqfTTnJ9NT7We4JYOBulS6yx1sj1fw9o1Vvv5wlwfnptmariPfL6euwMbOUgfjQ5U4LHFkBLTUVwQJ+xQ4rDGszDdw/dwEb91d4798/QVOL9ewMpDJzb1eZtojjDaEeHB2np3JJnK8CiJOGaUhM4UpevJ9Gia7i9hb62a0r5CW6lTO749y48w8Z9eH+JOv3uGHf/Y29y+ucG57kNdub7E5XctQawZ/8c27/Ms//Dlv3t+jodTOud1+/uBLlzi1PcBr947x3T99i0unF5gdbWBisJqBziIWJhrZX+vl+pk5vvTwBK/f3uHsZg/ntwZ46fIqZzb6WB2rYWOilmPLrXz1pX1+9Oev8LVHeywOFbIwWMDKaCnjHZn01QWozrVQkmGkIMOAx5GETnMInT4KU3IsgYACf6qYYIqYVKcQrz0BhzkGi+4QevVBTPp4LBYpBqMUjV6OWqNErVQik0iQCEVIJRKEUhnxYhnxUiVxEjVxIg3xMiUiiQC/SUFXtouRQi9N4WQyHFq0SjFCoZgkkYwokYAYcSLB9CDtbY1UlhUS9LsxGtRoNUq0ajV6tQaDWoNJq0GvkSNOikYljSUvw8nWUi+Lo3WURPQ0FjuZ7i9luDOP4c48xvtLqCl1E/JKqC/3sT7bznhPBRU5Htx6EW6jmNw0Fz63Hp1WhFojRqkWI1dJUOtVZOdH6OptIi3NiVR0GKnwMEnxB0mIP4xMmoBEEI044RAScQKJggTi42KRChPRyMVoZEmoxNG4zGLqy4M0V6eTnW6kOEPFfI+bF1bSuLaZyYmFDEY7U+lsilCc58bpkOPyKAmFzfjcGtSSg+ikz9NcGaA4y4jTFEVbfTqTIw14nYaPgesXRji/OXBdv/Gvm/P/W6XiB68PMq6fv/dz3n3377h99z4XL1/jzr2HlJZV/SuAfBC/kG7+//mH/pJJ5Qdb7J978gnS/FYGu8vp78hlY76J1YkaMt1JFAdkrI1UMN2VT022hcKgmoGGCPP9pTQX2WktdrA1WcOF9R7unpzk9UurTLXmkmZLoizTzMxwNbMTzWSmmXHaRHhdckyGeLSqwzRWh7l0apKvvXKCly/Psz1eynxXJkcnq5huz2J5oIzbp2fYmWulozpEyCUh06sm32cg06NmsK2Awa5CKosdlBckc2y9m+25Fhb6y/nK/WM8uDDHUGMaI83pnFnvYq6viJHWDL50f5f/9Npp9hdbGO/M4bWb67x+a5PdhSa2Z5q4cWqOvYUeVkaaWB1rZLStkMmeIi7sDvOd373M3/3lW/ynR8dY6i/g7GoHX7m/z8pwFd1VQRYGSrl4dJCvPzrN7796lp2ZRlpKXGxM1XFhd5jWSj/5QQ35AQ0FIQPZIT0OSwJGfQzWZAEutxR/QIXbLcRljyPFGocnORafMwm/W4zLJsSgTUCrFaJSS1CppWg0WrQaA0qZArlIjFwsRiaWkSiUES9WcVio4DmBnOfFEuLESfiSNbRluOmO2Kn26Yg4VOjUQsRyKQkSOXFyMYkqCYkyMQqNCqNJh06nRK2WYbYY0BoNqHUGNGoNSrkcp82G3+vEYpCRlmpke6WXxcl6IiliqvJtzA3X0VobobLEzVB/KRVlXtTKL5IW0rO+NMBEfwM+mwq1LI5kgwy7RYNWLUEuE6JSSdHpVahUEpQqEWaLHoVKTlR0FHHxsYjFAmJiDqFWiSjICWLRCol65kniD3+e2CNfIDb6EHFxUSQmxCESxGEzKcjLdNDWHKG00ESy6XkyfNFsjfq4s5PFjfU0Ti9l0t/koiDTjM+pxqBOQm8U4nBpcLv1yMSHUcsO09OaT2t9OpXFbmbG66mtSEMQf5gnPzjDTzzx/pzkR+OTBVdf/yDXrt/itdff+nAc4t88x/ULs4z3+Mm7f8vtOw+4dPk69+6/9DE9rl+O3wy4nuSJA0/w5IEDPHngAAaNiNKiVIrznDTVBJkaLqcs10RTqYvzu0MsT9STG9Dg0kXRUuKlq8JHSVBJX22Ql6+u8sbNbXanGjk530FjroMUfSzFmRbaGrLo7aygoiyML1WLzSFHq09CIjpEY00urz88xzu/d4uXb2ywOFDKdGc+w40RqjJNzPWV8ejqBjODleRFDFj0R/BYhBSnOygIW2mtzWJ6pJaaUg/pPimb803szDexNlbBmzdX2Z+toSnfQEepg83RKgbrwow0Z/DK1TUevDDPTG8B/XUBTq+0sTlRQW+1h/66ELszLcz3VtFbnclAXSY91WHGO/M5u9nDq9eX+fqLO9w6NsBYo5/VwSKOzTbRXxtmoD6TtbFajs63cnV/kstHRxlry6OhwM3CUDWrUy2U5topTDeT49OS7lQQSdURStHgtIkxGeKwWYWkpChwu8U4kmNISY4m5EwizScl4JHhcUgx6QVotRLUGhkKhQyVUoNaZUCtVCEVCZBLxMglCsRiFfFiDYfFGg5KNTwnVxAlTsJl0dKU4aM93UmlT0+6S4VOJyJBJiZWKiNBISVJKSNOKuVIUiKJEhEKlRyNVoHOqEWiU5EoVyBXqlEqNbicbnIyIoRTHWSFrUyP1nJsu5/qYjvtdWFW5jqpKQ+Rm22lqSWXcIYZhfowvlQdy/P9rM4NkGyQIEg6iFYrQakUo1IpUCgVyGRSjAYdJqMWUVIMhw8f4tDhOGLjxcQmiIhLSCI+IRq7XUNephubLhFR1FNIYp5GkXQQUeJhEhNjEAgTUSrFuOwaImEDORlKfN4j6HWfJeD8HZb7LFxfC3J62sbakJPGMh0pDgFGdSJKaRwyRSx6swynS49GI8CoS6S2IkRXax5njk+yON2C1y7n6d/+zPuSNgd48kMhwd9MuRgd/QG4bvPa618gg78MAAAgAElEQVTi+z/4d/a4fvbzx3Nc12/c4eKl69y7/+hjGdcvC459YruK/wpcT34IrqSEQ3g9GtJCRnwpCqoqUpger2J+vIr50UqmBsrJSlWQao6jscBOT7mX1gIrtVk67p6f4od/9jK3zkzSUx0k2ysj5BBTUeCmOM9FTo6H4pIw2XkeQunJGMxiBMJDtDaXcunsOtcvrPHq3T1Wx2uY6MynucRDbqqK4dYCbp9fobc5F6PqMGr58zjNAv4/5t4zSK77PPMFCIqUGEBgZjqfPqdPPqf7dM45TE/Og8FgZoBBBpEzQAIgIkkwU8ykGEGCFJhAUaRIMdiSJdmSZVmWHGrXlhUcJFt1XXW37tatuytb5P7uBzDa8tZa94raruqvnar+v37e5/+877tiuMr8sm5mJ2ucPr6ZrWt7ydhXsmmmyH03bOC1J0/yF199nCdu28K6YYfhgp+dszUOrOvns8c38eZzd/HI7XtZP1lkutvi3uNruP/kWnavqnDNpgFuO7yOvetG2LNmhG1zPWyZaXHDNSu58ZqV3HViHZ+/fz+P3nw1B9c3OLljlBO7Jtk138Phrcs4fe06juxcwWdP7eDJe45ycs8qVo9XOLpnJfu3LGNyIM2GuTbTwwXKyRDtis3YQI7eVpxU3E86IVAuKJQKEvm0h2raw0Bdu3BbWtGpFnTSCZl4VCXqmJimjmlY2FaEaCSCpslYYRPTiiDrUXxKBK8WxWen8ERiuNUQjq0yUkow20yxrBGnnjNRdT++UJCgbiLpJv6QQkAzCegGfvmCGtMtFStiEDJ1JMvCikSw7TCxWJx2d4O5FWNMjtTYuLqfB+86wKE9yzm0ZwV7d87Q15uiuydJz2CWZF4hXdBptZPs2DbDnu2zRAw3srgUJyKjGyHsSJhILI5hhInHUyQTaXRZRZJUOj0ibp+MNxDC4/NjWTLtVoZyRiWhdpCzPGR0D0kjQETzY+pBwrZMKmGSjsvkkwLZRAfJ2GeIO5+imvkUhzaF+dyJIjdu19m1SmZqSCSX8hALBzA1H7LhIZJUKJXjpNMGUSdAOaewe/skzz19G7u3jFPJa3RedRkXLVjAooXvxyE+OXB9aM4/x2uvv8UPf/Q3v14c4t133vlgkODf/v1PefqZZznz5DO8cP6LLJ+e+3c/wG+0yfoj4HpfdS1csABZ9pHNmtTqUTIFhUrN5MSxTdx58w6mBuM0c0FaOZGVA0muWdPLjdvGODBTYazg47NHZ/mnn7zF3/6nL3Fk5yQ9JYVyQqCvEaGvJ0m1HqfRTtNoJyk3oqTzBr19JU7fcJBbbzzI9ddt5eYT29i7aYSNM03WLW8wWA/TXwuzff0Y61cNEA970ZUlxMNe+upx1sz0smHVAPu2TzHaEyGpXcqW6SzP3reH7752D7//4i28eP9eTm7rZ6Iisnogzul9czx2+zU8fuchju+aY7wZZbKq89y9B3jh/oPsWVXl1O5l3Hv9Vq7dvIxNK3qYHshy9WwPtxzdwKkDc9x342ZefOQo9xxfzZbpLMe2j3L7devYMtNg74ZRrt21kvWzvexYP8bdp/dz83VbWDPV5Lp98xzYvoLp0SIbVvayekWbTDRAOavSrjtU8hox203S8VJIixTTAbKxLoqJTlrFIK2yTG/DppLXiYaDOHaISFjHMFU0VcbUdZKpGOGogR4x0BwH0YzikyO4RBuv6uDSbTolEVH0ktT8NJMKtZRMPqVgWkFEJYhm2ai6jU8I4Vd0FCdGwFARVAlRFghHLVLZNNVmg1y5gGmbSKEQ2UyKjevmWDM3zPqVfZw6sp4T186zbf0Q9apFLOEnXzJI5lSctEwyr1FrRVk+VaPdsKgXNQpJjYgVxA6rWI5DSLcRZAMznEBVwoh+BUkyWeqW6HCLuPwSly++EtMI0t/OkHN8JOTFNGICrbhKWvHjKH4MxYepBYiGJcKqC0O6nLi9hHR0CY71KVLhBWyfDXHT3ii751ysHFnKQKuLXMZNNBJAkd0IcieRpEKu6BCLhhCFK5D8l7BpTS+nT2xixUSefErEtfQKFrwnBv5tqfgb9rg87zdZP8+rX3qDH/z1hRzXP//zP/8HW37eA9cv3ysVzz37Ak8+9XlePP/K/0Kp+EmA68NLgWjMpNGdp1SLkS3bFMoW69cN8tmbd7Flvk015mP1cJ7PHlzDQ4fWcc/u5RxeXmbrcJQHTs7xV985yz/97e9y9uGjLO9PkbE9tIo6Qz0pWs0k5WqYUtkgX9RYPt3NQw/czEP338Spozu54fhO1sz2smFlP5+7+yib143SLNk0iia1gsXy8SYb1k3Q15NDC3VQSGmMD5ZZM9PLyuUNykkv0/1hfvf5W/iTL9/LV585zuM3zHPurm189/X7uGX/csbKMjvnerjr+A5uPbSFoztWs3N+lK1TVR6/cQuvnznJ7dfOcN3WUa7fN8fJfWuYHizQU7KYGiywf+skNx/ZwN3Xb+HcQ9dx9p4DbFyW48CGfl547HqO7Jpm9VSdyeEKPY0E9aLFquVtbr9xL8cObmDDyn5OH9/G4X2rmZmosmKixkA7SToWJJsMUcwqOEYnMctFISmQi3pIWYupZT00igLtqkpvPUwlr5NJaETDMpYhYxoKYVMjk4rR09ug2iqhxXSCloFkO/iVCF4xjE8K45N1BFVGV4OEQ12EpcXEjKXMTneze9c6SqUUITGAFlKRZQ3NDiOaBoKl4BI68fiXEI0ZLJsaYc3aOYZHB8gXs9gRi0jEortZYsumFWxaM8TW9UMc3j3L7ESJsH0Vsno5yYxEpeFQbjhkCirtnhjzcw12bO7njhu3smqqiSYtwbIkjIiFZNrIdgxZj+EP6AT9BkLQosOnsdQTwhNUWNq1lFhUZbCdJmN2kdOWMJCRGUxHyMkSYcGHLnqRAp3oITem1IkuLiYV8VHJhohHFhNRF7B6LMjBDSrrxq9ievAqBrq7yKS6SCYkJNmNqHaRzFvkiw6WFcDrvoSQcCnT4wU2rm7T1zTJJYO4Oy70Kl70bxTXbw5YH4LL8wG4Xv/y2x+JQ/ya5vw7/+NCAPW5589z5skL4ProPK5Pbub8R5/v/Qu8l9o3bZVyPUs6b5PKW5TKYQZ6kqydbjI7mGG2N8WpLcu5e+88D+6f59F9c9yxYZC7dozw5plD/O2ffp6f/OkL3HJknsGSQXdKZaKZYLI3S08zQb1ik8sITE+WeOTBE7z28mPcdvoA1+xew5H961i7coB1qwa59fQBHn7wNLu2r2KgN0+5GKGvt8j8/ARjYy0idpCIJZBP6TSrDr0Nh0Y+xHW7JvjBtz7PV86d5KmbVvPaIwd4++xxvv/WQ5y5fScr+2OM1Ww2LGuyaaqHXasnuPbqlexZ2cvTt+3mO68/xNvP3sKXzt7M6WtXs3G2l/5ajJGeDGP9ecb6s+zcMMr+zWOc2j97YdjdoXmunqlx+vA6rt05w1hflmrZodlIUSs5DPYV2LNzFbu2zVDOqUyNldm9dZrl41Wa1QjtRpxS3iAZD5KM+olaXUSNpZSSAmPtGDMjaVZP55keT9Nb16nmZXJxkagdxFB9WHqIWMSikEnQapQZGGpRaeUJRWT8egjRihBQbCTFQVYjKJqOqoeImCJmqAN/xwJK6SCPPXiSr7x5ji3rp0mFFWxFRFMkVD2EZEqYcZXu/iKzKwcYGS4x0Fekt6dItZEhl08QcQwMSyGZsFg20WLLhnGu2bWCXRtHqWUFouErmVtR5Z67D3P33UfYs2+eZZMVlo1n2b6pj2MHJ7nh0CxjPQ75hEDUEQmEfAiGjhJNIGphvH6FYEDDK+h0Bg26Aip+SaHL20U2azPQTlKI+CiZXTRtP01LJxkQMT1etMCFkTNKwI3i70T1dZAKSxTTBra6GNm/gNGWm9VjbiZ7LmG4dSmN4mWk4kuIRQWCYhei0kU6Z5FKm5imH1G4AlNdTF93mIF2hGImSDoWxN1xYa/iRRctZOFFCz9y1j5+tn9T4Ho/DnEBXH//kWUZv6bH9dOf/uwDcJ1/6dX/fcD1ngpz+TpJpMOkcjbRuEwxZ1LNqlSiAgN5nWvWjHLbrjVcN9vPPVuneenENs4eWMPnj63h+6/cwn/5q/P88Zv3srxp0rD9rGoXmO8vMNVMMtrOsmp5k6HuMFvX9fDSM7fyyvP3cvyajcwtazI/3WbvjlkO7F3H7p2refDBWzh1aj8DAxVyuQjZvEOtlqVazWCZIobuJ+qESCcVUjGBckbi6J7lfOOVezhz60Zu3t3H7z5zjK8+dyMPXb+OG/ZMsn6ywFDZoJVR6M4YTLRyrOgts2m8wptP38JffO0sX/78zbxy9iau3T7FcHeS9SuH2bZphs3rppgeazLYSDA7WmLfpjEevfMgD966l5VjBYYaDuP9OXobCQo5m1Yzy8hIg+HhGkODZXp7MsSjfqK2h4GeFMvGqtSrDrVKhHYzTjGnEYt4iVod2PLlDDYt7r15F+ceO8FDd+1hy7oeymk/2ZiPXFzC1ryoITdhQyEZDVMv52i3yhTLSZyEhh3XMGIWIdPEJ4QIyTqWHSEei5CKmWSiCinbhyV+hsmBFE8+dJzXX3yQz954gMO717Nx5TiNcpKA/yp8gSsZGq1w9qk7+NpXnuG2G3fQ3+2QjPqwLR+G7icclrFNiUzaZma6jyceOc3vvPY4h3dfgNGxa2b43h++yJ/9yas8+rkTHNg7w9pVTUb6wsyOxtkwnWGkLjI7nuTsY9ezb89qZMWHK+BFMiy8ooo7IBEQFTyCQldQxyUo+EMh/EEPxWKEvu4k+YifvOYmE+wi5Q0QdgUx3EHMoIwiiChCENUfQBd8xE2ZVERFF69EFRbRW3Ux1LycvuoC+usXUytcQsK5jFjYhyAsJaS4SKUNkkmDSFhEkzuJWC4aFYNyXiEWdqErXVx15WUfq24ueNf/1r/+zYLrOV57/W1+9OO/+w+sJ/sV4Hrnf7zL3//0H3ju+fOcffo5Xv7i6x8H17/qU/xkwHXhB33/UsDt7cCJ60QTCpGwQDGjk7G9VCJ+1o9WObpxOdetnuDgZJt7t81y9sBGHt21iqePreNbz57gB1+7nxfu3clEPsRoymBNd5H5VpaZVorRRob1071snG6wZ+MAD96+mxfO3MJNx7cxM1mnXjIZ7Muybfsq9h/czO59G5iZGyVfjKJbIuGISjIVJpOJkc3EiMVNLCuEaQZw7ADJaIC1MzXePH8nZ+/exXVX13ni1g08dedWTu0a4ZrN/Uy2w9SSAdpFg3papZqQ6S+EWT9a5sXPneD3vnAPx3ZOsHoiy0Rfkon+Evu2r2PzhllWLBtkfKBONWPTLjtsXzPKvaf38eT9J9m/ZTkDzQTljE6tGKVcitHTW6Kvr0StnqRaT5LKqCRTIZIxkUwqRKMaoVw0SSZE8lmFXDpE3PGQjnppV3W2revlqQeO8PyZk9x+/TrWzdUopnxE9Q6ycYlkJIQe8qJJAWxdJu6YFPMJ0ikT0xJQNT+GKWOYOpIoYpkaxXyaZjlPKRkmYYqUUyr1jERvSWXzym5uP7GV+2/Zz4O3H+bZM3fyxEM3Uc4ZiIFPs351/4UBjgdmuO3EJk4f38B9dxxk19ZpUvEQybhKOR9j2XibQ9ds5pYb93Dy8HruuXkP5x67ge/9/jn+8k++yF23bGdmWZ6+boOBtkkutpRayk0766GV6uLW46v5y++/xk2ndhN3NCQpSFBS6PIFcQdEvGKIzoCIKyjTJYh4ggEkJUCldmGJStYWyKoBIu4uwl0+zM4gclcQxScjBWT87gCCy4cpiUQNiYgewFKWkE+6WTERYXywi3ZtIX31RXSXP0UhdTmWfiWicCWK5iaZ1HHsEGrIjehfjKl1Ui7opJMiaugqPK7P8KmLL3ovCvFvz9xv+lx/OEjw4x7Xr2fO/+IXF7b8/PRnPPvcizz51LN84eXXPr6e7LcCrgUfe/+OriuwwxLxhEoiKpGLiWRMN2NVh4Prxjm1bRU7xttsHahy0/pl3LFhGadXDfHQgVm++ewJ/vTLt3L/keXM12zmiglW5BOsbmVZ3VtkoJBkrJ5h+1w/u9f1c3T3FA/dcZC7bz3Ivt3z9PSkyeQM5laOsnXbakYnusnkI4SjKmFHw7JUTEMmHrPJZhMkkg6mpaBofqLREMm4SF8zzDOPHOfFx49y/f4R7jy2gkduvZqXzxzni0/fyLF90/RXDYaaUSZ60tQSIcoRgfFahNMHV/LZExuYHnAYaplsWTfCyql+xoa6adULNGsFehtF+usFRttFpocq7Fo/ya3Hd3LNzpX01hPUilEa5QSFfJh6PUW9kaJSjVNtJEllNSKOQNQRSMSCFLMa+YxMxHIRjXhIxHykE35qRZm+psFYr83WNU12b+xhw1yRkV6bYtJLOuIlGQng6H7CqoCthYgYCtGwTjSs4ljSBXPbELDUIJYWQpX8xMIq3Y0sk4M9TPR10yqmqOfD9Fcj1NMSlZiX2eEcezeP8/A9R/mjr77An33rS9x+/R5WDBfZs2mMmw7Nc/epjTz22X1863ee5L/8/Ht8/9uvsn/XStr1JLPLh9ixbTWHr72avTtWMD9T5/ojazn/1C2cP3Mj99y0je0belk2kmB2Ks+qFSUmhxIMt2wGywYrh9M8/bkjvP7ivexYv4xs1EQTQ0hBBW8ghFeSccshXKKET1HwSEFcQQ96OES1kaJWdohpPlJKCMcrYHR4MdxBVG8I0Sfj84bwuYMIHj9hXSHhqIRNH4a8mGLWz9x0jGVjXvpai+iuLKCnvJBG4TJy8aWoocvQdRe5rE3YDOJ3X4m36zMYShf5rEYsGiAU6iAgdHDZZy75yLn6hNIC7yuuDwKoz/Ol1y7cKv5aiut9cP3y3Xc+ANf7cYj/XcD1fuZk6dLL0DQfmaxBLqXi6J3UUiHWT9Q5unWGE1tXsrq3yMpamr3jba6bGeTYbD+375jg3B0bOXvrPAdnc2zsTrA84zCVjbKhv8yavhLtdIxSRGVmoMi6yRrzYwUO7ljO7Tft44ZTe1i7YZJWb56x8TazK0dp9RTRIxKaLRJLWCSSEXLZBMn3GokjjokTtQhHdOxICMcJkkkF2b9jkqcevJazD+zlsTu38vKZo3z77Yf5+pcf4raTGxnuDjPWl+TYvnlWT9QohX00EgKbpqtsX93NeDvMsqE0OzcvY2ayj3wmSjrpUCxkaFYKDLdrDLYK9JYTjLXzzI43mRqu0arEaVRTlApRUkmNVEKhWIzQaucoV+Mk0grxRIh8wSKft0gnQ8QcHxHbTSYlkkoESCf8lDICtbxALeejkfPQKnholfw0ikGKST/ZWICY5cNS3Fiyn6il4ZgqhhJEEr3oqo+w5scMudGDbtSAGz3oIRfXaTfSjPTWGe9vM9hdpl6IUkldUNXR0JWkrS5y8QAb1w7y7OM38fXXzvD115/i/BO38sht+zh33yH+5K3H+f7vneUnf/4G//R33+bnP/kmb778CDs2TTE71cfKFf3MLG8xMpCiUZZZPprh1MF5Tu6b5ciuKR64Yy9PPnyU06c2Mj2ZZ9lIhnbZpBwX2TDd4vTh1RzfP8/0UI2koSK5A4h+GSGo4pUUuiQJlyQRkBU8wQCdvi7MqEqpGqeQC2OFPMQUhWhQQe/yo7j8hLwSPpeAxy3i90oIvgCmJpKMKhhaB1LgUhLRpfT3CvR0X85Az0X0NxfQU15ALXMRhcTlZBMeygWLWjmOrQeQhU5sPUAiGiKX1nEiIobpR1b8LH6vVHwfWJ8ouN6bDvGhx/V3vPPufyDH9f7jnXfeHyR4YazN+7eK5196lRUzHzZZfzCX+jf+BX/VPK6FXLRwIa7OxSQTOvVKjEwsSNp0M93OcHj9OIfWjLJrus1gVqM/pTBVj7O6L8+W4RKHVrU4sa2P3SuzLKsEGIj56AsHWdnMsGm8xngtRsaSiSgBarkwU0MVRtpJesoGOzaMcfSa9Vx/ajf7Dmxkbn6c4fE2tXaRSqtIrpJFsxRa7RobNq5hbnY53Y0y2ZSDbWtYtkE86ZDNOeQzGsPtGLs29HPdngnuOL6SB25az+3HV3HtzlFGe03KWS+DLZMzDxzhW2+e4d7rtzJS1RmtGywfTDI5lGW4P0u7laa/t0qzWaZUzlGpFmk2KpTzSYrpKAPNImO9VVaM9jA51KRWjNGspMmkLOr1FLOzQwwPVSkWwiSTCum0ytRUL1u2rmRwsEo6Y2AYXnTDQyQikEurZFMSuYSfWj5IdzlIK++mXfHRrPio5PwUEiL5uEw6KhG3Awx2F7h69QyrZ5ZTKeXQNAlV9eFEJHIpg2zCIGyImKqPuCOSiAvEHZF4OETUFjFCbqyQh4QtEjMD+F2XIPg/w9xcD089egPfePsMP/3BV/nxn36J848e56HTW3ns5h18/t5rueO6NVxz9QCHd0xw1w1befaxGzj78ElOH9vENTtn2LJ2kM1r+jh5ZA1nHz3Bi0/ewtmHT/ClF+/me98+zyP3HyKX9FDJS7RrYdq1KDs3TnDXDbu5/tBmhtolDFnE6/YS8Ifw+UL4Agpuv0SnR8IT0PEKCkvcXYTjNoVSkqijoopeLEnACgpo3gCKV8Tf5cfd6cfrCeL3iAgeH2E9RDQsoWtdyMHFJKMdtOqd1MqL6G0tYqB7Ib3VBeSiC0hbixhph1k/P8jYUIWwKZJwTCrlHMVCmlw2Tirp4EQMZFniiiuu+JVq65MJoPo+Ys6/xY9/8jf88t13+MUv/hu//OU//68rrg/Xk10IoF5Izn+el7/4OrNzH12W8fFexU9WcV2oyf2uDvq6S/Q0kkTUDkoRgTVDZa5bN87uqSYzjQjteIChgs5Mb5aZnizz3UnW9sdZOxplpk+nL+umqF1Jf1Jm9UCJuf4cAzWHVEzF0gViEYX+dp7lY1V6KhaTgymuXjvAqaNbuPGGfWzduYb+4TqNnhL9o73U2lUMW6VUyTEzN8X8qhWMDrYo5+KEbQ0zbBJPJcjnElTyNr1Vm55iiEqii96Ch7mRMDvWNTiwbYiJQYdSxkM+3sXezcO8+vQtnH/serbPt6gkXDTyIoPtOK16lFIxSqmSplzNU6oUKNfKVKoFCoU0lWKGZjXHYLvMlg1zHDu0m7npEerlFHFHZW5ulMefuIeDB6+mWo7gRPyUCjaHD2/nuqO7mZsbY3yyj0w+jCB1EFJcxGMhClmNSlamUZSo5zw0cp30NQK0aj7ySQ+5eJBsTCHlhIhZflZM9HDbDddx06ljzK6YolLNErYlErEQvd1ZhgfKtBtpMkmJSNiFE+4gHvUQMbuIGF4s2U1Y9lPNxlg22sPYUI2Vc/0cO7aVhx88ynNPn+a7f/AMf/MXX+J7X3uSt56/kzOfPcBDN+7gyOYRZnrDLOu22bW2xavnbuLP//BZvv2VM3z99cd54/wDvPLcXbz+0r289cqDfPXNJ3jtCw9w1617OHxgjpnJIhFzKcWszOaNE9x3z0mee/oe3nz5MW49tY9kTMXn60IMyfgEGbc3hBDQCQZ0vF4Dt0/HI8i4Al7i6Sj5YpJIWEUV/WiCD83vQQ/40QICfpcHj8ePEBDxewIEPT5itk7UlpCCS5D8V1JI+ehpuamULqK7fhHt+kK6KwsoJRaQj1zM9FCSrRvHGRuuoCt+bEMjlUxgWRayHEJRZHRNw+1ys+jiRf/OBuuF/Crh8P83uC54XM/y2utv8MMf/5hfvvvL/w/gei85f8HjOsfLX3ztX4Hr431Mvw1wLbn8M7TrWXrrcRytg+FajKsnW+yYbLBpMM9oJsRgSmSyFmHdaJWrJ5pcPVJiVW+EsZpIf9FDLXYVWe0KRisRVg1VmOzJMNBKks7Y6JaIqvspFCNMjtUY7k/R27CYHM4yP9dm757V7Nm3kfm1kyybHmRotE2rp0qhnCaVidBuV5maGmKov04hEyEetYg4NpFomHw2Rr3oMDdeYct8m+UDCXLW5VRji9mwosjdt2znxJE1LBvJ0CjJ9FU1dq3t49Hb9/HAbbvYPN9kxXiOqdEixbxBoRChVElTbRSpNMoUKgXyhTTZXIJCPkk6FaGYizE13sfBvVtYv2aaajlFKmEyPT3I6dOH2bFtFT3dKXJZlcH+Ivv2b2J+9QSjY22GRlpkixFkzY1h+smkdSoli3JOpruq0ir5qeY66K55qBRcZBMukmE/UcNPJiaTCAfoqSc5uGsjxw/tZ9XMMuqVFGHTTzzip6cRZXwoz9hAlnbNpFIQqJV8NKsSlbxINa9Sy9nkHI16Nsb81BAHdq7l9MldPHT/cR596BgP3r2fu2/ZxgtPnuLHf/4a/+dP/oBXn7qTU3vnuePIZh48vZtHb9/Dk/fs4+WnTvCttx/iP3/nef78Wy/wh79zlq986RFeOnsbTzx4nFdfeoBvfOUcJ49uJpsWEXyXYmhdOOEAQ0MVTpzcy523H+W2G/czPdnG51mM1+tC0Qx8QRWvX0UImgQFG0EwL6gvnw9B9JIrxskX4tiGhCYFUHweVJ8HU/ShCi4C3k7EoEAoJBPw+FGFICnHxtYF/N4rCAWuoJwL0G52UcwupJhZQK24gHZ1Ad2li6hnL2e4ZTI9WaevJ4sm+xH8fkJSCK/Xh8vlwu12EfALLF68mEWLLv53wPWbf3q8/g/G2rz++pv86Mc/+fXA9e77GYp33+Fn//Dz90rFc+/1Kn44HWLhwkUfLK34bYHrqssvYdlwk8P71nFg6wr2bZhgy1SL+e4kywo6A3EfvXE/AxmJVX0Z9s32sW+mm+3Ly6wccBhtSDTTLrLGYsYbcVaO1Vg2WKRVixOOa0iGgGKLJLIWze4kjapBq6Ix2I7S13SYXdHD3r0bOHR4O+s3TDM0XKent0xfX5VGI8fwUJMtV6/ixJG9jA+2MDWJWDxCIhElk4ywcqqPMw9czxsvPshLT93OrdetY9XmHvEAACAASURBVMVAlMG6zs6rhzl9cgu33riLW6/fwQ2H1/PkfdfxOy/ex5fP38Wj913LoX0zrF3VR60aoVSJUW3kqHdXyFfyJHMpkukEsXiYeCJMLGYRj5vkcg59PRX6esuUSkmyWYdSKU6znqJejVOvOPT3ZJhZ0c/AYIVoXCES1dCMICHDi2x4McIClUqMZiNGPi3S09DobYao5juol13Uij4qOZG0E8T5AFx+immVFRNt1s9PMT7cJhaWMJQO0jEfzbJKf8ukt67R39Tob0m0G176uiX6uzXqRZlqRqeUsMk7JrmoTl8jw9xUNzce38orL93PV956jPvv2sPNJzfwR197lv/8nTc4vH2eSHAJc4M1zj96Jz/53pf56z8+z1sv3srXXvss33rrAV555jTPPnKK5x+/hSfuO8nD9xzj+XP38NqXnmDb1hWYhg9B6MCyZGTFR5f7MkS5i3BEJGyLBEU3AcFDSFEIiDK+gIwQ0BAEA0m0EUUNv99Hp+sqFMVHuZwkm3EwFREl4ENyuQi53WgBF3KwAyHQSUgWUWSFgNuLFhTIOBaW7kcUrsLSOqiXBZq1JeQzFxGzFlDNL6KnejHtyiU0C4upZbzUSxaVkoOhifi9PtxuH4Ig4vcLuN1eAn4Rny/IZZddyYc39gs+UYB5PwKuL7/xFj/+m7/lnf/xa5aK//0XHybnX3jxCzxx5hleePGLTK/4KLg+nqz9bZjzxXSMz950mO9842X+8o++zL2ndrGiFWckE6KhL6GiXUHd7mC0EGJ1X5K9My0Or+njyPp+tk6XWdZj0VMQqCf8jLeSrBpvMtqTo1yIoNkyfsWHV/ZgOiGK5TD5tEQxJdBd0RnpTTE9UWP71lm2XL2C0ZE6rUaaVjNDs56ipztHb7vAzu1r+ONvvs2t1x9GlQPouozjmNiGyOY1k/zh757nm2+c4w/e+Dx/9d3Xuf/W3Yz2RIkaSxgZyPDKFx7m//6/fsD/81//il/81//EP/7wa3zh3K0c2DXJ2pXdTIyVqDcSJNMGTtwgnokRTcWIJBxiyRhhxybsmDhxCzt8IaJRrWWoNbMUyxfAVcg5lHJhKsUItXKEnlaS3naGZEJFlNxohoSk+gnqPgTFg6z7SGUMsjmNeNRDtRSktxWiWXHTqnlpVC7suMzFJBJ2kJQTJGq6ycSD9DZS9HXnqZWT6KoH23CTTQbIJTxUcwGaZZF2TaRV9VAtLaVWclEtC+TSASzVTdRQSEfCRE0VRXQh+C7H1DrZtnmSb3/rJb777Zd467VH+Prb57j52G6yYRnvlZciXHUZ66eG+fqrT/BPP/4af/J7j/PVL97OGy/cxDOfO8QT9x7h3CO38MWnH+D1lx7jmWfuYv+BdYTDQZYuvYwu11J0Q0EzFLyBLjpcV+DyLsHj9eAPBJAUlaCs4fYJCEIIISjj94vIso6iyPj9HXR1XkrUkWjU0iSjOlowQMjtIeT2oPkDyH4PQb8Ln9dFIBAkJCoIHj+y30fCUtCVLryeT2EoV9KoCDSqS8mnP0VEX0AptYju8qX0NxZTy15BJrKYWMSLoXkJCh4CfgGXy4fbHcDtCeBy+/F6g3R1ernooovfEyKL/s25/o0rLo+fXbv3cvbpz/P6l9/kRz/5Ce/8Rzyu9x/vfhRcP/sHnn3uPGeefIbzL73yMXB9Ugthf9VrLlywkEsXLWKsr8lTD9zMF56+iyfuOsyRzRO0414mijI7l1fYMlVk50yVh2/cyl2H17JnusrVgwkOrmyya655YeRNO8pEK8ZEd4rJ3iK1TBjHlBAVAckIIRkyRkQhnTGoFkxK6RCNvEZ3yaKnFqWnlaKQNYiGA+TSGq1GkkY1RilvUczbzEwPcP/dN3L0mu309VQpVzI0W0UGekqsnxtmz8Yp5scb7Fo/wWP3HOPo/lXs3DzB+HCeatnk2Wfv5Z1f/oz/4+ff5R//7vf5yhsPsWvLIJMjKZaNF+ntTVMoRbAiIRQzhJOKYjhh7HiUaCqJFQljORZ2zCQcM4glLYqVFMVKimw+Tj4fo5CJkEsbVAthKnmTUka78PkLDvGEjRU2kE2ZoBZA0gXCMZV0zsIO+1FCl1PM+ujrlumu+2iUPVQLQao5hYwj4eh+khGBbFwgEXGTS0qU8yapuI4ie0jERJp1i4TTQTreSaXgp5z3ks8uJZ26nExmKblCgHQmhKZ4kSWRiO3gRBwk0Y+mCciyC0VeSn9fhgP7VrNn19wFU1rzIXo6UQN+/EuWILk62To/wjffeoqf/eVb/OV3nucP336Et79wH6+cu5tXn32Yl55+iHvuOMb6TePEkhIuz+UIQQ+iFMSwLCRFRlRFRFUgKEv4gzqCpKNoNiHFQAiKaJqKaWqoqoQiC2iqDyXUgaW76W4kaTVSRAwRye1CC4joAREjGELyCfg9QXxeCZ9XQfRrSN4QEUUlaYfQ5cUIgYuJRTpp1UUa1U4K6U/jaAtImAtpFK9ksNtNs9BBxlmKqXUgBJYS8HsJBkN4PEG6XAHcbgG3J0hAUPF6JC655LL3VNZFnzi83ldcF2bOf9zj+pd/+cV/vFT8l3d+yU//4R959rkXeerss5x/6VWWT3+4nuzCF/zN3yp+7DXf32K9YCGfWrCAWsbhsbtP8tR9R1k/UaBiL6E/5ePmXVO8efYmzj9ylPtv3Mjbz9/Ct1+7nyPruukNL2b9QIy1ozmW9cQYaUWZ7EkzVI/TU4jhKAKBrqX4Ah5UU8N0LHRbxXEUKvkwvbUooz1ZiokQtbxNqxbHNtzEw37KOYPeZpLBnizVUpiJsTq7dsyzc9sq9u5cy7XXbGfHzg3s3rOJk8f2cvLwdka6M6i+y1C8l9EqhxnuS9OohOlpp2l2pzhz9m6+9o2XuObgKm67eQuHDiwjl3Qz0OswMpShWnPI5sOYERUtrBNORIkkEjipNNFkCiMcRrUMNFvFdDSiSYtiNU2lniOVdchmHcr5KL3NLKP9JQZaSao5g1LGoruVo9EsEU1GUSwNT9CDX/JhR3WcuE4o1EkwcCnFbIDeVohG2UUl76KcFcjFg0RUL1qwg6jpo5JXSTouwvoSElE/jh0kJHVRKlr09sTRlcsIm1dSyAvksn5i8SUY4U8TSXSSyIgkszq6FSIgiYiyjmZGEGQZSZEvrB2zFdyuy9FUN05EQgh04PUsRZUl9JCMJsksvfwyFO9V7N86y+svPMjLT9/BN944w++99hTPn7mbx++/jXVz40TtIGJoMYHglXS6PkMqE6XZahB2HAKSiC8oIKoSoqLR6ZbpcIm4vQKSJJFKxWi3q3Q3i6STBrYdxLZ9pJMi3fUoy8drNCtRDMmL6HZjCDKqICEHRASvRMCnI/gtAj6LgFtH8sokDJOo5keTLkORP0Uy0UGrEaRcWEIy+mkseRFh9VNUcp30NQVqRTdJpwNN6UAQOhECAYSAjMcTosst0ekK0uWWCAQt3C6JixZe8kFj9UUXXcwnOSDU6/V/YM5fmID6w1/fnH9fcf39T3/G5889/17Lz79WXJ+MOf+rwHXRggVcsmABpbjBDQc2cOexjcy2wzTCi9m/qsYzd+7mufsP8vhnd3DX9fM8fPvVfPGJI1x3dYuB5FKGCz76CxKNrESjoFPLqWQiAnEjiOrzIHo8hEIilm0RTcTRbQPDDFHIRuhpphgfrNAsx5ifHWLFVA+tepzRgSIzk02Wj9UY7Ekz1J9n+9ZZbrhhP0ev28HB/RvZu2cD23euY8/eTVx7cAvX7t3A6uW9lJIaerADPdRJ2PQRjyokkibFWppls8MMjFQx7S5mZips3tTHQK9Df2+cRsOh1kiQyUWIphyMqI0VjxNOpIgkszjxFIYdRjV1FFNFtRWcpE2lkadYSVOqZKjVswy0S6xaPsjVa8ZZs6KPkd4M3bUk9VqaSr1APJPETsQRVQWf6MewNZyogaH70ZWllLICjbJAtdBJo+SjVpQpphTiRhAz5CIZCVDJKzQqCvFIF7J0GdFwAEvz0NtO0tfjoMqXYmiXk04HSKYCRGJuwrEuwnEfsZRCpuBgRg0kXUPUTcxoEieZR9IsFM3CtiMosoQsCyiqgB3RsWwbTdOxrTBOOIquyCgBL7VsnPG+KssGKly3bxOnj+xlfvkow70NZMlNx9KLEYKLicZD9PSVOHp0P7v3bscX8OD2ufAJASRFwReUEEIaIVnHtix6WlVWr1zG2lWT9PcUKBUiNOop+nuzDPYn6WvHGWinKKZ0DNFLyONHFWQUIYQcDCEGVcSgRUhyEIUwAbeO5teIaTqO6kX0L0KRF5HNeejuDlHMLyUVW0xYuxIjdDmltJ9WVaSY8ZCK+rBMP0HRTVAUCQY1XO4Qne4QXW6ZLo9CQAgjCBZXXL7kI2pr0XsTUD8ZcH3UnH/t9Tc+Vir+2orrH/7x5zz/woU4xPMvfOHjHteCT8ac/1XgWrBgAZ++aCHjPSXuu2EPj9+2l5v2TnHz7nEeP301Z+/YwRN3bOPsA7s5+7nd3HnDDIe2Ndg4GWas6qUY/gzlhIfuqk2jGqZesShldYopm5hlELNtIhEb0zZRbRtBVfAGPYQdhUzWIpezGR5usmXzSsaHawz05lm/aoT9O1exZ/sMM8saDPXn2Xz1NPsPbGLHzlVsWD/JmrWTrFw7yao1E0wt62H5RJNlQxV6ailKaRtd9mFoItFYmHgqQSQVI2QpKHaIdN6k2Y4xPpFncjxPsx6mXLapN1JkCwli6Th2PIpiRzDiKexEhkg0gRV2UE0T2VBQbIV4JkqpmqVYTpEvJKjXc/Q284z2lFg+XGXZYJGBRoJqPkIirpPKxknmc0QzWXQ7gqgoaLpKOKwTsUM4lo98OkA546WS66JZFqgXVXIxiagm4GgCqWiQUk6iUZHJJDwY6mIcy03MdDM5nKe/20aVFmFpl5OMBwhHPFgRN3bUhx0LEo4qRGIGQUXAHxIJ6gaibmOEk2h2HEV10OQoqmIjqyqiLKGZBmbYQdEMVM3ANE00VUEWRIIeD5LbRcjdhSH4cFQFRfDj6lxCl+sqMlmbtesmueWWQ7z66jP82Z9/k/sfvB1FE+hyL0GSRQJCEJfPixMPMzLSx9zMOJvWLGfP1nk2rZ5karTFSF+VdrNApWgRczpJhLuoF00S4SCa4EUPhlBFDTmoEhJlQpKCGFQIigaBgI7fLaMHNNKGhSEsxe9agCpfTDbnod4MUi67ySQ6MdWlqMGryMYFCpkACcdF3BEwzAD+QBcBIYg/oNLplul0Kbg8Kku7ZFwenU6XwqJFn2bhgotZsGDRb0VxvQ+uV159nR/88Ee/7q3iBcX1L+/8kp/+7EKp+OST7w8S/NeK67dRKl54z8WXLmLN1ABvPv8AP/jWi/zZ7z7GN87fwR+/dj9//a1z/Ok3zvA7r9zOI/du4/CeXrasTrFxJsr2NUU2zpWYGs0wPJyn1Z2gVLbIpDWSCR3b1LFNG1mWEUISXYEAHQEfPimIHTWIpyxiCYNWT4XegSrVcoz+njwrp3vYvH6MXVuWs27lAK2qw9hIlVUrh5mcaDE0UKbRylCqxqk3M9TrCdrNBJvXT3L80Hb2bF9Pb6uGZRpE4wkS2SxOOo0Rd4hkHAr1FKV6jGZ3nEY9QrlkUq8nqLdy5CtZoukEdjyBHUtixTLY8SyRWBrLdtBME9XSMRyDZC5OrVWiWs9TqWapVTOUC1EKSZ1CXKacurCyq5aPkIipOHGbaCaF5jgoholphzEtk7BtYBkilu6mkA5SLwhUsy4aRYF6XiMbCxHTBeKmRDYRolZSqRYF8mkPiWgnEX0J6YiHVcsrDLUtTOVTOOZiUvEAEduL4/hxogHCkSCRqEIqG0GzZNyCh6CiIKkGwZCBpkXRtRghMYwSiqBqEWTNJKQbSJqBpJkoukFIDSHKEmpIRw4qiJ4AkidA52WLCXR4Eb0BujqXEpIFevoqrFk9wc5tq7j77uu574Fb2LFzPaVKBinkx+XpwuV24/W5abVLbNgwzchgmVrBopo1qGZsikmbTMwmEbExFDc+z0IM9UpKGZW4HUQX/aiChBbSUUI6YjCEFJIQggJ+QcQfCBH0yVghg6RpogaW4HctIGJdSbUmUqp4yeU6iYaXooU6CPmX4lgBUgmRRCxA1BHRdT+C4MLn89PlEuh0y3S5VTo9Kp1uBa/fwuXRuORTl3Mhl/m+2vpkbxUvJOfP8eqXvsxf/+jHv57ieufdd/jv//xhjuv551/6IDk//T8ZJPhxoP0mwPV+aXpBxl5x6SLmp3p5++XP8f3fe4Y3zt3Mt954kJ//8E3+6W++wtlHDjM54lAreBnt11gxaTE1rrFiKkZ3SyUS6UQ3XEihDoJSJ75gB25fJ16/F78o4gkIuAMBunwBlri8BCSFcDSGHbEJR0wSqQiGFSKW1OnuzjDUm2K0N85Uf5Kp3jSDVYdGxqCW1cnFJJIRgUREIpXQGB6uMzM7yORki+tP7eal5x/j6ccf4Lpr9tGsVzFNk2giTiydIJqJEcs5RLNhspUU+UqaRMoiX4xRrmdJFBJk6wWMhIMejRFL54nEMjjxLHY0jahqSKqCHr6wLTqVTdHqbtBoViiWUuSLMTI5k2RcImb7yTgSzWKURilOKmFiRw3MhE2X6MMj+DAjJpZjYFkKlnUBXKmYj2rxQolSK4rU8ioZRySieonqfjIxgUpepFYMUEh34piXIvsXkol0sm6uQW9dRQksJGpeRcrx4phdpCIekmEPjtlF3AlQLcdJpcOIUgCv308opCIGZVRJw5RNVFFDVyxUxSKkGgQVHdkMo4TDqGETQZUIGQqqaiCLKrYWRg3qBLokJJ+G4AshCBKqoREUfchBF1LQTUBw0+FeQqfPjWzpCLKIX/DjdbsIeFy0a2Umhrox5E7cSxfi6bgYf9eV+N1dBDx+BG8Qj7sDj/vTOOEA6YSGLnsJet0EvQHkkIYkqgiChCBJuPxeOt0efD4RSdTQFQNDCSF4r8LvvpSo1UWtEqJY8BG1r0QVL0MOXIXgWYqliqQTFsmkSjgSRNH8BAJe/P4Abo+A+z3FtdSl0OVV8Ys2nW6JRYsu/eDs/usoxIeC5DcDM6/Xy759Bzh37jlee+3L/OhHP+bdd3+dhbDvvst/++BW8R/5/LkLOa7z519h5v9l7s2+7K7Pc08GYwxmUtX+zfM873neVbVrllSSqjQiJCGEBtAsJDHZTAYsMMYMBsxgYwYbCRswGOM55+Qkq0+Szums9FWvvkmckzjp1f/CyWmTT19sgXHirJM4Mc7F76JUtZfWXtL+1PM+3+d9vtuv/xfQ+N/3DY5qmkej6QXn5ewFF1zAlZddwr5d6/nJ28/z1tcf4NF7dvPHP32B//vP3+LcS/ewcSlDEy8gci9lYcZmfkZlbkZhccElSa9EEC5CVq9C0UropopsKIxLIuOSjKSZSIaBoBmMyxqrSgq65ZOkZeIkI0kTktQnjCyywmGinzA/EbHQtZirKyzWVTYOYhbqDp1IoJMq9KoO7YrH4mybXTs2cPTo9ezes8zRw9fxlS+f4Ztff4anH/8CN+/fQ6ddJ4wCgjSkaBYUzZy0nlDtVKm161TqObVWQbPfoDXs0JmbxCunOGlCWquT5lXitEyQ5DhRTJBFZNWUartKf6LP/PwsU8M+nW6VTreg28to1gMquUkttxl0UiZ6BfVGQlIOcVIXxdPQHA0/cnBDkzi1qVZ90lgljQQ6DY2JrsZk12Kq449OFH2FSqjSrphMdW3mpiwmuyKRdwGBfRGLUx4Hb1xg2DNx9U9QTQW6dZtGrtKpaLTKEtWkRC1TmBrkdNoFrmuhqhq25WGbLoEbkvoJiZ8QehGOHeB6MU6QECQ5Xpqhew5W6BLmMX7gY5o2cZASOCmm5mNqPrrmYpoepuuhaiqmImNqGiVR5MpV41wpylyjaqiWM0rHiyKqKDA7MWD9mll09SoU+XJ0fQxdk9A0A0kyEUQDQSghSp+mWvVptzM8W0GXRUzVwjI8TMPFtBxMx0MxbQRFpyRoKIpF4MV4toNnqRjK1aShxETfpV2XiZwr0KVPYohXYUoiie/TqJXp9qqkuYWml9B1Fcdx0Q0XSXIQpPOKS3KQNB9RtfnUZR/NcX384Lr11ts5d+5b/PCHP+ZnP/vv/OIX//AbXJZxHlyjIsH/l9e/9RYvfv0bvPnmu+y4bve/O5j+JYrrH4Prwgsv4rJLLmLz+kleeuY+XnziNp5++BB/8INn+cYLn2H3tR2K8NNY6oXE/uVM9DQmeiLDCYHFRY8sXYUiX4ZpqxiWjWH5aKaLIBuMizqSaqMYDoJiMC5qlEoamuEShClJUhDHMXES4vsmWaQx1QlYmcvZtVThwHKDQyttjm2ZZOdcwXxFYcNUxtalAUszLWYnq6ysm2bXjnWsLE8xP1fj0IFrefKR+3jq8Qe557OnuHbrRlqtGl7gEGYBWS0lr+eUm1Xyeo20kpHXcopmmdawS3d2Eq+cYKcBcbVMUhSESUqY5uS12iiM2qrSHbSZmp5ifn6W+YVpev067U5Bp5PRbMbUawGVike9HlJvJJRrMWklJioivMQjSDyixMP1TeLYolw4JJFCOVeZ6DpM9kwmezZT3ZBqohMaJYpQo5EbTLQt5qYces1xsvBiuvUx9u8acuLgEoOWimt8ikqq0K651HOdSipSjldRiceoZzLT/Zx2I8OxTSzLwXFCDN3FtSNCLyXyUnw3wnMiAj8lCDPCOMMLEkzbxfU9wjTGDT1MxyZOUqIox7FCLDNA110cJySIYrK8wLcDZNFAtwIUK0IwfUTbR9RsNN1GkzWk8XHWLAzZtHENqjaGppUwLQPNdFBNH0FzETSXkiIjSFdQVDyqtRjLVDBUDcfw0BUHXbUxTRvbDTC9EM3wKJV0VNkhDgsCNySwLSxNIHRl2k2PZlUj8sbQxMvRhKvRRYnA9qgWBY16mSR10A0BTVMwDBNZMREEk5LkUJIcVgkmJcVCMRw+fcU1H4HWx9wOIUmcOHGS1147xw9/+GP+8i//6jcF1y9HxZ//3ahI8MWvv8qbb73Lzh2/G3Bd+GvAdeEFF1BJDW49ei3ffOE+/tN7z/L9Nx/j6IFFmuUxPOOTxP7VRN5VNCoSUwOdmWmdtUsJeSEgiJejaTq6HiBrIaLsUZIsRMlEVR00w0NSLEqCgSCYqKqL40SEYUoYxsRxjO+a5JHKTC9k5/oWt+6Z48zhZR64aQOfvX6Rwytdds4k3LC+xc7lIeumm9Qzm5nJGptXZlha06VRt1m90Ob0sb18/t5beeDe05w4up/NG9fTbFbxQws3tIjymHKzQV5vklYr5PUKeaNCudukOmgRVBO8IiRrlikaBeVGhUqjQavXpTfVozvRZnLYZ2p6gtm5IYurR7c8tzoF7dZo6bvdLVNrpZQbCeVGSl5PKeo55XpOkockWUBeBGSZT547ZKlBHIo06ibz0wnTEx7DiYB+J6Sc6ESOTDW1qMQyrbLMwtCl2xyjll3G2lmbu2/fyqmjG+jUZBzjMvJEo1H2qaYmiT9G6l9JLS3RKqvM9HNa1QTHMjBNF8MKUDUPy47x3BTXTvC9lDDM8bwEx4vxgxTPT3C8EMcLcIMAw7cxfZcwSXHDBMP00AwXw/JxvZgwyoiTMpYRI4gOsh4i6BGCFaE4EYJiIcs6mqxiKhJbN61hecMCpqkgySKSaiHpAZKZItkpohVR0lUUq0Ra9olTF91QMU0H146w9QBL97AMF8v2cP0Y0w7QNBfPTcniCoEbYak6pirjmRrV3KZaNogDGU26Cl0soUs6tuoQewlpEpEVEVHsYFk6kiRTEhRE0WRcsBgXLcZEg5JiImkWn/rUFXw0m/lxg+v48Vt+Lbj+laPiLz4cFf/653/L2XPf5pVXz/H2299n53W7fxUqH8NqwC9l6gfguujDP5fGP8XGtW1e/Mrd/PmfvMU3XryflaUKaXglcbiKSq5RZArlQmZywmZhwWP9ck6376IZ48iyhmHEKFo6Mi1FE0HSkSQdwwhQFAdBMBEEC1l2scwA34tJk4Isy0nigDw26dU8Ns6WObhlwKntQ45s6HBwqcXB9W0OrGuwc02NdVNluoVDNTYZ9ivccuwGPnPHQeZmqrRqHusXJ9i/eyOnj9/IbScPcvTwfq7dtol2u4rpahiuSVarUWv1qLQ6VNstqp0WebtO3CgIqwlxLaHaqdDoVulOtukPBwyGA6ZmBkxOdxlMdej2W0xMdpmc6jAz12MwWaPTqdBsFbS6FartgqKVUm7nVFplmp0q1VpKtZZSFD557lGrhNRrPkWqk0YCtYrCzGTIwkzMcBDQqjs0Ki6dRky7FlDPVJqFyOLQY2agMdEW2Htdi688fpiTR9dTxFfj21dTpDbNWkKt8CjHMrVcoFfT6FZNZno53XpO6HkYhoOqe6hmhOVmGFaCboU4foYbFVheguMn2H6CG2Yjgz5MsYIQPfSx4ggvzbHDFMOJ0MwAzYrQzRDHTXHdDM2IkPUQzckQzQjRDNHsAM20kEQRaewaWpWIfbtWmB+2cC0NWVIRZQfVSNHMMppXIFo+Y4qIFWhUWhlJHuD6Lp4X4bsZvpPjOxmuFeC6AWGUYNkepuURBilxmONYLoamYaoKjqFTZA5FZhK4Ipp4DZaqYGs2tuZiGy5ZGlNvlilXEhzPQpBkBFFFUWxE0R79P5dNRNWgJKl88pOX88Fh2z8/Kv52Pt8fjIpnz77Oj370E/7qr/6aX3xY3fyvVFwfgOtvfv53vHb227z6jXO8884P2Lnjht+R4vrg6/MnmedL/cdXXUoSjLN1pcep41u5buuAbsskjcYpMp001UhSjbxQ6XQMhtMW65Yz5lbnuIGMIMgYRoysJoyVHMYEnXFRQSgpKMp5T0CwKJVMZNnBMEb+SeAnRGFKHEcksUcR6nRzgw0TCdcvaBdrLQAAIABJREFUNti7usW+pS571rbZtbrOyjBnthMzbCZMNFO6zYSb9l/LC889wm2n9zPVL6iXXeaGNdav7XPd1nXsv3EHRw7t54YbdjC3OE29U6fabpFVm4RZQbXdot5rE9fLeHlEXB1BqzPZojvVpDfZojdo0+k16U00afeqNNpl2r0a3f6od316tsPMXIfhsEO3V6PZKVPrFFQ6OZVOTrmRUKsn1MoBvXZBp5nQqAZ0GiGtukuRShRxiUZZplGINCsSrapKs2rRbfhMdlKmOinTvZiJlkm3JlBPrmCyJXDXqWXe+daD3HZiGde4BF35FJGnUi1CKrlLEgrk0dW0y6Or43s1j1oeEHoelukhyjaKEaKaCbIRIlk+ihNhBAm6H2H4MYYfYYUJTpThRBlmEKOFEXoYY0Qpup+gOSmGk6HqMYoWYtk5flDFcGNUO0RzY2Q7QHV8FFNHksdRpKtIfYXtG4ZsXxpQ8WWM0lXIqwRkwcLUU1QlRtF8JNVkXBrH9XXKtRjbNbAcG8eJMLQIXY0w1ABNsVFVA0VVEEUJVdVxHY/QD7FNE1UR0TUFy9RJkpG/GEcahjqGKo6jiQqqpKPKOmHoU6mmxImPokmUBBFR1JHPg6tUMpBlE0UzuWZc4BOXXMaFv0NwnT59G2fPvv4Rj+s3MudHo+IH1c2jIsHX+M533jvvcf1SbX18iuvXgOuiCxBKl1MrG9QrGqF/FaF3JXE0RpLKVOs+lXpAkpukhUpRLlFrjjG32mdhbUGYagiSiG6GqHrCuGAxJmiUJBVJNiiJNiXBYkwwEWQbRfdQdQ/PS/D8ZPQbM4gIooA4tKmnFv3CZr7hs3GizMpkhY3DKteu7bA8X2fYjek3Y5q1iHo9oT+ocvjw9Tz66D3csGuZVj1kopfT6cR02jn9XoOV5bXcdNMeDh3Zz81Hb+L6vXuZmlskKnIqrQaNXou8UcZLfPJ6RneyzcR0l/5kg063RqNVpd4saHcrtHsV2t0y3V6dwUSbTrdGb6LK7Fyb+fk+k8Mm7V6ZZreg1S3T7lWo1UKKzKZRcRn2CmYGZaZ7GXOTBcNuSD2X6DU0rt3YZfO6JsOuQ7OQmeoGzE/mTLZilmYb3HT9Ekf2L7FxdUpsXUwzvYpH77+B3//+k9x5ywqWeiGqdAmhJ1OvhFQymywsUcTX0CwEBg2LdsWmiGwi38W2fFTdRdZGqkuxY2QnQnJ8ZMdH80OsKMUIIvQgHj1hjBElGFGKEWboYYbqpaheih1W0e0M1UiwnTJBVEWzfQTVwPACnCjE9h1kdQxh/FKKRGLr+g67N04wzDWC0qUE0lU4koinuQRmgq35OLqNY+iYhkCa2uSFj6qLaLqGrnuIoodYcpEEF7FkIIoKoiRSKo2jKBKe55DEIZoqIwpjaKqMZWokqUu9GZPlLqYhoAhjKCURQzUxDZMoDsjyEC+wUXUVQVIQRANJciiVTCTJQpINJEVHVnUuO2/Of/CZ/tiLBG85xblz3+LHP/4pP/vZf+f993/DUfGj4PrA43rjze+e97g+PrX168H1kTctX0Wea9TrJlkmkuUSRVkjyVSKqkecOUSpSZRKhNnVBOmlNPsi0wsJaWEjKhKq4aIaIeOSQUnUEQQNQTQYEywE2WFctBBkG0l1GBNUNMPFC1O8OMV0A1TTwrZ0ssCkHGg0Qp1ObNGKTeY6GRvX9tiwtsOgn1AuOySZy2Cqw3C+z+qlKY7dspedOzdQr/hUKh6DqSqtdkZRjsjziH6/ydZrl7n3gc/y0KMPc+DIYWZWz9Pst6h3G2S1jLya0urWmBx26U+0aLbKdDp12t069UZGs53R6RX0BhXa3SrtTpVOt0K7WzAxVWVyqk6nW1CtBdTqId1ewaBf0GlEVFKNZtlguhczP5GxMJGxfq7G0kzOsGOydV2drz99F996+WFuO7qFdTMZyws1VhabTDY8rtswwWOfP8Hbrz3KQ3fvYbqr0q8KfOHu6/nxm1/kM7dsxLc+gbDqAizjKsq5TR5rVBKJZiHRqcpMtG0ahUk18yiSGNty0Q0HWXNQrZEqUp0Q2fYQdRvV9jDcAMMN0L0Q3Q1GF8X6MZoXoXkRihsiuyGql6B7CZoVohoBqhGiGQElWUPUdJwwQDVVxktXIAqXUUQCm9fVOXj9NBuHPr3gaoa5wupOzEK3QrdckNk+qeNTDQMqoU3qKTQrHtXCxXFUNE1FkR0EwWV83KUkuAglC0nUkSUNUZBQFZUoCglDH0UWRyeTooAkCfihTVGNiGMHXRORhRKKoGBqNp4bEIY+WR7hBi6iJDM2LiOKFqWShVCyEAQDoaQgSRqlksSFF17ChRd9gt+FxyWK4oce1w9+8CP+4i9+9qHi+o3M+Q/A9fq3Rorr7bf/oyiuCz4cFVeNX0YYS9TqFpWajh+O44cCcaaTFg5+ZOJHKllFw/QvxQovotoWmJrNqLViLM9BMz1kzaMkW0iS/eE/8KqShSC7jIvm6HuajaRZuGGKF2d4SYYbp2i2g26oRJ5BPXVoZw6t1KEWmnRrIYuzTQaDlE4/odFOKTdSmv0GM6unmV87ZOv2JdZvmKXfKdPtVegPG/Qmm5SrKUFo4/k6g8kGe/bv5MStx9ixZxfDuSla/QadiRaNTpVOr87c3BTz80Ompnr0ek0mBm0mJtq02mXa3ZyJqRrDmSa9QYN6I6fWSGi0Ezq9jFYnpVYPKQqHesWn386YnayyOKyevyfSZ2m2wspcjZX5OjtX+uza2GPr2iqHds/xk7e/wv/1397lucduZfOaCpsWymxb22b9dIXTN2/jm889yH/+3nO88MRpNszHdMslTu1fw6tP3cq9t26jVR5DLl2A51xDnuqkoUw9V+mUFQZNnUHbplE2aVYj6pUc3wtHprrpozkhqhugOwGa6aPoDpbjY9k+puVhOv4IYE6IakfoXoTuRyiOj2i7KJ6PGSWoToCk28iajWq6aJaDblkohsq4cDWSdCXlTGPbcpcjN8yxc33GmrbE9YsFJ3bNcWDbFOuHFdqpQyV0qEU+zcynndl0C5vpTkqrcMkie1RXo3oIosdYyWNMcBgXbErjBopookommmLgOC6u66HrBqWSwPi4iCyruL5DmocEgY2mSkiChCLrH742imL8wMV2HTTdZrykIoomiuIjlhyEcRNJNNA0C03/oNbmIi666OKPHVz/WHH91V/99W+quN7/FY/r7Lnfrcf1q8+vKq5VY5/GDxXyskmW6wShhB/KRKlBXgmIMocos4gzFd25BDv8JHmtRLsfUGlG2IGHpI4U1ZhgIogOomgjCDaC7FKSbVaJOqtEDdmwkQ0b7fxvczdKccIY0/VxXIc4cKgmHq0ioFuJaWQ+jUrA9LDO1LBCZ5BTacUUzYxar85gdoLp1UM2bF7D3MIkjXpKtZHS7FcYTHdptmtUqhlZHpKXI1q9Op2JNs1Bi0avQavfpNGt05/qsLA4w7p1iwyn+3Q6NQb9FlOTXfqDFs12QbtbpjeoMDFRY2qyyeRki8FEnampOpOTVSanqkxNVZmZqrJmtsmGhQ5b1vTZuXGKXZsm2La+yd7tQ27ePsOhHfOc3LuWW25c5NDOIXcf38xP3nySP/rRi3z18dPs3tRl+7oaO5fb7L92hqfO3ML3X3+S73/rcb543z42rc4Z1ESWpwPuOLjEsb1zzPR0Bm2drRv7rFvdoJKK5OE1NIoSnbpCu6ZTzXXqZZ9GNcN3PSRJRdUtVNNC0gw03UTXTCRRRlV1NFVH0wx03UJRTWTNQjUcTNfH8gI0x0UwDEqGhuo5yLaJqKkIskJJUpA0Hc3QkVUB39dZmGmyf9dqDu2a5caVGtevCdm3nHLL9i57N5RZ6plMlGWq3hiFUyK3BWL9GuqhxEzLZ+2wTL/mUckcQs/DNHwkOWBM8BgTXMZEB0ly0GQHVTJRJAPTHCko2/YQShKlcRlR1LBsmzgO8TwHVVVQJBVddTBUH01xcF2fIPBxPR/NsEdTRMlAHLcQSzaiYCIKOoqso2n6+TjE+dP6/0Ae179OcZ3vnH///ff5+c//jnOvv/nLexX/lwHU38YNuB9d6P7VNaNSaRWOq5OkLlnu4vsarqcQJQ5J5hPlIVER4Cc6bjROkK4iqwhUmyZF3ceNPCTVRlR9SpKHqHiURAtBMNHM4Px4qDMmqEiaiWo6o8dwsd0Y0wmx3QQ/yomTnHKWUyky2s0KzUZBs1mcN8C7dAY1qq0yeSOj3K5RH7Tpz02wZtNaFtbN0+rXSAufaiOl3WvQ67Xp9bo0mi3KtSppOafeqdOaaNHst2hP9Gj0WvSGfWYXZ5lfPUdvskOjVaXTbdCfaNMfNBlMNJmYbNLv1ZiearIw22FxrsvquS5LC11W1k6wdWWa7Zvm2LV1nr3XLbJv+xw37ZjnxI1ruP3gBk7vX80dB9dx1+ENfP6WrZw5vokHDi1z94E1nDm1me+9ej8/ffNRXvnySY7dMMW+rR32bulw9/FNnH3uLt57/Yuc+9p9PHDHTq5dKjPTVploiqyettm6LmfHSo2Du6d58I5d3Hf7DmYGBpH7CfL4ctoNhXbTpFYY1CsBlTzAszQ0RSL0HQLPwtQEHK2Eb8iYSglTkzF0FUWRMQwdTVOxbBPLNvEDjzAK8UMfzdIYk8bQLBXNUtAMFVkWEUURQVbRdBVNGadVcblhywy37Fnk4OYGB1dyTm2vcXxbzk0bPHbMaawMZJY6Kms6FvMti2Y0TmFfyVTNZGW+zIaFnHZFIY8lwsDEtjx0PUaUI0pySEn2kWUbQ7NxLB/XDrAsZxRONT1kyWB8TEYSRqZ9mqYEQYAoSoiShqZ6mHqMoXlEfkzkB9iWM/p7NAdJ1FGkEbBEQUMSdXTNQtdMPn35CFy/7X75f05xnTp1K6+9du7fdqr4wa7iL/7hff727/6fX95k/da7bL9218f6pn694jp/+nHBBYjiOI5n4ocOUeTiOjqOreH5FrZj4ngObuCg6iW8QCJMBJJ8jEpDo9YO8RMfUTGQVO/84qnJWMmgJBioRoikOoyLGuOiiqDoiKqBpJnIuo3pjHblDDvC8VPCKCPNcvI8pVYvU6vn1OsZ/ckmk9Ndmt0RuEZJ+CrlVo3GoM3qldWsXl6kNWgS5h5ZJaLRqtLtdej1B3R7A6r1BnGRUes06U6Ncln9YZ9mr0Gr12BiqkdvokOrW6fbazCYbNGfaNHvV5meabGw0GN+vsuaxR7LS5Msr+mzdXmKXVvn2LdrHQd2b+DgnhUO7lnP4RvXc/TGtZzYu2YEqyMbuO/ECvccWc/njm/gkdNbePTkFh46soF7Dyzy+VtW+M7X7uIH5x7ka48e4vS+GY5c3+fY7inuO7mRrz52jJefuZVnHjnKnSc2sXVdmYWBxWRbZm7SZMfGKgeu63J8zxRfuud6nv3CIe67bQvbNuTUiyvptTRqZZlqWaNesYl9FUO5BtcQqZcDus109FRDWoXHzESdlfULDAZNotgjyyP6gza9XosocrEsHce20A0FP3Ioail5OSZKPILAwbMNKuWcvFxgOzqGuopezWXncpfD101yYKXg2LYyp3fWOHVdmRPbMw5vjrlxXcDO1SFb5iK2zKWsTMesnQxYN0xYnk9YO+dTy6/Bt6/AMsfRdQNV85G1GEWLkdQARTbRVQvX9gn9CMfxzqtGG00dwUcSdQzdwnU9PD9A1UzGSyqa5mHoPrbpE7gBgeui6yaWOVrcliUTWbIQStp5cGlIksbVV5W46KJL+eVWyscLLlEc5bg+UFx/8Re/aQD1/PVkI4/r73j9W2/yyvkl6989uH412Xv55Zdh26NTlMB1cQwT2zTwXBfbdkaPa2NaKkli0+oG1FsqWUWg0nDxYpuSrCBrDrLmMy5aSLKDLNuoZoRqjDwTSR0F9RTTQdbtkeLyEpwgx/EzvDAjinOyoqCoZFRrGZV6RqWW0OpW6E+2qDYKyvWcvJ5TNMpktYJat8malTWs27TE5OyAeqdKpVFQrpdptltMTA4ZTs/SG0xSbTYoN+u0J7tMzEzQn+qMxsdeg15/VFEzOdlmdrbHwuKAhfk+C3MtVpaHbNo4y+aVIdu3zrJr+wK7r1tg365Fjh5Y4fjNmzi2f4Wjezdw4sAypw+ucNvBZe46upF7ji1z/6mNPHLHVh66dTNfvH0Lz9y9i2fu3METp7dy5uh67j+2nteePsXbr9zDlx/cw+n9M9x2YIZ7jq/j3ls28Oh9u3nmkcM89uABDu6ZZeOags1LVdbORUy1Vbavr3D0hiG33zTP/aeWefrMjXz3m/fx1MP72bmxQqsyThJcQaOi0KoZONoVGOJl5IFMvxUx3S+YHhRMtWOmOgnXX7vEiWN7Wdm4MMqmtSsMJjv0JlpEiYemKaiqiKIKdHoNtm1fYWZuQLkSU69ltBsVFhdm6A3aOK6GLFxG6q5iaSpix9qM3UsxR7aWObIl5fi1GbftrnFqV41DW6vcuLHMdUs5O5aq7FhfY/NizpqBy1RTYqonU06uwNI+gW2N4dgmuu6i6yGGmZzvp/cwdQfbdHFdH9t2MU0L07BRVQtZNtEND8Nw0TQLy/IwTBdB1FAU58PXh75P4Lnouo0iG2iag6o4SIKFKFhIooEoaMiSzpVXjJ2H1iWM2iEu/li8648qrpMnT/87rPx8BFwfDaB+5533uHbb/2rJ+uME2AV8+tOfxnEs4igisH0c3cQ1LQLPx3VcDN1C13R0VSLPXDZtnmZ5U5O0PEaUyjieiihLCLKBagRoZoimu8iyg6R4yKr7YaracqJR64AX4Xgxrp/i+tko9BimxGlGXs4pVzPqzfIIXPWEdq9Kp18nK2LiNCApIsr1MkW9IK/nDBeGrF1ew/zaWXpTXYp6QZhFZEVOq91lYmLI5HCGwXCKeqdFvddiMNVjMNmh22/S6dbp9etMT3dYmO+zds0Ey+uHLK8fsrJhgh3b5ti5fYHd2+fZt2sNe3ctcmD3Iof3ruXovrUc27eWI3sWOLRrlpMHlvjskWXuPrbMfSdWePDkCo/euY0v33MdT9+3g2fu3cELn9vFC3fv5NnPbOdLpzdy5pYNvPjoQc49fyuPf+56bj84y73H1/DQnZu46/havnDPDr7y6BEefeAAu7b22LhUY9e2KRanUybaFts2NLh+c5MbNlXZvjbg6O4e7529n3Mv3M6+bU1S9xLK2VVU0qsJzEtplRW2LHVZmqkw0XKZ6SdMdkJaZZNuzWHL8jT7b9zKuqUhrXaZaj0hjB280MJydFRVRjdkavWczZvXc/DgHhZXD2nUUvrdGlP9FosL07Q7dVxHQxEuRy99glYyzpqeweYZl4Nbaty0KWffhpA9ax12LthsnbNZP2GyNGGzYTpiw0zE0qTPTEujU1zDoCVQz6/G1j+JY15DGNjYVoCuBehaiKGHaKqNpoxU1wfd8JbloOsWpZKKKBkfbgoYhn/+gMJF0exRz73hYeg2ge8S+A6G7pxXWAaK5CCLDorkIgkjc94yfURB+4ja+virmz/qcY2WrH9DxfXRPq6//pu/5ey5N3j1G+d4+53v/+7A9U+uBh+Ni6VSCdu28TwH3/LwdBvfsgldF9s00VUNXZbRpHEalYCjh7Zz9PgK9ZaM66/CdARkTaYkaWiGj+um6LqLKOkIJYNSSUeSTSzLx/UiPD/GD5LREq8bYdkBphPhBjFJlpEVCUUlodEuU6nHVBsp3UGdVqdKmoUEkUucBlRqOfVWhaya0Ow1mFs9y9yaEbjKjWLU5JDE5OWCar1Os9NmYnqK9qBDpVWl2WuM1ndmBvSnOkzP9Jib67G40GP92klWNkyzccOQTev6bF+eZNeWaW7cPsfe7TPcuH3IgZ3TnNi3hoO7pjl+4wIn981zau8cnzm0lvtPrvDw7Vt49M6tfPnu63j2czv56uev58WHdvPCgzt54b7rePmB63n5gRt49u7tfPnu63j+4b18/YnDPHH/9dx1bJEzt2/gC5/dzL2n1vH0wwd44YkTfP6eG9m5bYLrr51h/54l1q1pszhfZ81cmamuyVRbpp1dzmxX4N7TK9x1yzILXYXAuIA8upTUv4RhR+WOY5t5/vHb2Ldjlnom0WvaDNoB9cIijzS6jYjZYZN2KycvQvzIQbc0BKmEoimYtkGWxSytW2Tnzq1s2bKeTrtMs5bSa1doVGK6rSrVShnXNrDUMfTSJ0ntK1lo26wbOOxdaXDjSp3N0y6z1WvoRZfTCq6g6n6aqnc19WicdibRLWS6uUyvKjPsGrTKIr51BZp0BYY2MtQV0UMRfTQ5QBJNREFFKMkIgoSiaFiWg/YBuEQL00xw3RzTjEdraZqFrNnodoBheVi2g+OY2JaBqljIkoUkWoglC1X2MbQQWXQQBQPTCJElg4sv/hQfFAl+/B6XzC23nPoVcP1Gp4of7Zz/+d+NAqivvHqWt976p6PixyYpfw24LrzwIkqlEpquYdsmrmXhaDqWquBZOr5tYOsqtqGQJy4TnZxD+zdxx507mJkJiFMJP1SRFAFZ0dB0B013zi+jagiCgaq6mOehZVqjNQzDHP2c7YQ4boTjjorq0jwlLULKtZBaM6GoBlQbCY12QaWWUq6k5EVMUY6pVFPqjYJqPadaz+gP2kzPTjI5M6DZb5JVUrI8JisSsjwhLxJ6/TadfotGt0aj16A32WVmbpKZuQmmZ7pMD5vMDBsszLVYWuywdr7B8lyNHeu67Nk8yU3bZzi4Y4bDu2a59cASdx/byH0nNvHQ7dt54p6dPPW53Tx93y5eOLOHl76wj1ce2cs3Ht3HS2d2c+6x/bz+5E289qV9fOPhG/j2I/t440s38c1HDvC1h27kmQdv4CsP7+fx+3dz19EFPn/7es7cscKj9+7g1Wdv44Unb+W+O2/g4L71bF4esGahydLaCRZXD2g0fMpljX7HZPVsyNykRb8+Tre6inJ4KaF9AUV0Mbu31vjKFw9y9vk7eeebZzh58way4Bp86yoiX6CcudSrKVFg4bsGgWdjGhqGaWB7HobjodsujucRRgFZFlOupGRpQBo5JKFFHFgUqUeRhPhehKEbOIaMLlxB7gmsncpZ7IWs6QUsdjwmCoV2MEYzGKcVK9RDhcKViMwxQv0aHOnThPrVtAuDiaZDo9BJAglVugapJKKIDnLJQy75qKKPJJgIJQVRUJBlFU0zzpcAWsiyhaL4KEqALPuj3VrZQpANJNVCNVx008UwLQxDRVYEREFF1zwMLUASHFQ5RFNCJMFBkR10zUMUdC795Kf5aKXNr79f8bejxP7xkvVHR8XfCFy/+If3PwTXy6+c5c03v/u7A9evfS5kbGwVmqZiGhquZWBrMrpSwrUUIt8k8i1CxyD2dCqZxZq5GjfuWWB5uc3cbJVur4yqyowLAoKoUBJUxksqJUFBVkwcN8bzEyzbR9VMFFVHUXU03RoBy4vOB/5C8iKhXAlodCJa3ZRy3afSiKg3E6r1lEajoNko0+lUabYKGo2MWj0lL0KKcnK+qqZCrVWmXE2p1XNq9Xz0umaZdqdKb9CgN2jSGzSZmGgzO9NjYb7P/HyHuWGN1bMN1q9usXGpw9b1XW7YOOD4rkXuuGmZe45s5oETW/n8ya08dtcuvvy53bxw5gCvfukw5758lNefPMzrXz7Mm08f5Y2nD/PtJ2/mjSdv5o0nb+Ltpw/x7nNH+M4zB3nj8X28/fjNvPPkIb792EFe/uIBnn5wN099fg9ffuBG7jq6hvtPr+PM7Zt4/P49vPbVu/naU5/h1uPXcd3mWWamKoSuSBgZVJsZcebgBRJTwzI7dyywaUOTan41oXMxvnkBE50xDu8b8KX7d/L6C7fz/bMP8v1zD3N831pi52oCRyAKdaLYp1KtkqQxjm0RhiG+P4oSuH6M46eYboTpeGiGiaIqKLKAbalksUfgGuhKiTiw8VwLy/QxTQfL1LHUUcvF6mGNmU5CM9Go+BKFK5AaIrmtUg0cyoFD6ljElkls6VjiKhxpFYWv0cgtGoVDFpmo0jhiSUYRXRTBRxUDVDFAkRwkSUORdQzDwrBMNMPAMF0sK8IwYiTRZ1xwGRu3GZdMZMNBNhxEzULWLVTDRNVlJKmEIpuYRoChhx8qLWHcRJFGMCuNa3zi4sv/idr61c/1Py0N/W2A65vfPMsPfvCjfzu4Rjmuv/2VOMR/JHP+wgsv4JJLLkaSBXzfIY8DksDBd1TiwCTPPNLIxTVUNHEVljpGFkjMDhOu3TLFtdvmWb16iiD0kOTzS6iqiaJaiJKGopq4XoTrhbiej+O5GJaFYZpYjoPnh6OWCD8gDjzKlZhK1afejugMUuqtkEY7od3JaTRT6vWMTqfCcLLFZL9Ov1Oh086pVELS1CPJfYpqTLWRUK0ltFo57XZOr1thONGg1yvo9spMTjUYTtaZmaizMN1kab7NhsU2W9b1uH7LkP07Zjm6ZzW337yBMye388RndvPs/Tfx0iNHefmRw7z0hZs4+8QRXnviEN9++hjvvnCS7331JN955ijvPHuM954/wXsvHOe9547z7jNHeO+5o7z7zEF+9MIx3nv+CO8+fZD3njrC9546yhuPHeTlR/bz7EN7+dpjR3j5yVs4c8c2Hrh1I4/cvZPnvnSct77xBb75wuc5tHcj/WbMRLdMOXHRjRKqJWI6CknucsOeLZw+tY+tm6foNDXS8FNM9STuOr2el545ytcev5nvvPwZfvLGwzx0x3am2yZpIFLOA8rVnCDNMByfOC+TFRXyokyalQmjDMeLsNwY04lHGbwwJckKAj/A91yyJCT2HSLXxrMMDE3HtkNcN8C2DCxdJPFV5iZrTPcKElfCM8YJTZlAVXBkhdB0CEwXz3DwTYfQcggsG09T8QyFSurSqIb4roYkjiNLOqo0GhMV0UdXQnTVw9BdDN1B100My8JyHBw3wLQIwf0wAAAgAElEQVQiZCVAUiIEKWSVYCOoDoYbojsBiumiGA6qYaHqKpquYOguphGgqS6mESGLDpJgYxohhh4glnQu/eQVfLT59J9XW7+9Pq5Tp2790JwfBVD5t4Hrr//m57/0uN7+VXP+47048oPKjV/Ncl144YWI8hh5OabdqNKs5mSJSxSaBIGJZagYioSpiBjyOIZ4BZ5xOb22w8YNQ9atnSHLYiRZRlYMLNvHsj0se9RAYFmjgrcojsjyFNdzcFwbz/ewHQfbsgksm9izKQqPrDCpt3y6EwnNTkCnl9Lp5jQaKbVaQrOZMehVmOhWmOhV6HVy6o2YRjOl3a3S6Vdp9TIarYRWK6HZiOj3cmaGdQa9nE47YdAvmJussGa6xrq5BpvXjHbmDlw75OTetTxwchuP3X0Dzz6wn1e+cJhzjx3njadO8s5zt/HOs7fw1jNHefeFE7z71eO8+9Vj/PiV0/zk5dv43vPH+dHXTvHTr9/KT148yY+/eoIfPn+M7z19kB+/cJTf+/ot/Ohrx3jvmYN874mDvPPYzXz7Szfx0sP7+NojN3Puudt588V7eP6Lh3jwjm08fPcunn/8JG+88gVeeeEhjt98HY3Cpxy51LKYOLbxIo0otZhfnOLBB+/i9tsOszjfYGrCY7KncPzwHG+dvYvnv7SX158/zqtPHmL3+pjC/CS++kkiTyJOIuK8jFdURjuKQUxeqROnOUGYEMU5np9gezG6FWL5KVFewwtSHDcgiRMCz8N3HALXJXBdDMNEM1xMy8W0NFR1jNCXmZmqMZyoEHsytj6Oa6hElkto+yR+SuQmOIaPJpuooopn2riGgaVKNCoxnWaG46gIwhiaauLYMaYeoysBphZgaKNgqqE7qJqO5Vh4foDt+Gi6jyB7yGqKoiaUJBdRG4HL9Ebw0iwP1XRQdA3d1EfNqpqLqthYZoihBaNH9zF0D9sKKY3L/DIG8bsB1+lTt3H2tdf5/vd/eN6c/w0CqL+8yfr9D5PzX3/pG7z11ne5bvvvQnH90wDqRReN5u1SaRV5OabRKKhWc7IkxPdsDF1BlgRkScbQDVzLxFJlDGUMS71itBOXObQaBXmeoOs6pu3jeBGG7WM6PqbtoxsWsqrh+wHlcpkwDHAcE9ex8DwH1zEJHIM89ahUfSp1n1YvodOPaXYiuv2Mdi+j3Rkpp163oN1K6LVSBp2cQb9garLGzEyL6WGbmekm08MaU5NlFucarFlosX51m41LXbYtT7J94xTXb51l//YFTu5d5t4T1/HQ7dfzpbtu4LkzN/Hm87fz03Nn+MPvPMoffvth/uu3z/Anbz3M//6dh/mTt87wR9++nz9683P86TsP8KfvfI7/+uZn+ePv3MOfvHM//9sb9/CH376bP3j9Lv7g7Gf5/dfu5L+89hn+4LXP8F++eSd/8Npn+L1XbuO9547x3aeO8t2nj/KtJ49w9qkTPHrPLk7sX+TMZ/fw2IMHOX1kmZt2z7J1ucWOLVPcvHcju7YtMdWrUssDus0yMzNtJoYVpqZqrF6cZPOmNczPtBkOUtYsZCyvi7nt5BJvfPNuvnv2Xm4/ssB8WyA3L8YRLyZxxihSl7zISYoKflbgJBlWGOMnGXFREGU5XpTiBDFumGD7MW5UEGY1griM56e4bohje3huQJJkxFGC5wZohouk6GiGgmkKJInO1GSViUGZODDwbA3PtgncmMBNcMwQU/MwNA9dtdFUC8/1cS0LQxOplkPqtRjP09ANCV3XscwA04jRtfPg0j003UZRLXTDxfVCvCDCMF1UzUFRA2QlRFJ8JM1HMX0U00NUTSR9FIxWDAdJ1VBUHcNw0XUHRRnlwDTNRVUdVMVG1xw01T5fafOBEPhAlFz4kc/eb3lUlGVOnjzF2bPn+MEPfshf/OXPeP/9f+Dv//7v+f/+578qDvE+/+N//E9+8Yt/OA+ub/G1F1/izbfeZufOf0l1828bXL/8nqpLpFlAmgeEkYdlmRiGhSxpCIJKqaSgqRa2beOYGq6lYOsiujKOoYkYuoIkCaiage1HOGGK7obIpoNi2yiWRUlW0U2HKErx/QDLMrFtnTBy8DydMDTICpui4lKuutSaIY1OTKUVUmmF1NoJjU5Cf1BmYrJCoxnSbkUMJyrMDusszLZYnO2weq7NuvNj3/LqFjs2D7nxuhmO7l3LnUe28OBtuzlz+w08cuc+nrjnJl48c4w3n7mTH718H99/6U5+/437+T9/78v8+U+f4s9+9CT/x7uP8afvPMwfv/EAf/LGg/y3tx/iz975An/+7iP82bsP82ffO8Mfv30P//n12/jR2Vv58bk7+N6rp3nn5dO88/KtvPXiKd564STfe+l2vvvVU7zxzHFef/I433j8EK8+dpAXH93Psw/v47kvHeLWY8sM+y69tsv6tS0W5yvMDDOS/5+5N+2S7C6vfCMya8qqnCPOPM9jzHNGzpmVNVepVFINmiWkkkBAlWYLECA1GGTT2Ni+bruZDJLABuO2Ee776i5/jWsLvNpT3/sNEI3E7744UaUBfAGvBvHiWRkZGVPGObHj+e//3vuJBeJQpFGzaDc91sZ1xuM6K+Max48POXlixMZqg9VRjUZu06k7rA9Djm7EnDuVce3R4/zh5z/Ix565yKAlkrrz1GOFLNTIE4csCYiiANs1cT0PP0xw/AAnigiyDDdNMMIAKwywwwA7jLH9GOcG52XHaLqHpnmYVnCTz9R0p9iJk3RUTUXXq/i+xGhUo9/PcWwNVZUxzYkOSw/RVB9JspAlE121UZXiXNR1A1UVSDObTicijnV0XURRFFTFRhY9ZNFHlQMk2aQqqVREHUFxMK0Yw/SLtJKqMpE2mFREg4piIcjmJIrJYFlQqYgakmIiiBqVqoIoFVnzBXerIIhacVlQEEUVVTHYv//gu8Dq7fWzHSv/W2oCkpIic+2x63z9lZf5m1e/y9+/9g/8+M03eP3113njR/8B4PrxGz/hf/zTv/DKN/6cr3z1a3zr29/hypU732PgeuffFpfmsWx90s5PImpljUpVngwH0NBUk1q9RrtVI4sdXEPCtRRcWy0MqqKAYdq4fozlx6hWgGy6KJaJZttohoVpOXheQBzHOI6N7ehEsUuc2CSZTb3pk9cd8rpNsxPQGcQ0eyGNjk9nkDAc11hba7C92WFnq8Pe0T5nTq1yy5l1zp1e5/azm1y5sMtdtx/lfXee4P33n+X6Ixd49tolnn/qTn7/hUf4ry8+xhcn9Wefe5xv/P7j/PWfPMPfffN5/u5bn+TvvvNJ/vxPHuXzH7+NF5+5lc8/e5EvPHuZF6/fwqc/eJoXr9/C5566wOeeucBvP3mWTz99mk89c5LnHj/KM49u8tjD61y7usbVewbcd7nDg3cNefT+dT50/zpXr/S590KL+27v8tAdQx643OPe2xrccUvOHRfaXLl1wMbIp5Ep9Do2a2sJo6FPLdNotRx6/YhON2Q4yhitZLTaLs2WQ7fj02n6tOo+jcyj2wxoZBpZsMQdt4957iN3c//dW3QbImmwRL/p0c49arFPPUtJ4gTb9dBNC8fxcFwfy/MxPA8nitB8D8Wx0B0H3XbQLBvTDfGjHMuNJwJjD0UvDNu6FUw6FhtFKXaPdV1D06t4nki3G9NqxZiWXOjBdKcALiNCNyJUzSt2o2ULWdJRFL2gIeQKee7S6yX4voooLSFJIrJoFt7BqoMkuFQElaqkUJVMBNnBsmIcJ0FWTQRBoVqREQQdQTQRFPsmYEmqjayYVEUNVbMRRBVR0pAVo5D2TABLELVJnI2JJOloqvlzgOtXWBPgklWFJ59+iq+98jJ/871Xee0H338LuH6ZjuvNN9/khz/8ET9+4yf887/8Gy+/8k2++KWv8K1vf4dLl678ev+5n1PT01MsLi6gqgqSJKPIOqKgTg6WQVUotpRrecbG+pBBt0Zgy5jqMnFgkcY+rmsRBCGW7aEZDqrhIesO+mQogqab2LZDEAR4vovjGDiuTpS4xFkBXmnuktdd6k2PVtenv5LQHyZ0+yErqznr6w3W1+rsbLU5cWzE+bPr3Hp2nfOnV7lyYYcH7jzJQ/ec4f0PnOP61Vt59sNX+PgTd/HC03fzwpNXePHZe/ij//QIX/jkVf7wkw/xxc8+zJ/9zsO89LmrfPdLj/N/fesTfPvL13nsoREn1gQu7LnccSrlzhNNLu7knFsNOLsWcH4n4fYTdc7sRZw65nPubMzZszFHt03GI5GtDZOtDZuVkUavKzIaqGyuWmyuWgx7Mt2eyKAv0e0s06wdoZbM0Kotsjq0Gfc8hm2f1VHKcBjSaFp0Oh6dbkBvkDAYpbS6Ht1BSG8YktcNklSnlrvUco9a5tHIXfLEJAkl7rv7JE8+fierIw9TPUTiS7Ryn2Yak8cJWVIjzZqEUR3LjbDcAC+MsCYdl5ck2FGEatkohomim6iagekG2F6EarhImoOku8h6UNi+FJeqYiGqDorqoGrmTeCybYFOJ6LZjDBMGU1X0HUbXffRtGACYCHVqoEg6IhVFVFUEESRamVpAlwZtqMgistUqyKSaCILLoocoMgeFVGlIilUBB1BsLDMGMsKEScrCEFUqU7Ob0k2CkASNVTdRlIMxImNRxSLkkSdakVBlk1UxZ4Yqy0UxULXHBTVZGFxmenp/bybO/51AZekyFx/4nH+7OWX+OtXv8trP3iNN958k9d/+Do//tEvQ85PgOuNN+Ff/+3/4eVXvsmXv/JnfPsv/4rLl39TlPNvvbkLC4tYlo2mmWiajWF4GGaALDtUBQ1ZVvFci/Goy/bmkG4zxDEqxL5Oq5FSyxPSNMU0HVTNwjB9DCvA8yJcN8QyXUI/Js9ygsDH82zC2CXOfOLMI0k9styj3gzo9GJ6g5jxOGVtNWc8TtlYr7G5VmNrrcbedpszx4fcenbMbWdWuXBmzD0Xd3n4vjM8cv9ZPvS+s3z4gVM8+cg5nn30PM99+DzPXD3OR99/it9+8iKfeeoiv/vMHfzR83fz1d+5n5c/f5W/+tNr/J/f+Bh/+p/fx4XTPiu9RU7suJzejTi90+D0dovdlYTNYcixzZzTJ9qcOF5jcydkcy9kfTdgY8vj6F7KydNNTp3pcPxki529BqsbIeubMUePNdg+mrO2E9NbsWl1ZJqtKo1GlVouMB76bK032F5vs77aYDhOGY1z1jdaDIYprU7AcCVndbPO2laDraNtNnZbDFYyhqMavX5Kr5/Sbkd0OxGdTsDe3oBTJ4fUMo0s1mjVA/I4IIsi0jgjS5s0mn3SWgc/ruHFMX4a44QhUS2n1m4T5Tmm66Jb1mQoioPth9hBNDHMe6hWUCSpGhGyESLqPooZFFlfuomuq2i6gO1KdLsJjRvApSlouoVm+BhWgmnG6Ho4ifrWEAQNUVAQBAlJqpKkHq1WhmFKVKvLSKKKKFgIVRtJcpAkm6qoUBUVKoKGJN3ouGI03UEQVWTFKJaNQiHZEUQNUSrAShBUJFFDVUwkUZvowYrXoSoOlSWVIzMVZNFGlS0UxUQQFWRF48jsPDe0kTd27H9dwCXKEh++fo0/e/klvvu33+P7//gD3vjJhJz/pYDrjbeA60bH9ZWvfo1v/+VfvUdLxf8/8JqiWpVwnGIX0DQ9LDvEMAJU1S3aZ0FCVSXyPGQ8brPSzwkcmcBRqecRtVpCEPiYeuEH0w0Px0oI/AzXDrEMjzhIqad1ojDC81zC0CNKAoLIIUpcavWAWsOj3QkYDmLWxhmbaxmbaynbGzmbqwnbqynHtpqc2ety7niPW070OLfX4cKJHlduWeWuC2s8cHGD911a5+rldR69c4Mn3rfLUw9s8/FHT/LZJy/wu89c4gsfv5s//tTdvPx7V/nLP77Of/vik/zN1z7Gpz92mb0dl93dkNMnm5w41uTY0R7Hjg7Y3GiysZ5z6kSPC+fXOH/rmL0TTTb3UjZ2Y06caHLx9nVuu22NM2cGnDkz4tz5VY7utdjaqbF3osOpMwOOneyyuV1jNPbZWI/Z3spZGYWsjlPGKzXW1luMxw2G45y1jTYbWx1WVhv0RxnjjQZHTwzZPdFla6/NzvEea1sNxut1Rqs1xusNVsZ1hqOcbj+m2XapNUyyzCBLDfLUIQoc4igkjTPStE6c1gjTHC9OceIAO3IwfRs/CWl228RZiulY6KaG7dhYjovpuVhBgO546E6AagVImo9qxehuimLHSJNcL9200XQFWa1guzLtiVTFtFR0Q0MzbFTTx3RSDCtB04JJpptBVdAQBZVqVUaUBPzAIqtFqFqRcKqpFrLkIAhFlJIomhMwUhEEo5hxYMXYdgFcVUFGknVk+a3bFRxW8TxCRUYSNXTNRhI1qhUZSdRRFYfqssGBfQuUSoeYOVRBEoruTBAVBEnm4KGCoC+Xpyf16+u4RFni+uOP8dWXvs53v/cq3//HH/wHl4pvvMkPJxzXP/3zv/LKN/6cL335q0XH9Ru1VCyztFTBMCxM08YwHHSj8GuZVohlx9hOiKoaaJqC65lEoUUaWoSuTha7tJsZSRyg6zqqaqLpDqrmoGs+lhGjyQ6aXOwcZWFGFER4joPr2Hiei+fbhJFJnjnUcptG3abXcRkPIzbGETtrCTvrKdvjiN21lONbdU5t1zm9U+fMToPjqxG7I5eTGzEX9urcea7HI3du8uF7d3jm4eN84kNn+PTj5/nCc3fy5Rcf4r9+5kG+9OJDfP3zj/DN33+Ub37hGn/xx0/zzT/5CNcfOc3mhs/esSa7e23WNmqMNhsMNxoMxinj9Yyjx9qcOzvk9OkuR/dqXLh9hSt3bHLLuSE7WzlHd+rs7TbZ2ayxPo7ZGMdsbWRsbiTsbOZsrmXsbTdYHYWsj2M21zJGw5D1jSa9QUq9FTBYqTFcyVlZrbO+2WG4UmNju8vu8SE7x/qcPr/O7okuKxspq9s1VjdrrG3X2T3RZXO3zcpaRqvr0uza1FsmjZZDs+VRr3vUaj71Wkq71aTZapBkCWEWE+QhfuYT1gL81CNtJLR6DfJ6ih+4uL5DnIZ4YTEc1/Z9vCjFDpKJeNNFsWNUN0W2YyTDR7d8dNNBNw1UTcJ1NTrdOnk9RpIFdN1A0SwU3UPWfETFRVa9CXCZVAUdUTaQlSIE0LI14sQvaA1RRpLMSfabc3N5KYhaUYI5Aa5k0nHZiJKKJOsFdzvRGQpS0XmJgoos6yhykWwqVFWEakH+K5LDzP4K06U5pkvzlEuHqSyryLKBrBosVAVKpSlK5emi3sUn/8rzuBSFx598ouC4Xv3uOziuX6rjurmr+CY3dxVvAtdvzFKxIOwFQcJ1fVy3SLvUDAdNd9HtqBAbWj66YRe2D1vHNGQMVSBwTZr1lHarTpJEGIZZ8BmmW9h+ZAtV8SbDQl0c0yXyApLAx7MNXNvA9yyCwCQKFfLUoNWwaeQajVxm2LFYHbhsrvhsjn02hh4745C99YRjqxEnNxLObGec3U647Xide88PeOSODR5/8ATPXbvAp5+6zOc+eief/8gVfv9jd/Ann7qfr/7uVb744vv408/cx5c/+yBf+ezDfPm3388rX3iaP/2dJ7h0y5jB0OPoiQGbu12Gqzn9zTrD7QYr2zXWd3K29xocPVZj92jKqdNN7rprg3vv3eXChTGr45Dx0CuAdi1lfRiw2nVZGwaM+w4rPZuVrsOJnSZrA5+1lYjdrQajlZi1jSaj1QZ5y6fViyecVsb6ZoetnT5Hj43YPTZie6/P0RNDNo+2WNnIWd9usr7TpD8OOHthlQuXt9k71Wf3RIf1nRpr2znbe21G45RWy2c0qjMed4ro6VGbzqBBe1invVKj3kto9HPagxq9YZPesEmjnZHVIpqdOo12jSiP8EMfLwpIajXcMCnSP3QHzQ5QrADBcFGtENOJ0S0Pw7YxTI0gtGl36qRphKKqxTLRdJF1D0F2WRZMKpI9yXOzEKoGklzMMyw8hyZhGKCqKtWqhCAaiKIzKbPotERlAlwGsuxhmsVSUVFNqqKMoGoIio5wg3gXtUn3pSDKEx6sWpQsGSiyRWVJ49D0EvtL8+wvzTNVOsLyooqq2oiKytzSEuXy/pvAVXRcb03S+pUDlzoBrgnH9Q/ff+1/H3DdIOd/M4Cr+EYol6dZXFzGcTx8vyDXDdMpnPKTnaJiwIWNrhvouoKuSShyFU0R8X2HWi0nSRJMq+C3dN1BMwrw0jUHy3SxTAvXNkkCh8gzCRyVyNdJY5sk0okDiTxV6TRNOnWNZibRa2qMujorvWIQ6sbA4eg44PhaxMn1iAvHGtx9bsDVy+s88dBJPvLoWV544iKf+/j9/N7zD/KfP34vf/CJe/mDj9/Ff3n+Hr742/fzXz99P3/0wt38/iev8Acfv5M/eu4e/vgTD/KVFx/jt59+gL3NGu2uw/axAavbHTrjlM44obeRMdzKGG8mrG6GjNZddo7FnD7X5OSZGkdP5mwfq7O6kbCyEjAeBWyuJmytJqz2fUZdh0HHZDxyWB0H7O02GPRs+j2b7c0aGxs1NrbbbO32Gaw2GKzUGIwyRit5kQF2YvXmknFzu8vGdouVjRqjtTrjjSZrW02aXZfdEx2u3HOMS3cd5cytY06eG3Lm1lXO3rrG+mad/iBiNMrZ2OiysdlnbaPLeKPFeKtNd5zT6Me0BxndYUZ/VGe81qXbq9Hu5fRGLRq9GrV2TpLF+KFHGEf4UYzlhmiWi+b4mF6EYrnIhjvJn/cwbBfDNPF9h263TaPRQNMLh4VmFAM7ity2ybxCwaQqmlSr+s0uSlZ0TNPC930UVaciyEiShSi6CEKxO1iVVURJRRQ0KhUdUXTR9QBd95EUg4oosySIVCQVQS4ArCqpVCS1yIub7BiKok6loiFJJqrssTCrsK80x6HyMkemqxyaXkJYNlEUi4oksyBU2X9olpsJETe7rrcAa+pXAVzv5rhe+jp/MwGuN37yJj/6j+4q/q8f35jy8623yPn3ZKlYfle9pS2ZnZ1H100cx8e2ncIAbUxIV8NHNfwJEBXAZdkahqEjigKyLOP7IX4QoagGmm7dzDE3nQDDtFBUBds2iEKbLLbIQp3EV0gChTTSSEOFeqLQaRgM2xajrs2oYzDsaGyNPfY2Y45vp5zdrXPxZJe7blnh3gtjPnTfMT527XY+9dSdvPjsPXz22bv4vU/ezx9/5gP8waeu8p+fu4c//OR9/B/P38t/eeFu/uSFu/jDT17h9z9xic997DZ+95nbePGxC3z+mbv5wnMPc+3+M2yOI4YrIVvHevTXclrDkM5KQn8tobcS0B3ZdFdMOisqx2+pc+JCk9GORW0oUhua9FYDNo822D7aYnu7wfZmnc31jK2NlI31mK2djL1TTXaP1+mvuGQ1kXbbYHunyakzq5w6s8HO3pDN7R7bO122d3rs7A7Y2uoyXKnRG6Ssb7Y5fnLMzt6AlbUWg1GD9a0uo9UavVHA1l6Tc7etsXOixdaxJqduWeHUuTEnTq2ws9tjtJKzutpib2+V7Z0B27sDxltNOisJrUFEve1Rb7m0exGr621WVluMVlv0Vpq0RnXq3Rr1RkqaRviBR5wkRHGG4XhYfoAbJ+iuh2p5KEaIonuYto9lO3ieR7/fp9FoIckaphWgqA6S5iJrLlXJpiJaxYRo0UYQTCrVguuSJQ3XDYiiuACuqoIsuyhKiCDYLAsaglJormTRQBItZLnYrTSMAEW3EFSNZVGmKmtUFZ2qYlCRNaqyTlXSESSjGGAsGsiSRbWqM3u4ysyBCgenFjmyT2Run4S0aKNJPopqIagqFUVm/8zbgKv0s4Fr6n87cJXfCVwvv8Sr//1v+cE//oA3+ckv2nH95N+VQ3zjm9/iK1/9+m8QcBU1VSqztLCEbdh4tovlOBimVRCmRjEEQzc89Il62DAdHNfDsX0UWUcQ5Em6pImqG3hBhB8nOFGA6VpouohhiHiuTBophfAxqJAFFWqRQC2qUk9EunWVrZWQ7XHE3kbGmaMNLpzocN/lTd5//3Hef/8xPvi+Ezz96K0899hlnrt+iU8/fTe/87H7efGj9/E7H72H3/3YPXz+E/fwe8/fz4sfvYtPP3U7n3nmIp/7yEU+9+xtvPj0eZ6/fpIXHj/Np5+6hU8/fgv/6do5PvvURT5+7TYunenSacr0hi6rWzUaPZ/WIGK0mrK6ntIferS6BoORw+pmwOZeyng7Iu3KJB2ZfGjTGHk0hz7dUcjaZp31zQa9QUB/4NPpufSGAcO1mJX1hPFGRrvv0Wg79Acxa+sNtra7bG53WRnXGK1kDEcZvV5MrxfT76X0eynr6x22dwasbbQZr7bpD+qsrLZY3+zQ6YVkdYPxes7JMytsH22zvlVn91ifveMj1tabbG512NgosvI3NjpsbnXZ2umxvtWhP8rJ6g5ZzabdiegPMvrDGoNRnXY/o9FPSesBWR6Q5xFJHJCmMb7vo2k6tuNhewG65WB7EaYbo+guuuljWIX9J05qBGGKKBuomouo2AjqDSGoiSi7SLKLIBa57oJQLOVkSce2A8IwQVYMKjfndnrIsocgGVRFFVm6EatsoiguguggKS6iYhYdllzIJZYltQAwUUOUDQS5GKEnqi7Lk7F6+/cvUirNMFU6zP7SLLNTywgzGpYQoVZ9hKpJRVRZEETK0wd4e3Tzr2Wp+DYd1w05xDt0XD98nR//fK/im+9YKv7whxPl/D/9Gy+/8hcTk/V/49Kly79+4Cq/rSZv4HSpxL5SiflDh3F1k8TximkopoNuWOiGXUTQGA66ZmMaPpYVYZshth6hKw66amIYBpZl4vkeYRIRZgFeYuIEMrZTJfQlsliklYm0swrNZJF+Q2Clo7Let9hZ9Tm+GXP+eItbjre568IaD991jEfvO8Ezj97Kc49d4rnHL/LRaxf4xBOX+PSz9/CZj9zLix+9n/pLtBQAACAASURBVN/+rXt44cnLfOqpy3zmty7z2Wcv8dnfusInPnyO5z50ik8+do5PPXkLz18/zcc+eJxn33+Mjz5a5GU9f/0cLzx2jk89fRuPPXyUo5sOtdoio1Wf/iggbdhkTYd2z2F1NWY0ChgOPLa3apw8OWR9s067H5DULaK6RX0Y0VxLiVsOcd2kO0wYjWs0Wt5NUW1/mNHuhLTaAcNxg/6oTr0dUWsGdPvF7dfWGgyGGZ1uSLsb0mr6tBse3WbIsJuxvtZhPG6ystpic3vAeK3NcKXJxuaIlXGbNHOo1wM2NroFSG222d4dsr7ZpdtPWFtvsb3TY7RSYzjMWVtrs7nZZ2WlRbOTktcDao2IZjOm1YxoNkOa7YhGOyKtuUSpRVbzqNdC6vWIJPaxbQPHsnEct5iQrZjYdojtxRh2gGb5GHaAanrYXjH5uipbyLqLrLtUlUIEWgBXAUSiWKSMSoKGUJ0MuHBCwihH1SwqVRlFcZFlD1X1URSbqqCgSBpCRUIUVCTJoirZVCWrmDQl6lRlDUGSqchqETkuFVotQTAQFAdJC6nIPgsVm337liiXjjBdmuFwaZbKAQFXCHCqMVo1LCJuzIAlUZ4YrH/NefNvA67HnnqSr73yMv/te6/y9z/4/ltyiJ/vVXzznSbrH74+Uc4XwPWlL3+Nb337r7h48dI7nvzXtm36M4BrulRi9sAhLFnF1y1so+ClDL0YMGDoDoZuY+kujhFgGz6m4qCLFpZi4RomrmXgOiZh6OH7DkFk4QYyQSwThBJpLFFPJXp1hWFbZtyR2Bjq7KzanNyJOX+8zpVzPe67uMoDlzZ45O5drj94mmc+cCsfv3aRTzx2kU88dhsfv36BTz5+O//pqSs8/8RlPvX0nXzy+iWe/cA5Pn7tVl544jZeePwCzz92K89cPcZvPbLHcx86xUcfPcEzD+/y5INbPH31KM88vMdzHzrNcx8+zQtPnOf5p27lfXeusNKXiMIjDFc8Gm2LKDcJM5Mo02i0HBpNm0bTYbyac/LUGoNRjbTh4SUmdmwSNDxqw4ysG5E1fZqdmE4vpdYIyHKXTi9jMGzQaifUGgGdXo1Ov07WjInrAWnTp9mN6A8zmp2ArGaT1myy3KJWc2jWXIa9hLXVJoN+xspqg+3dIVvbI1bX+qxvjFhbH9LtNciygKzmM1xpsnd8nb0TG4xWOwVvtd5h99gaqxs9xutFrv5wpUu316LeysiaCXkzIc0DksyjVg9Jc5+kHuClNl5iEcc2ee6T1wLSLCKOAzzPw3FcNN0qhJuKhWK6xZLRdFFMdxIf4yPqhUhV0l0kw0XSLSqyPgEYi4owIecF42YoYLWq4IcpcVJH1awJAa9PBrROhKSCjCjKiIJAtSoX8UqSSVWa2HpuClAlKpKCIGmIYsGJiaJJVXJZEhwWqw6KknLksEKpdJgjB5ZZPiwhzKrYYoQpxMgVt8jn0lwOH1ngV2br+QWAS5QlPnj9Gl975WX++nuv8n+/9g8Fx/WjH/0iHNe7gOv11ydyiP/JN775bb70la+/9x3XDbCcgNZUqcTh/QewVR3PdLF0F1MryjZ8TN3DNjwCOySwQ1zdxZJNLMnA00xcVcHVJSLPKFT0kUUtt2k2Hdoti3quUM8kBh2D9aHJzqrJiU2X0zsBtxxLOH885cq5Ng/escr1h47z2EPHuXb/Ho89cJwnHzrFRx49x0c/eI7feuQUT109zjOPFNc9+4FzfOyDt/LRR8/z9NXTPPPwaT7ygTN89NGzPPvIKZ583y5PXz06AaqjPPngNk+8b4vHH9ji6au7fOQDx/nIB07w3LWzPHvtDHfc1qWRL5IkS4zGEa1uQFpzydohtXZIvR2Q5DZxZtPqZWzsjmn06kSNGCvxMEIHJ/NJOzmdcZfRWp/BqEN30KTTzen0ihjqZquI5ukNmgxWOvRHHerdOkEeENUD6r2M1iCj1U9pdFOa3ZROP6PTS+l2Ewb9jPX1NuO1JsOVGmsbHbZ2xmzvrLG6NmR1fcRwpU+9leNFLv2VLqduOcHp86fYOb7F1rF1VrdXWN1aYePoOuu764w3V2l0W3QGA/rjIVkrJ67FJPWEpB6Tt1KSRoyXefj1AC/3SFKfej0mr8fUGhn1Zp04SXG9EMPykTW7mKGpOyimh+5EhdZLdxBVG1G1C9DSfUTNRtJtRM2hIllUJBtBdqhOJBGF4l1Bkg38ICVOchRVL7or1UZTPSoVdRKppKGoCoIgIooygqRREXWWRaPwLkoakmIgyxNSXlQQhEJkqsgOguiyVLGZmq6wOO9wcL/Igell1IqHWnVRqy6GHKPLCZUli0MHlm9G2ryXwCUpMh++fo2vvvR1Xv3vf8trP/g+b9xYKv58jutnA9e//Ov/y5//xXcmHdd3uHTprY7r15p++i7gKpfKlEtlDu07gKnoOLqDpbpYqochO1iqh6nYWKqDZ7j4hounmfiqSaBauJKMKSzhKMskjkIeGGShRqfhMuy6rI1cBm2Ndq3KSltmc6hyfM3g7I7L+T2f205E3H4i4srplAcudnn03nU+dN8mj9wx5qHbh1y9OOT9V8a8/8qYRy6NeOi2AQ9dHHH10gpXL4559I4tPnzPLh+8a5sP3LHFB++8Uet86K51nnzfLo8/sHUTsK7du871+9a5du8a1+5b57EHd3n6A6f54IN7nNiNScI5PG+eZtul0QqoNROavRrNfp16LyOph0S5T9ZKaK90iVoZThajeh52khC26sStOq1hn/HWGuONFbq9JvVmSqOVkdYj3NAiSQO6vTbdYZfOsEuj28KJfZzUJ2olhI2A5qBBo1cnb+fFa+gktLoRnV58U9/VGyR0+wkr4zbj1Q7tbp1Wp06j0yCupziRR9RIGW2OWT+2znBryGBjQG+tR3PYpLnSpj3u0Rz18fKMoFYnbbfwsgQvi/HzGC+PiJoZXh7h5AF+KyFoJdSaRRptWovJGhl5o04QJ2iWg6TZqKaHbLgImo1ihxh+imT6iIaHaHgImoOoewi6g2A4iKaDpHtUZZfqBLSWRWvSLelUxMKiY9kBnh/dBC5JLuQSVUFFkBQkRUaSJarVKqIoU71p7zELEBSLHUNJ0ArxqaihiAayUEQyK3LAcsWlPLVMuVRhf0lgbp+KVg0xlARNjqlWXA4eEDmwr0K5NEOpNE35V2mk/gVKUmSuXb/G115+ie9+71Ve+/73eeONX1iA+rOXiv/8L/+Tb/75X95cKv4mAFcxmmyacqnMwX0HsVQLz/AwJRtddNAEC120MSQLXdCxZANfswh1k1g3SS2HQJGxhSUio0orMukkNvVApZOZrHQdNld8xh2NbrbEsLbEZk/ixFjn7IbB+W2L89smt+7aXDwecOeZnDvO5Fw5nXHxeMTtRwMu78Vc2ou5eDTijuMpd56qcfeZFnefaXP3mTb33dLn6u2rPHTbmAdvW+GRy+s8cmmNq7ev8OiVVa7fu81j921z/b5NPnDnmIcu9nn4cp+rl3s8dLnPQ3eu8f7797jjtjGDtkYcLuN6VdLMJq355PWErJ6SNBKSZkLUiAjqAWEzJmylWGmIEQfInosRxwSNOmEjJ6rn5O0G9U6dWisnTAOCxCOqBRiegR8F1JsNsnqDpF6n1mkT12t4tYSgkeLVQ/Jeg3q3Rd6pUe/m1LsJzV5MZ5jQnei7+sOUbjei38/o9lMa7YRmt0aj26DWrRM3M9wsJOnUaI7b1AY1sl5G1q+R9jLCdkLYSkm6LfxGHSOOMeIEJ89xazlOnuLkCW4txc5jnHqM20iJ2jmNboNGp05aT4nyFC+Osf2JJMIO0N0ISfcQNBfDTTH9HEn3kEwPzYkQdRdR95BND9lyEY3C76iYAZLuU5Fslie8VNExaVQEFUW1MEwXWdFueg6rglL4DhWVqlSlKlSpCgKiJE3ATUeSzELXJVmoso1cMZBFHVnQ0QQLadli7ojEkSMK+w9ITJWrHJiSOFQWOVKWqR52MKSUyqLLgQMipdICpdI8U6UZpkvTTN/4PL0HefM3gOuxJx7n5W+8UsghXvsH3vjxG/zoF9tV/Nkd1//4p3/l5Vf+gi9+6c8K4Lp48R3A9WvluG5eN0V50t7Ozsxhqja24WKKNmrFRBdtNMFGFSzUqo4lmYS6TWJaZJZFZluEmoKvVMldhW5q00ls2rFFJzFZ7Xis9VxW6ioNb5a6c4iVbImdjsjRrsheX2S3V2G7s8huv8qxFY3jY4OjQ5m9oczJsc75TY/zmy5n121u2XC4ZdPnwk7C5eN17jjZ5MrJBnecanLlZJM7T7W475Y+958fcu+5HldvX+HqbSMeuLXPvbd0uHKyxsVjKRdPJFw5nXPHuTqXzvW4fOsq26sJnjVPGEhEiUWUeCRZRBhHhEmMl/i4iYcdu5ixg515GLGLmQa49RQzTZBcF9X3CBo5QS3FjQPswCWuJQRZgBVYxPUIK7AxXZc4rxEmOW4YEWY5abOFl6fYWYSTx7hpRJinxPWUqB5R66W0BinNfkSrF9LpRwV4DRLa7YBWJ6TTz2j1cmqdnHqvTtatEbcy4k5O1s/Jejl5Pycb1og6CUEzIu7WcBsZYaeFU8sxkgyv3sSp1bDyHKdWw23UsLMEIwmwsoigkZG3G7QHHfJmvdhFDmOcMMEOEkwvKUSoqkNVdpH1CN1OEBQHQbEx3BhJd1mWdCTdRjVdZN1B1r2JdcijItlFiTfAy2S5qr2ls5JUJLkQkFYFbWKUlqiIFQRJQJRlROlGIq+FJJlIkoUiOkjLFtU5lflDy8ztX2Ru/zKz+5eZKh2hVJqjVFrgwLTEwSmZQ2WRwyWRI2WJuX0q+6cqlEqLlEtLlEvzTJcOM12aYrpUojzRRf66J/yUSpM8rscf4+svv8Rff/dv+Pt/+HvefONN/tfr/xGO64c3OK4JOf+VQg7xnnBcP1VTxRtd2seB/YcRqwq6aqEKBoZkY6o+6o0RTFUdU7EIDIdIN0hNk9Q0iQ2NxFJoBDrtyKbum9S9ovNaaQastDy6sUKoHsYT99Ow5xlEVXrhAqN0kXFtiZV8idVmlZ2BzvFVh72RwdGBxtGByvGRzqlVizPrLmfWPE6NHc6s+Vzcq3H3mQ53nG5x+XSTK6eaXDxe47ZjGbcfr3HpRIM7T7W5cqLJxb0aF4/VOL8bc3rT59Smy5kdn3NHQ07s1NhZb9BteviuTJw4pFlEEAaEcUIYJsXPOCFMY/wsxkkj7DTATIOiC8lS3CxD9QMUz8Or1fDyHC9LCdKUOM/x0xjDd7ACFyvwMH0fO4ixgxjLi7DcECdMMIMIPQyw0ggzLFIawiwmrEXknZRGP6Hei2i0fZrdkMEoZzDMaDQdak2X/qBOq5tNOKmEIA+JGglxOyft1EnaOXErJ+3WiFoZaa9ONmjhNSYdVq2Okzdw6y2srI6Z17BqtQLEkgQ7jfHzpADUPKPZ7VBrtYmyGm6QYHoRlp9iuDGaFaLoIYLiI+sRqhkjqh6C6qJaAaoZUJENqoqOYrhoRoCq+0iqgyDZVET7phj1RlUFC0myJsBVAJiqOYXeSigI96oooOoKsqKyXBE5cOAw+w8cYXFBRpN9lmZVZqaWODi1wIHSLLOlRebKy8yUFpguzTJVWqBcWmKqXOFAWWJ+Wme5bLBYUpktiRwsLTNTFjg8LXFoqsL+8hxzM/NU5hc5dHCGd5qsf41zFSc6rpe+8Qrf+9vvFRzXj9/gRz98nTd+6Y7rh29xXN/887/kK199abJU/M0ArkIst49904eoLEooooFYVdEUB133EUVr4rzX0CQTz7AJNJ1AUwl1ndjUiS2V1FFohBaNwCU2NVLboBnYtEKLxFaxxEUccZFYF0gNgcRYJLOXaAYCnVRiWFfZ6JnsjX22hzZrLZlRfZm1ZpWdrsKxkcnxFZujfZNjQ5ezGxG3Hcu5fS/nwrGU83sxpzZdjq3anNzwOLMVcmrN48TY5sx6yNmtmBNrPjsji42ByuZQZXOkMu57DDopjTwgDGzSNCKMYmzHJ4wykqSO58XYbogbJHhJih3F6KGPHgYYUYTmB+heiOL4qH6IHiUYYYIdZThBghOmOEGC4rgorocZxlhRMjEn+5hOVGjlbB/Lj7CiCDdLceOEIIwJopCkkVLv5jQGKXk3IG06tHspg5VGsURsBtQbAa12MY8yrafEtZQgi/HTiDDPiOo1olqNMM8IaxlJp0naaRE2GwSNBlaSYaU5Vt7AzJsYWQ0zr2FnNewsx8mK+6W1nCTPiLOctF4nb7bJGh28KEOzijRRzSo6LM2MkdQQRYuQ1SJxVNYm4KTYCLJJRdQQpGISlCzbVKs6VdEoSPq3A5dgI4g2kmQjydZNY7QkF51U0YnphSdS1xAllcUlgenpQxw8OI9QNVFEj8P7q+wrLXCgtMhsaZmlcpXKlMjilMj+0gJTpSXKpWXKpWWmS1VmywrVsok0ZSJM6SyXZRanFGanJGanJBZnJHTJwFJNDh+e5Z3zHN474Pr+hOMqgOuX6LhuDoR9k5vA9eWvfJ1vffs7XHwvloo/BVpThbeqNM2hg7OoioUxkUHcaK2rookgFROplcnB8TSdQFUINQ1flfFUgUCXSF2Duu+R2jaRYeCrEqGhEJg2jmpgSSquqhLqGoEuE5oyqaeS+ir1SKGTygzqGoO6TC+v0I7nGNUrrDVFVhsSay2ZtYbCZsvgaN9hb2RzbGyzt2KwPVTYHEhsDmS2hxq7Q5PtnsFWz2Cn77AzcNjq24w7Kv1GlX6zQr9VpduwaTdS0sjHtsximo0bYFo+thPgBym2VeRDmWaMYUcYbojmBciOj2x7yLaPZHpIhovqxWhBhurGaE6MZkWYXorlZah2iO4lmEGK7keojo/uhlhuhG75RdcVJDhRjJsmBGlGFKcEYUiUhdTaKbVeTNLySBsu7V5Cd9Jh1esxWR6SZhFJlhBMbDh+nOBFMUGS4scZXpTjxxlBWiPMG4S1BmGjhZc3sLM6RpyjJ3X0pIYaZ2hxhhbGGFGMncT4SUycJGRZRpY3yGpNsnqLpNbC9pKbLgvFDN+KuFECRNFBkrxiLJjqIUkWlYqGIN4wOxsIwg3y3JwAkzVJe7ARJRdJ9pEkD1G0C2O1pCNJRvHlKlqFsl4x0AwDSVapigrLVXmSJedhGhELsypTpQUOlavMlWWqUwrilEy1LLE0JTFTrnKgLHBgv8SBAxKzMzrLMzbilIlY1hHLKkJZpVJWOVKqsjCtYAg+jh4gi9rNPK73YmpXMRD2cV565WW+++qrfP+113jzzWKp+ObPXyr+5B3A9frrr/Pmm/BP//xvvPKNv5hYfn4TgOvtgf5TTE3tQxBkPC8k8BMqSzIzM/PMzCxw5PASs7PLzM0uoUgqnuVgqyqOJmPKVSxZwDcVfFMi9UwS1yKwVFxdwDNlLE1DlxSUqoipaDi6gaWoOLqKqVaxDQHXWCZ2l0jcBVJvntSbJfVnaSSLtNNlmkmFZlShnUr0aiqDuka/rtCvS/TrAoNJrbQkVtoyg7pCr6YxaBiMWjb9hk2vYdHJNVqZQj0RqcUiSWTguga6JiPLEoZhoigGsmxyeGaRakVFlW0k2aYqGoiKhWq6CJrJoqgwX5VYECRm5pZYqqqIqououcwtyRxZEFisyByZrzK7UGVmbomDM3PMzC8yM7fAkYVllgSFZVFBkHUExUC3PXTHQ7UcHD/A83w8z8FxLbzQwk9s/MQiSl2y3CerhWR5SBQXGf62bU6GkLg4jo3jujieg+t5eEGE7QQYlovlBrhRQpDm+FkNPy1y5hUvQHJ9jCjFjFP0IMbwA3Tfx41CgigiiiLSLCFOU+IkJYyzQilvOqi6jWa4VCUDzSzSRUwzRJJsFNnBMEIU1UGUTWTFRtVdlkWNxSWJw4eXWViQihH3osnCgsTcrMD8nMjMzBKHZyocnllmZmaJmZkFDs8sMjOzxNKiilA1EQSdubllZmcXqNyIolGdgpSv6qiKy8zBCqXSDPvKc8xMLbE0XWWpvMzC1DIL0xXm9lepLBgszmvMzFRZmtdYmtU4PLXEkdIis6Ul5qaWmZ2ucLA0z6HpeaRlA1kymD2yOPk8vTdxVZIi8/gTT/DKN79xc1fxzTfe/EWXivwUcL0xiW5+Kx3ip+UQ79VcxbdPGDp48CDLyxWWFwX2Tx3ip3UpU8wcPMzi/BKHDx3myKH9HDm0n/kjh1heOMLi/GGqy3MsL86ytHCYpfkZlhePMHfkIAf3TXNgepqF2XkWZxc5fHCG+cNHmDm4j4W5QyzOHWB5fj+V+X0sz+9jeX6a6uJ+xOUDCEsHEJYOUpk/gLA0g1A9jFCZQagcQlg+hLx8EKVyEHn5IIZ4CFs5jFI9jFg5giLOoYjzKMI8UnUOqVJUdeEIlYUjLC/NMb9wmCNHDnH48Azz8/Mc2D/DoQNzlEsH2Dd9mOnpI0xNH6A0tY99B2Y4dHiO6QOHKJX3TWoycn36AFNTM0xPz1Aq7Z+8f/t5d7zJzY63XNynVN5HeXo/U/sPMjO7wJH5JQ7PLrCwuMzC/Dzz83PMz8+xsDDH4tIcCwuzLC3Ps7y8MPm5yPLyEgsLb912cXGehYV5lpYWWFiYZ2FhjoWFRebnF5mbW2B+fpHFpWUWKhUWKlUWq1UWBYHDS0scXlhmoSqyJEgsVAQWK1UWK1WWq1UqlQqVSgVBqLK4vMT84jzzi4vMzs0zP7/Ikdl5Dh+ZZ3rfIWbnllhYqLKwWGV2bonZ2UXm5iscmVvi4OE5Zo4sMDO/xNSBGUrTBymV9lMuH+TgwTkO7JulXD7IVPkg5fJBCkpj/9vOyRvv7QGmSjPsmz7C/n2HuUF9TE0d5OCBORYXRA7PLDI1dYiDB+eYnrpxbPYzVT7IzNQRDpYOsq90gP2lg+wvH+LQgVmmSgduPtZbtf9mlacOTC4XNEsxwXrfewZaN4Dr+uOPFR3X917lte+/dpPj+iXTIW7sKnIzj+srX/0af/mdv+LypUvv2T/40+D17je72G2cKu2jXNpHuTTFVGmK8js8jr+c76p882d5oncpv+O+7/z7T9/35z3PDSHtdKnE/tJPG1pvXP7FPGNTlEs3Tsz9k8tvjZ16O5C/NS3phrH23Sf7W0bb0lSJ8lR5Yop92xdC+d3an1/1yf/vPf5Pm+9/uanLb39f3m4yLt80Av/U89+8frIbV9p38/7l0uSL4eZjTf+M53j7e32DFH/77X76eJXflpU1XZpiX2l6ImfYx9TbgLF8M+Xh3a/h3cf47cf6vfsc3xCgfu2lr/O9GybrN9/85YHrncr5t/K4CgHqe71U/BngUr4xrmxygN/Rcf2s209Ntn1vnBA/Lbwrl0uUp94a13QjHfKtE7pEqXzj79OU39ahvLW1fOPbdR+l8v6ibn77TbqdCbDeAL6319TESP7u68tvG4j71jip4rWVpyaPW75xUr7zw1cuT34vv81IWy42O8o3urCb2+KT4/vvxPi+dfzL7/j93edE+R3P/+769297o6ZK00y9Wyj5/7F35lFRXdn+rypGmccqZhAQFRlEHHHAAcQBR5xFFAUFZB5VEFQEFZBBBVQmGTWMDqiJmnRM1KTTed1Jd7rTiUMme8h76X5rvV937CTYn98fZV2qmETN0P1esdZ3FXXr3nPP2fec791nn332VrRXrCEnULEEkUSZMPo7VfYlfUXdJRJNFVJQ9AmJ4vkru+OIRYgkIqXn39te1U9V2QxOtqrPUiLpP7aE5yzuK5fefqLslK3aPlUy7/XXUu6jP74LhDKkVjJ5lp+mRnmWn48/fhZ3iP4aV8/jx3z2xUNazp6jRqFxrfvX0bj6dfgB3479k1uKFVMklc6qeJj9iaxXY+sT0lbo1OJh4skAUzmmPAgUUCJAFXJVHFOtu+JtLZFIkEgUg0FxzUADof9nL5EP/kISKw1U4fc+50kkEmFADzQAn/YM+95bLBYLA1IiDMxeUhCeu0TcJ3qnQjZilRfBwBqrGMVA7iWxXjIRi0VIxAPXvy8RKx9/ep8dvJzeF9LA54kGO65cVp9x0P+ZqM5Efioosvw0tTTLQzffv88/n2hcz0Vc3z3u4ZNPP6OxqYXqJ8b5f0WN65kxLJIRDQDxkymT0jHRk06k3CGVMGgnFvde138K2LdTDQZl0h34OfTX1gbGcDuvQAJKhDBwecroO/V5tgHz9PJFfaaxvZrWsK4dVOZKdRjgWQ31zL4vYujbd8RKfU4kVr1f/3sOpfn+64xbKxtrklJTaFDa8vO45zlsXIqp4rc9PXz62eeCjaujs6ufxvWvJIBhY0BSek6IelV0sZKW1ItejaFf5x4Aw2+H8kAd/LrhE9fw8HzlDUS2w98X9/zk82Ik3bfMgZ6XeEDb2kAYisiG+6IaTI5D4V9gvA36XOVyUCSEFWxcnzyg57se/vH1o+cgLmGvojzLz6nTNbzU2q6yqqiGCMFuINJELNIaAJpKvz8dz2dU/qll8Gzyel7i+j7uL34muQ1MEH1fTsMnkcHa/SxE9Kz4qZ/306GwcdU3NnD+4gU+vnv3+WxcfYmrN8tPB+vW/St4zg+CQbWivh1juJ10sHsN1BEHW7XRUCpbYxj4aTrb962ZDY0XHegv2laFJvyUdg6gXQ8kr+HddzhTxn+3l9D3AytrK5JTU2hqaebS5W55dIjndYf4xxPPeYUflyKvorIDqkj0LzZVHJC0Bh4I/ad2fbUiyRAdu/cakUjyPU89n286NTiGRw5Dt/MZtYthGKZ7B+pwylMsBIgGJJFn6hMq7RqcvAbvTz9QX+37W9/z+vz2w71UfjwouMPKxpqUtFSaz7Zw6Uo39+7flxPX18MkLsVfL3HJHVCbW+SrivKY8z/sVHEwg79EIkFDY2B/E7krRO9DVl6d6l0hVF5RkfR+9rUtiSVIJHJ3ALFEsbLU16jZ+uzThwAAIABJREFUZ5VLcC8Qq9ZJLEIskfQa/CUilaX03jKV29NbZ3m7+htYB4O8/uInK2yKe/S2V1GmsquD4ruw4qS4h0ikcp1QB4lEqZxBVgEHMAL3dYmQSCRIxBKlASdWqpeSzJ7cW6IhEtxT+huse+U06Iu073NUlDvgKmbvPQR3ELFowPIHXn0V9/scyCVkqHNUy1M1yivqqHw/YQwM0k+eZbwN9P2HVFCsrKxISkqioaGBS91PiOsJBw0j5nyfVcVHcs/5Lx7+keaWc1TV1NHe3qkyVfwhGjRYmfr6+piZmWFgYICpqSmampoqQlYeSMrkoXigfTtIX0IyMDRAS1dbcLYUVg8l/QelWCx+4mMlH+gSicKHS4SWpvaTrMASxE+W1sUSTeRuEE86nkRBLkpL1KL+9VPcV1dXFwMDg0GJQUUWT1Y+xRqS3jYM0ZmVZSEcFz57B4q2tna/ciSS3npqiCVoaWg+efuLewlwEIJV/K+loYmenl7/eihk9OSe1jYWaGlrPJG3SOncXn+kgQaqqakpRkZGwnctLS1BXn37jPy+CgJQnt6rPg9NTU10dXX6yVb4vw+JipXlOcj5yv1UV1d30H7bd6wo2qLQSjU0NAY8V0NDgxEjRmBgYIBYLEZHR0e4j+L5amtrD0p2PzRxxcfHy4nr0iXu3bsnd0D95pvhxJzvb+PqeQyff/FHIa9i2wARUH8I4hKJRFhaWjJhwgT8/f2ZPHky5ubmTJ06ldjYWAIDA9HV1VW5ru8bZ7jQ1tbG2cWFeYEBeHp7yQfMcOrZRxPS1dVj0qQpbNgQir//XFRsVeLn80xWyMLW1paFCxfi7Oys8ruxsRF6I0YMu5zhHu8LqVTKsmXLmDhpErojdPv9rqWlxYzpM5g7Zw6akmdrq72NHcGLg5FKpQP+bimTsjh4ERGRW7CxlQ1RVt/noYuPjw/h4eGEhoYy4omcZs2axZKlS7GwsBhmHfvLyMvLi9mz/Z/4zCnJ8zn7oLLGZGZmRkBAAF5eXgM+HyMjI0xMTBCJRJiYmODv78/IkSMRieQEMHXqVKGtyvDx8WHt2rU4OTkhEonw9vYmODgYQ0NDRCIREydOZMaMGYPW78fQuJqamrh06RJ3794VNK5vn1Xj+ocQSPALwR1Cnsn6h19VFIvFzJ07l4MHD9LQ0EBRURFjx44lLi6ON998k82bNzN27FhGjRqFVCpFS0sLLS0tZDIZdnZ2mJiYYGZmhp2dHba2thgbG2NiYsKoUaMYOXIk1tbWGJuaILWSMTdgHkkpyezNySZo4QJc3EZhZWODnqEBFlJLnJxHYmdnh421DXZ2dshkMvlbUUcXBzt73Me6Y2ZmzoQJvtTXN9LZeZ6wzVsY6eKK2+gxSGXWSCSaWEilOI50wtpGfm8zC3MsLC0wNzNDJpPh7OyMvb09lpaWuLi4YGZmJnRob29vjhw5QmBgIFKpFCcnJ1xdnAlZuRxPD3e0tLSws7PBzc0Va2sZuiN0cHRywHGkA3r6cm1GKpXi6uqKg4MDTk5OWFlZCaTk6OiIlZUVLi4uuLm5YWhoiIGBAR4eHpiYmDB27FjOnTvHifITjB47BpFIhKOjI87OzhgaGmJkZMT+/fupq6tj7Bj574bGRowcORINDQ2MjY1xdXWV19vVVbjO0sKCkBUrKSspxcXFRRiYI52cMDc3x8DQkPBtW3ntZ69SfuI4o0a5IJVK8fb2xtTUHH19Q8aMcUdqaYWhgQk2NraMHDkSS0tLfH19KS8v5+LFi9TU1AjP/eTJk5w8dQqv8d44OjlhZ2+HpaUlTk5O2NvZo6eji8xSiqeHJ1KpFZqa2k/Sl9kiEsn3xW6LiCAraw9jRo/CwcGekS4uGBobIdYQY2Nni9toNxycHHBwcsTSSoZESwMzc3PcRrlhZWWFVCrFzs4OFxd5e5SJwdHRkdLSUrKysjAyMsLIyAgbGxvMzc2xsbFh3bp1LFq0SE769vaUlZWRmJiIVColICCApKQkJk2ahIODg9D3jYyMyMvLo6mpSbjfjh07aGxsZNq0aVhYWBATE8Pu3btxdXXF3t4eGxsbHBwc0NfXF8bkDzXera2tSUtLo6WlhcuXL3P/yVTx0aNHz0Zccj+uR3z3uIfPvnhIY9NZTlfX0trW/qMY58ViMVOmTCEhIYH8/HySk5OZOnUqGRkZVFRUMH/+fLKysmhqamLt2rVYWVkxatQoYmJi2LVrF4sXL2bx4sXs2bOH5ORkVqxYwaZNmygpKSFjVwYxsTtZsnwZGzeF0nS2hZfaWjl05DBLV64g52Au+w7mMmnaVLZsDaemrpbUtDRiYmLYv38/sbGxSKVSRjo5kZGWzpnaOjZu3EhGRgavvfYz4uLi8PT2JiFRvrwbs3Mno0a7ERq2iUNHDpOVvZeI7ZHsiI4ifOtWNm7cSFpaGnl5eSQmJhIZGUlRURF+fn5Chw4MDCQ7O5vFixeTmppKbm4u8XGxlJYUM3mSL64uIyksPMzZs00kJMQxffo0du1K59ChPObMmY25uTmRkZGcO3eO8vJyjh8/TkpKCqNGjWLjxo0cPHiQpKQkTp48SVlZGUFBQSxbtoyamhqCgoIYN24cZ8+e5Rfv/ILQ0FBsbW3Jy8ujqKgIHx8fTExMOHLkCL/+9a/Jzs7G2cWZZSuWk3con6l+01izbi1lx8rYd2A/JysrKSgoICAggLDQTdScruLIocOYmZmhpaVFUFAQeXl5rAwJYeHiRTQ2N9F9uZtJkyYhk8nYsWMHZ840sGzZCubNC6T8RCXr1oYya+Ycdu3axZkzZ9i+fTvbt2/n5s2bFBUVER8fz9y5c4mOjubixYvszspkst80svfvIz4hgdDQUE6ePMmBffvxmzKNrZs2U1ZcytJlK/Dy9qGispKomGg50VvJiN65kz1ZeziYn0tRcRHHy0/gP2c2IrGI2Pg4WtvbKC4toez4MbZH7cB1tBvrN6ynvLyc7du3s2XLFo4cOUJ9fT1btmxR6ftubm60tLTQ3NzM9OnTCQ4OJiEhgcjISBITE7ly5QpZWVmIRCJkMhnNzc00NDQwZ84cEhISSE9Pp7S0lMrKSjIzM1myZAkLFy6kubmZvLw8dHR00NTUJDs7m9dee429e/cSEhJCdHQ0Bw4c4MSJE5w4cYL8/HyVfvhDkpeVlRUpKSk0Nzdz6dIlPv7442fTuBR/wpaffz7mi4dyd4iq6tp+0SF+SI1LV1cXOzs7HBwckEqlbNy4kebmZsLCwli3bh1NTU38/Oc/Z9WqVdjY2BAeHk5bWxupqals2LCBvLw8Ojo6uHDhAs3NzdTV1ZGamkpwcDBZWVmkpaWRtTeLzgtdFJeWUFVbzdHSEkqOlVFVV0tY+BZy8w7y1s/f5tjxY+Tn59PS0kJubi4zps8gMT6B5oZGXjp3juTkZCoqKkhOTsbOzg5fX18qTlZytvUcR0uKSU5NoaSslOraGipPnaSppZnuq1c4dfo0tbW1tLe3k5iYyNatW6moqCApKQkPDw/s7e0xNjYmJSWF+vp6KisrOXr0KDExMRw4sI+M9BTsba1ZumQxL1+9zNtv36GxsZ7S0mIqKk5w6lQla9etYfKUSZw8Xcnvfv9bbr75Oh1dHZypryNjdwa5eQc4XXWK6upqampqiI6OJj4+ns7OTgoKCpgyZQpLliyhoqKC7u5uCgsLOXHiBPX19Wzfvh1LqRRnVxfONNRz8403aOto50hhARWnTrI/7yB7c7KpqavlXOtL1Dc0cPzYMZKTk9m+fTu1NbVcvXyF6KgojIyMmDlzJgUFBTQ3NRMREUFqehqVp06yZOlSdHV1WbVqNRUVJ9m8OZyNGzdRVFRMW1sHsTvjiY6O5dy5c9y4cYPi4mISEhI4dOgQKSkp5Ofnc/LkSU6dPMmxY8fIysnmwKF89uzNYmvENo4cOcKlS5e4dPESJYVFFB06zOqVq1i9Zh3HT1RQceqknJhEIsZ5elBQVEj2vr20dbRy47UbnL94gYWLF2EptaT0WBkf37vLqz97jRuvvUpNXS2x8XGcOn2a69evk5GRQX5+PhcvXuSdd97hyJEjWFtbCzaohQsX0tDQwOnTp9mwYQOHDx+mpaWF1tZW2traqKurY/ny5ejp6TF//nwaGhqoqakhMjKSiooKCgoKaG1t5dq1azQ1NVFeXk5FRQWNjY2Eh4cjkUiQSqVUVlZy8+ZN6uvrKSkp4cCBAxQVFfH6669z7do1rl69yhtvvEFAQIAwJn8o4pLJZCQkJNDY2Eh3d/eL27i+e/yYLx7+kbPnWqmuqeOl1vYfJR7XQGWmpKTQ2toqvFl2795NYWEhs2bNwtramoyMDN5++202b97M9OnTqa6u5uLFi1y+fJnm5mYKCgqYMWMG48aNIzo6mvT0dAoKCjhTX09BYSFV1dVU19ZQUFTI6nVrWb1uLTvjYjl4KJ/9B/aTnZ1NYWEh27dvx3eiL3t27aa+7gxpqWls2rSJtrY2/P39EYlErFu/js7zXaSmp7FyVQhxCfGcrq4iISmRGbNmsmbdWjJ27yItPY1Dhw5x6NAh5s2bx9KlSzlw4ABTp04lPDycjIwMPD09yczM5OLFi7S0tBAeHo6f33T278tm/brVjHRyIGJbOPty9lJUeISCwsPU1lZTWXmCVatWYmJmzPwFgRw6kk9RcSH7DuSQkpbMoSN5HC0p4nj5MXbtySA9PZ1ly5ZhbW3N1q1baW9vJyAgAEdHR+Li4qivryc3N5ctW7bQ2dnJ/v37cXF1RSQS4entxb4D+8nK3svx8hM0nW2hqLSE4OXLSExJ5uxL52g5d5baM3UsXbpU0I67Ojt55+2fs3lTGFpaWsybN4+jR49y4sQJ5gcFcTA/j6MlxYzQ00MikRAREcGpU6eZO3ceCxYspKjoKDk5+5g5axZbt27j8OHD7Ny5k7q6OiorK1m2bBkpKSmcPn2as2fPcv78eQoLC8ncm0Xp8TKWrljOnHlzycrKYvv27ZQcLeZYSSnHSkqZ4z+btes2UFtXz7r169EzkE+ZJkz0pamlmUNH8khNT6G49Ch7c7KZMNGX6bNmsu/AfsorK8jKyaao+CiVp06Smb2Xjs4O3nzjTZKSkkhNTSUuLo5Dhw7R2NjItm3bsLGxwdramh07dtDU1ERycjJeXl5UV1dz5coVOjs7uXr1KkVFRUycOBF7e3vi4+M5ffo0kZGR+Pv7U1lZSV1dHbGxsQJBlpWV0draSlVVFfPnz0dLSwtPT09ycnI4fPgwpaWl1NfXU1VVRUlJCQUFBURHR7N7927q6+sZN26cMCYHW9V/UUilUuLi4gTj/HPbuFRDN/+RlrOKQIKdP6oDqoLANDQ08Pf3Z8mSJbi5ueHl5YW9vT3e3t7IZDIkEgn+/v40NjYSExODubk506ZNY/r06cyYMYMJEyYQEBDAqFGjcHZ2ZtrUqYxydcVjnAdzZs9h5oyZTJ48mVn+/sydNw+ZlQxnF2fGjnPHa7w33uPHM336dGbPno2TkxNa2lo4jxxJwNx5+M/yZ9euXZSUlDBu3DjGjh1LRWUFnee78PDyxNDIEAcnR+YFBuAyyhVtXR0MjY2QWsmwsrbGzs6OuXPnMnHiRKytrXF3d8fHx4fc3Fx2796Nm5sbHh4ezJs3j5kzZ+Ll5YWTkxOTJ01ilIsz+iN0cXEeyUgnR7y9PPHyGMfcuXOYMmUyZmamiEQibO1t8fAah7PrSMaOG4PjSAdGj3XD3WMMi4IX4uPrjbOzs2Cwdnd3Z968eTg5OaGvr8/EiRNZvnw5Pj4+WFhYEBgYyOzZszE2MUYkktuzxnl64DLKlbHj3BnrMY45gQGM8RyH65jRBC4IInjpEuYFzMPa2hqxWIyTkxPBi4NZsWw59rZ2iEQijE2M8fLyIigoiD179tBy7iwxsTvR1JKvnDk7O7N8+XI8PDywtLTEy8sLV1cXDA0NkMlkuLi4MGPGDJqamigtLcXJyQkvLy+mTp2Kj48PwcHBTJs2DUcnR3wnTsR7vDdOTk64u7vj5OSEp4cHY9xGMz8wEG/v8dg7OOE3fSY+E3wQa8iN5yamJsyeOwcfXx9s7W3wGu/JBN8J2NrZ4ezijOsoV1zdRjFm7FgmTPRl4qRJOLu6sGDBAoLmB+Hh4cG4ceMYM2YMI0eOJCoqitjYWGQyGXp6ekydOpUVK1bg4OCAtrY2U6dOxd/fHz8/PxYtWsTUqVMxNDREU1OTSZMm4e/vj0wmw9DQkDlz5jB79mxsbGyYPHkyXl5euLu7ExgYyMyZMzEzM0MikWBvb4+bmxvOzs5MnDgRPz8/YRHM0dERS0tLRo4cyaxZswTj/Q+5ECeTyUhMTKS5uZkrV65w/748rM1zG+flq4p/oLGpRZgq/tAa12DlaWpqoq2tjZaWlgrzK853cHAgMjKSZcuWIRLJVxkNDAyE1RpTU1N0dHTQ0tJCR6t3aV9bQxNNiYawtKxYrdTQ1EBDUwMjE2N0dHXR0tLqt5JpqGeAr88EdsbE4Ofnx4gRI5g2bRp79uxhW2QEWjpKLgQag684KRYPFN9tbGwICgrC09NTcENQGOolEgkSDQ0hhpeGsuyefGppaqneQ9L7v0RTVb76Rnpo62qpyFJTU1NYIldM2xXL6IoXieCyoCirj2+VvqkROgZ6iCRiNLS10B6hKxCQIHstbTTEqsv+IpHc5pGYmMj2qB3YOdirXGNkZCS4hgwEa2sbwsLC8PPzU1neV9RbefVZS6tXTsrn6enpCUZpDU1tdPuu0vXxwdPU1OznZ9j3XgqZamhoCBCJRLi4uODh4SG4NWhra/dbFRxqTCjfU/m7lpaWcJ22traKe0Xfdiu7DSlDUdZgLhLfF2QyGUlJSYKN6+7du3z33Xc8evTo2aaKCou+griELT8/gjtE3welq6uLg4ODsOQ7GLS0tBg5ciTm5ub9yrGwsCAgIEBYSXtRaGtrM8ZtNO6jx+Dq4sKYsWMwMjQU6urr68u06X7IrOX3M7Mwx9PbC8MnGooCLq4uzJ07FwsLC2xsbPD19cXIyAgNDQ0VvynljmRmZsb48eOZMH48WgOo7n09qE3MjPHxHY+Dk32/c3VH6DBhog+jx7o9szuJtY01M2bNxMvbCw1NDSRamtg42OM7ZTJ6hvov5GUukUgYNWoUFlJL4diIETpYWUkZPXoUJiZG6Opqo6GhTAwSdHR0BK31af3L2NiYyZMnM2fOHCZPntzvpdRbFw2cXV2ZFxhAYNB8Zs32Z9p0P6b5TcXVzaUfGT9PWxX91MzMjOnTp7Nw4ULs7VWfl729PTNmzGDMmDFMmTKFKVOmvPDUbThuMgP54H3fUGhc9fX1XLhw4dmJS/H3+HHPk4t6+PyLL2hqaub06SpaW1t/lKmiYhDp6Ogwffp0iouLiYmJwcrKikmTJmFhYYGWlpbgNGdmZoajoyOOjo4YGRlhbGwsvDGlUinp6ekcP36ckJAQRo8ejbGxMSNHjsTB3h4dHR3s7OwEQ7ipqSkWFuZyzU5TAw8PD5ydnRkxYgS6urro6uri4eFBamoqmzdvxmf8eMwtzDEwNMBvuh/Ori6MGu1GSloqq9euwdTMlHmBAezNyWbSlMmMHjMGmZWMGTNnUl1dTV1dHS4uLoSHh3P+/HnWrl2LkZGRUC87Ozu0tbXR0dFh1apVxMTEUFRUSHnFMWQyC0RiEZaWFowePQrDJ3YYXV1dJk+ejIuLC94+3pRXniAqZge6I+Qap8soZ+wd7HB1cyFjdzoxsdGMGzcOAwMDtLW1sbS0xNPTE2tra0SiXsL09PTEztaOqVOnUldXR21dHf5zZmNlY03AgiBSd2VwpqWJkDWrMTEzRVNLC+/x3ox0dhYcTJ2dnZk5cyaOjo7oaOvgPnas4P5hb2+Pra0turq6mJqaYmtri1QqZezYsSQnJ5OWlkZsbCzbt0cSFrYJHx8ftLS0MDU1Y/Zsf7Zs2UJsbCxBQUFIpVK8vLwwNzfH0NAQa2trbGxssLKyQktLi/Hjx3PixAnOnz9PWVmZ0FbFYNXQfKK56GgzcbIveYfyuPnmTapqTpOYnEBbRytlx0tx93RHQ1MDW0c7xnqMRd9QHwNDfca4j2HkSEecnBxxcnJAR0cHZ2dn3N3d0dbWRk9PD29vbxXfPB8fHxobG3nrrbeYN28epqammJqaoq2tTVJSEp2dnVy+fJlLly6RlpbGmDFjhD7r5OSEs7MzDg4OjB8/HhsbGzQ0NLCysmL06NHCS9XLywtnZ+d+2uizENv3DalMRmxcLPUN9Vy4eJGP7n5Mzz+fwzjfG3O+hy+++IKW5maqq6tpa2v7wVcVFaRlYGDA3LlzKSwspKuri7i4OMLCwigqKiIxMZGwsDB27NhBXFwcGzZsIDQ0lJycHJqamsjKysLLywsDAwOmTJlCbW0tmZmZnDp1iuLiYlavXk1OTg67d+9m/vz5bN68maqqKk6fPk1eXh7Z2Tl4eXmhq6vLnj17OHv2LMXFxRQWFrJ3714iIyM5duwYOTk5FJcUs27jBhYsWsiBg7ms27CeRcGLqW9soK7+DJvDtxAVE01qehoJSYmcPH2KlatCOHT4MJevXCYuLg6ZTEZMTAzvvvsu9fX1REVFERcXR0hICEFBQdja2jJ69Giqq6uprKykurqKW7dvsmr1MqZMnUBBYT7HjpUybtxYtLW1CAkJoaSklLCwzSxZtpRrN17hpbZzrFoTQkDQPHL2Z5OSlsS8wLkUFRdSWFRAXl4eZWVlREdHk5aWxpEjR/D390dfXx8XFxciIiMoKytjW/hWcnJyuHLlColJSRgYGTJ+gg8HDx/iQH4er735Bh3nu+TL8AsW0tjYyI4dO9DT08PQ0JCkpCQKCwtZuXIlwcHBZGZmEhUVxaRJkzh8+DD19fWkp6dz4MABoqKiWLBgAWlpabS3t1NZWcmuXbtobGzk2LHjpKens2XLFrZs2UJRUREvvfQS5eXlREVFsWXLFkpKSti4cSPLly+nurqaxsZG1qxZg56eHlZWVixevJjVq1ezcOFCwW5kYWGBtbU1bqPdMDCSa456BiOI3BHBa6+/SumxEpYuX8K51rP84t13KCsvY9GyxYSGbyKvIJ/AhYEsWRbMsRNllJYepaTkKAdz97NqVQgbN27kwIEDBAYGEhoayrFjxwgNDRUIwsnJifz8fN544w02b97M3r17BTeYoqIiiouLuXLlCt3d3cTFxZGdnU10dDTLli3j2LFjHDx4kN27d1NeXs6CBQuYPn06u3fvZu/evaxevZrk5GRqa2upqakZ1Nn0p4BMJiP+SQTUS5e7uffgPt/19DzfVFGe5ecxn3/+OS0tLdTU1PwoxKXA7NmzOXLkCO3t7TQ0NJCSksKpU6doa2ujsLCQsrIyXn75ZX7+85+zb98+YmNj6ejo4Msvv6Sjo4MxY8ZgZGRESEgIubm5xMbG0tLSQnFxMampqbS1tVFVVcWePXsoKSnhww8/5O7du7z99ts0NTUJ/kldXV3853/+J7/85S955513uHHjhrC8Hh8Xx/kLFyg9VkZBUSFpGen4zZhO2JbNvHHrTa6+8jKFR4s4UljA/twDVNVUc6KinPkLgjhdXcXR4mIc7O3x8PAgJSWFtrY22tvbOX78OC0tLcTHxzN9+nQMDQ1ZsGAB1dXVVFRU0tLSwu3bb1JeUcaRgoN0d1/g8OF87O1tcXJyor6+nvz8fGbOnEloWChv3Hqd669eo+x4KYcLDtFyrpmSsmLCtmyioOgwBUVHOHfuHL/73e/Izc2lqKiI69evs2DBAjlpRURw6tQpbly/QX5ePqdPnyYnJ4fRY8agb6BPaNgmjpaWkLUvh5/depP/+NWvOHjwIGWlZTQ3N7N06VI0NTWZMmUK+fn5rFmzhtWrV1NZWUlVVRWHDh1i/fr1XLlyhT/96U80NTVRU1NDUVERSUlJnDp1itLSUsrKygRH19zcXE6dOkVHR4fc1eHUKaqqqiguLqa4uJjKykqam5s5dOgQubm5vPfee/zxj38kOTl5wGm4YgAFBwcTHBxMSEgIHl7jED+xDy5bsZSOrnbyD+cxf0EgJyqO8/IrV3nzzpucaW6g4vRJWjvbyNizi9y8XK7deIXXXnuV11//GV2dHRQXF7N7924uX75MRkYGO3bs4Pr16xQXFwsa7cyZM8nJyaG7u5vs7Gzee+89Ojs72bRpE/v27WPNmjWUlpZSVVVFWloab7/9NocPHyYmJoZf/OIX7N+/nx07dnDr1i2ys7PJz8+ntbVVkN+xY8d45513+OCDD1QI86eGTCbPq6ggrrv37/Hd4xfwnO/p6eGzzz6j+YnG1dra+qMQl0QiYfv27XR0dHD+/Hmqq6spLCykvb2dI0eOsGTJEqKjozl16hS3bt0iOjqa5cuXU1paytWrVyktLRWMnHv27CEjI4OkpCTi4uKYMmUKERERNDQ0kJycTGxsLOXl5bS1tXHmzBnOnTtHZmYmTk5OAglcv36diooKKivlpFFSUkJdXR3btm6lpKSEouKjtJw7y6o1q5FZWxG2ZTOXr16h4mQlRcVHqW9soPlsC1U11cz0n4WP7wSq62qIi49HJBKxaNEijh07RnV1NdnZ2cTFxdHV1cW2bduErTCrV6+W36uoiDNnztDc3Mi5l5p56aUW8vMPMmXKZMRiEd7eXpw/f4GIiAjs7e0J27KJjq52qmurOF5+jHOtZ2k510zOgWxS0pI5WlJIQdERCgoK6OrqIiYmRth+MWnSJMaNG8eRI0cEn6CoqCgaGhoICwtDU1sLtzGj2XdgP8dOHOfg4UPUNTXSeb6LiooKGhoa2LBhg2BMX7lyJbm5udjY2DB37lwuX75MRUUFiYmJ7Ny5k7y8PC5evEhBQQHJyclkZGSQmZnJ6dOnOXDgANXV1Zw8eZLCwkJ27dpFTU0Nr776qopco5p3AAAgAElEQVRGfPz4cRobG6mvr+fgwYNER0eTmZlJcXEx3d3dZGRk4Ovri5OTUz+7noODA0uXLmXZsmUsWLCAMe6j0dCSTxnXrFvN62/+jMpTFawIWU555QnqG89w6fIlXmpvp/L0KWrP1JGWns6erExazp2lqamJc+fOCe4GhYWFXL58mQMHDhAQEEBzczO1tbXC9qT9+/cLL2qFe8+hQ4eYPXs2e/bsYdOmTZSXl1NXV0dOTg63bt1i27ZtbNiwgRs3bjBt2jScnZ3p7u6murqaY8eOUVlZSWFhIQcOHBBI8bXXXmPDhg0qxvefkrikMik742Kpb2zg0uVuPr53VyCu554qfvbZZ7S0tFBXV0d7+48TSFAsFjNr1iwOHz5MdXU1u3fvZts2uZ/Opk2bkMlkjBo1Cn9/f7Zv38706dOZPHkyW7ZsITU1lfj4eCwtLfHz86O1tZXU1FQ2btzIlClTMDExISgoiL179+Ln54ePjw8JCQlERESwevVqoqKiWLduHba2tri4uBAaGkpcXBwrVqwgJCSEzMxM0tLSKCkpIT4ujm0REYSsXkX2vhy2RUYw1W8agUHz2RYZwZat4aSmpZGbd5C0jHRi4+NYFLyY3Zl7ONNQz9InK6DTp08nNzeXvLw8goODiYyMpLq6mgULFgi2uoULF7J//34iIyNZs2YNW7duISEhjqSkBHbsiMTLy0N4e2VmZpKUlMSixYsIXrqYrRHh7Ijezs64GLKyszhefoyklER2RG8nN28/6RlprFu3jl27dpGcnExUVBQRERE4OTlhYmLC6tWrKSwsZMuWLYSGhtLa2kpgYCAikXyLSlRMNAcO5hK6OYxlK5aTnpFBXFwciYmJLFq0SGiDt7c32dnZLFy4kPHjx7Nnzx727t2Lv78/q1atYuHChYSHh5OWlkZ0dDQhIfLplWJan5eXJ+ykiIuLEwgpLy+PvXv3kpubS25urty5OCuLHTt24ObmxsKFCwkICCAhIYHU1FR27NhBcHDwgPtddXV10dfXZ8SIEYg1ejeaL122hNq6GtIyUpk0ZSI742IoKDxMcWkxoWGb2BC6kT1ZmUyeOoU5c+dSUFDAvn37yM3NFaZwCl/A8PBwZsyYQXp6OvHx8ejo6ODh4SE3PRQXExISwuTJk9m/fz+hoaGMHz+esLAwtm7dSnZ2NikpKSxdupTU1FTmzJnDvHnzKC0tFYz3ipffggULiImJISsri8DAQDZv3szRo0epqKhgyZIl/QIV/CtoXJevXpFPFR8/w5YfxZ8ycSmmij+WjUshyBEjRiCVSrGxscHCwgJTU1NkMhkmJiaCoCUSCYaGhnIXBx0dTE1NMTc3x8zMjLFjx5KRkUFKSoowbVQYJHV0dLCwsEBbWxsNDQ3Mzc2FKAJmZmYYGhoKy9tGRkaYmpoyYsQItLS0MDMzw9LSEplMhqWlJaampujp6WH2ZM+hnp4eOrq6GJvIXRwsLS2RyqSYmpniONKJDaEb2bVnN4FB89HT00Mkki+/W1tbI5VKcXFxYc2aNYKNTnmJXiqVYmpqirGxMWZmJpiY9H4qlrgV0w6pVIqZmRl6enpyA66ZKaamJlhKLbG1tcHc3Axzc3OsrKywtLTEyMgIc3NzpFIpFhYWggxEIrm90cbGhgkTJhAdHc3ixYsF9w2JRIKxsTFWNtboGxqgo6uDuYVcngpZKtqgpaWFlZUVxsbGgj3JyspKMMZrasojRVhYWGBmZoaJiYnwTBUyt7KyEp6xhYUFUqkUS0tLoS0ymQwzMzPhHIlEgp6eHhoaGpiYmCCVSgU5Dmcri+I3AwN9bG1tMTc3Y8QIXUxM5WVZ21ijb2CAnoE+5pYWaD1ZMJJJZUilUmQyGTKZTGiDtbU1JiYmQjuNjIwElxOZTIaNjQ26urpCv9TX10dDQwN9fX1BXubm5owYMQJTU1P09fXR0dER5CpfrJDLTDEmZDKZ0JetrKywtrYWSPunJi2RSK5xKYir+8pl+VTxRTZZK9u4amtr6ej44SOgfl/LrootQzo6Ok+937McfxFINCSYWZijb2gwaHwnLS2tfi4dw63L80bIGK5sdHR0sLGxUbnPT1W3H6qNP1Zf+KHK/1cgomeF1ZOY843NTYLG1fNCDqg9PXz66ac0NjYKGteP7YA6mA+JYiAo+8EoHOmGU8bTvg92bd9rBjpP+Vzhe5/YWMrXPwt5DlT+YGUOJLPB5DlcuQ8qn2H0iYHkqHxsoGc3kGyHep6D3b8v2Q5H23paHxBSyYnlccEkEkXsLuXglWKUU4MN9YyG+j6UDAa6bqB2D0dOPwWkUik74+Oob2yQ51W8+7Ggcb3wqqJC41q/fv0P3pChOuVQwh9sYDxvZ3nWTj7k74oomooAeZLBBsPgBDJU5x+qjsO99mntEYtVvaz7lqlIWTZU3Z9G/E/rE8MhxqEG9XCe43DOlZf75H+RBhoSLZTzdfaFIj7bYM98MC12KNkN1KeHkvnTxsJPBStra+IS4qk9Uye4Q7ywxtXXxvVjTxWf1kmf9l35LT7Q96cN6OcdMAMOAEX0U7FIHqF0kEH1NNKW/yZ/s/eGoR5Ycxm0LkMMksEGxVADRj6ARSqRT58m1xd53i/Sj4aSzWByGgwSsaQ307a4b6Je5QS1qm0fauo8VL94GlkNVsbT7vd9jd/ngczKiriEBM401MvzKr6ojav/qmIH69ZteO7OpIYaaqjRCzl3yGTWxCck0djUwuWrV+V5FZ9lVXEw4mpqalLy4+qdKqqJSw011Hh+9BJXbFwCDY3NXOyW+3EpporP7cfVa+Oqob29nfXrNwo3VhOXGmqo8fx4QlxWNsTFJ1J3poGL3d3cfXDv+93y097ezoYNoQyUQEANNdRQ49mgOlWsOyO3cd17cO/ZHFAH07iampqoqqqitbVNrXE9B9QyUkONgdBLXHHxiTQ0NXD+4gW5O8TjnucI3fz4saCmKYirurr6yZYfZRuXelAOBuUVzIFyPirOGei6p5U7nOODrTgNZyXzafdRXhUbakVruC+2IVdin/GawcoYzvnDqfNg9RzMB02NoeQt70MymTWJSSk0NjdzsfuSsFfxhcLafP7558Ima7kDqnJCWDVxvdiDG3ywDu4GMXhZgw28odwjhlv+82KoAf2sxwdr77PI+2mEPBCGquNgxP1T961/BygTV0JiMvUNTVy4dEllk/UzTxUfPXrUG4/riXFevuVnw0/a2H8XiMXy/WdOTk5CjPFRo0bh7u6Ou7u7yh4+xflD+T4Nds7TvM0HOjYcH6fBYGlpiYeHB+7u7ri5uTF69GjGjx+Pl5cXXl5eeHp64unpibOzs7C5+mnlKrevryb3NBkPp859y31aWQPJ6WmyE4vFQkjrn7rv/ftALisrKxsSEpMF4/y9T17QAVVhnFdrXM8He3t7MjIy6Ojo4OLFi5w/f55XX32V6upqJkyYoCTHF3eEfJbz+l7zLNeFhoby8ssvc/36dbq6umhtbaW9vZ2Ojg4uXbrE1atX+dnPfibkvFQmr+HU92kE8yJteF75fN9lqqGA/FlLpVbExiVQ39DExe5uPrr38YvF43r8+DFffPGFQFx9bVxqDAxFZ1ZkyMnNzeXzzz/nL3/5C21tbYSEhAhRAZQ7vrm5Od7e3vj5+TFt2jQmTpyIjY1Nv3JNTU0ZO3YsPj4+TJgwARcXFyHShCLTs0IDcnV1RSKRYGZmxrhx45gwYQIeHh79MhSbmpri5eXFlClTcHd3HzCNu1gsxsvLi6KiIj777DP++c9/cvnyZYKDgwkKCiI0NJTU1FROnz7NrVu3eO+99zh69KiQ4qpvOxSakI2NDba2tioB/hTnmJiYMG7cOMaNG4e3tzeTJ09m6tSpTJ06FTc3twE30SvLVF9fH0dHR5WkIwOdZ2xsjK+vL35+fvj6+iKTyYTfdHR0cHJyYsKECfj4+ODl5YWDg4Og7dra2uLt7Y2npyc+Pj7Y2tqqCW1Y6HWHiE9IkvtxXer14/rmmxf04+pdVWz9UZJl/Lujr1w8PT25desWH3/8MWvWrBEGm+IcAwMDvL29SU5O5vLly1y/fp0bN25w48YNTpw4waJFi4TUYSKRiHHjxnHo0CHu3LnDtWvXSE9Px/VJjsN58+bR1dXF66+/ztWrV8nMzERfXx8vLy9KS0u5c+cON2/eZPXq1Sp1njp1Kq2trdy5c4d9+/b1S9agDBsbG15++WUAzpw5I8R1EolEQliVlStX8u677/Ltt9+SmZmJhYXFgFM7fX19MjMzSUlJEUhaeXvKhAkTKCsr49q1a1y/fp3Ozk66u7t555136OzsZNmyZSoZkpSnhZqamvj7+5OXl6eSH1C5Hpqamri5uREXF0d3dzevv/46b7/9Nvv37xfiwRsZGbF27VpBPm1tbaxcuVLI7rNkyRKam5u5desWL730EitXrhwwCIAaA0P2ZKrY0NjMhYvdfHz3Ho97evjmH1/T8903z0dcii0/Z86cob39x0kI+++OvnJxc3Pj1Vdf5T/+4z/w8/MTzlF8rly5kkuXLvHLX/6Srq4uYmNj2blzJ+Xl5fzyl7/kk08+ITMzU9AatLW1WbVqFf/1X//FrVu3mDFjhkCGDg4OVFVV8eWXX3Lx4kVmz56NRCLPgLNx40Y++eQTAF555RXs7Ox6O49MxtmzZ+ns7GTRokVDhgOSSqV0d3cD0NzcPOB0UEdHh4KCAh4/fszLL7/MvHnz+slIkc2nu7ub69ev4+npiUikOl00NTUlNDSUhw8f8sEHH7B161bCw8NpaGjg008/5Z133mH+/PkDyt7MzIx9+/bx1ltvsXHjRoyMjFRkLxLJXyoVFRW89957lJeXk5iYyM2bN7l//z6RkZHC+VKplMzMTP7+97/T1NSkopGZmppSUVHBt99+S1ZWFlKp9Jlsdf/XIbOyITEphfqGJi51X+X+/U/o6fmOfzz6O99994/hE5fCHaKvxvVjxpz/d0bfzjp27Fhh6uTv76/ym5WVFQ0NDbz11lukp6fj5+eHhYUFlpaWuLu7s2nTJj744AMePHjA5MmThet8fX158OABXV1dwoAUiUSMGDGC+Ph47t69S1lZmZDQUyQSMWnSJC5dusRvf/tbHj58SF5enpCyTVdXl/z8fLKysrC1tR2yffb29ly5cgWAxsZGlWmnctu2bdvGX//6Vx48eMDWrVv7lWNsbExCQgIPHz7kiy++UCE35bI8PT155513uHnzJo6OjpiamuLp6UlXVxc9PT2Ehob2k79IJMLV1ZXXXnuNv/3tb9TW1jJmzJh+56xZs4ZPPvmEX//618ybNw8jIyOCgoLo7OwkKipKpT1r167lr3/9K/v37+/XlpycHL755hsiIiIG7A8/dZ/8V4b0yaqifKp4mbt379PT892za1zKxNXXxvVjZrL+3wJ3d3feeustfvWrX+Hv76+SDy8wMJCHDx9SX1+vQkAKaGlpUVBQwFdffUVcXJwQv93X15ePPvqI9vZ2wR6liJS5ZcsWfvOb31BWVqYyjZoyZQoVFRXs2bOH27dvc+/ePSIiItDT00NbW5ucnBzS09Ofmn/S2dmZa9euAdDQ0CDY1/oSV0BAAPfv3+fPf/4z0dHR/cpxcXHh7NmzvP/++/zpT3+ipKREmPIqw9PTk9u3b/Pyyy8LJKmjo0NVVRXvvPMOc+bM6XeNkZERoaGhXLt2jQcPHvCb3/yGBQsWqJyjoaFBbGwsPT09fPTRR/j7+wu/+fj44OLionL+mjVr+K//+i92797d7367du3i0aNHREVF9ftNTVxDQ2ZlQ2JiMo1NLVzqvsLde89JXH0DCSqC+v9YMef/N0B5ELu7u3P79m3ef//9fmmhIiIi+Oyzz0hOTla5VjHV0NDQYOnSpdy4cYOysjIhMa6vry/379/n9u3brFixgqCgIFauXElISAjl5eX84Q9/oKqqSsW4P3v2bE6fPs3cuXNJTU3lT3/6E6+//jorVqzAwsKC/Px89u3bx6hRo4ZMNurq6sorr7wCQFNT06ArhzNmzOB3v/sdf/jDH/oRl7GxMWvXrqWtrY0jR47w0Ucf8fnnn6u8GBUy8Pb25u233+aVV14RUsaHhYWRm5vL2rVrhYQiypg4cSINDQ0kJiaSnZ3NvXv32L9/v4o2qaWlRVhYGA8fPuTRo0e0tLSQnJxMWFgYAQEBguwUz3HVqlX89a9/pbm5mcDAQBYtWsTKlStZsGABNTU1fP311+zYsWPAvvBT98d/ZVhZ2ZCUnEpDYzOXuq9y7/6D3qnit88wVexLXE1NTQJxqTWu4UPRYceMGcPNmzd57733+hFXVFQUv/3tbwkPDxfO7xvV1d3dndraWo4dOyYYjCdOnMiDBw+4c+cO69atY8mSJSxbtow1a9ZQU1PDl19+SWVlpUoY6Dlz5nD27FlWrVqFra0t8fHxfPbZZ/z+978nIiKC5ORkUlJScHd3H5K4XFxcBI2r71RR+bxt27bxl7/8hTfffJPg4GCV32bOnElXVxdRUVG4u7tz6tQpvvrqK8rLy3FyclIpy8vLS9C4tm/fzp07d/jTn/6kMkVUflEYGhqSmJjIjRs3cHd3x9XVlQ8++IB79+71e/Ha2Niwfv16ampqePfdd/nP//xPvv32Wx4+fEhVVRWTJ08Wyl29ejV//etfaW1tZcmSJaxZs4b169ezePFi6uvr+frrr9m+fftP3u/+3WBlZUNicipn6hu5cPEy9+4/4PHjHr75x3MQl3qq+OJQdPjRo0fzxhtv8Mtf/hJ/f38hsYVIJGLnzp38/e9/JycnRzimvKqmoaFBcHAwN27cYNeuXZiZmSESyYnr/v37dHV1qWg8I0aMICYmht///vdUVFSorEbOnTuXc+fOERYWhkQiQV9fn4KCAv7nf/6HN998k8rKSqKjo1UMzwNh5MiRwqpiS0uLMH3ti/z8fP75z39SUFAgTD/FYjHa2tpERETw6aefUlZWRmxsLI2NjXz11Vc8ePCA8PBwlXLGjx/PnTt3uHDhAnPnzqW2tpb/9//+HzU1NSpJHxTynjJlClevXuXevXvs3buXpKQkvvzySwChLopz9fT0cHR0xMfHhzVr1rB7925qa2v58ssv+fOf/0xcXJxQj9WrV/OXv/yF3Nzcfm3ds2cPf//73wfUuNQYGjIrG+KfRIe41H1FibieY6qoTFxNTU2cPn36R8ur+L8N7u7uvP3227z//vvMmTNHJS1WSEgIf/vb3+jo6FBJx66AlpYWBw4c4KOPPlKR/fjx4/nd735He3u7YGMSieQDcfPmzXzwwQecOHFCxcbl7+9PU1MTK1euFMjTxcWFiooKHj58yB/+8AfS0tL6pe3qCycnJ65evSpMFQfy+fLx8eHKlSu8++67gtFdeepcUFDA7du36ezspKamhvr6ej788EMASkpKVMoaO3YsN27coLu7GyMjI7y8vLhx4wb3799n4cKFwnnKmtH777/PtWvXhOzfN27c4L//+7/5xS9+IbiCSCQSAgMD2b59u8oihoODA9evX+e///u/SU1NFY6vWrWKr776ir179/Zrb2ZmJn/7298GtHGpMTQsnzignqlvpOv8RX7/0ceCjeu5p4qKhLCDZflRz98HhrJc3N3duXPnDu+//z7Tpk1TOW/06NFcu3aNL7/8koqKCiZOnIi5uTkGBgY4OjoSFBTEK6+8wuuvv467u7tw3fTp0/nzn//M5cuXVYzpBgYGpKWl8dlnn/WbKgYGBtLR0cHq1atVtL4JEybQ2toKwL59+57q7R4UFMSvfvUrANrb24U0W3Z2dri5uTFz5kyuX7/O/fv3Wb58uYrzp6amJlFRUXR3d7N582acnJyQSqU4OTlx6NAhvvrqK7q7u7G2tlap37vvvsubb76JtbU1mpqaJCQk8Nvf/pbGxkYmTZoktEdbW5u8vDyuXLnC2LFjkclkgoPo7du3ATh16pSQIm3Pnj289dZbBAUFYWZmhoGBAdOmTePWrVvcvn2bxYsXC/VYv349f/vb3ygqKuoXCvnQoUP09PQMuAihxtCwsrYlMSmFujMNdHZd5KOP7/L4cQ/ffvPoxW1cNTU1P0qWn/8tUJbLmDFjeOONN3jvvfcICgpS0VAkEgkBAQEcP36cK1eucP78ebKysoiJieH48eM0NDRQWFjIvHnzVPIcbtq0iV/96lfcuHGDTZs2CZrVuHHjaG5u5v3336e1tZWQkBA0NTUxNTVl+/btvP7665SXl6uQoEgkd1y9desWu3fvHpK4LC0tOX78OO+//z4ffvghHR0dREVFER8fz9GjR2lsbKS5uZmWlha2bt2q4g8mFouZM2cOjY2NdHZ2Mn/+fMGWZmxszObNm7l69Srvvfce4eHhGBoaYm1tTUxMDD//+c+5efMmW7duxcjICH19fXbt2sUvfvELSktLmTBhAmKxmMmTJ3PlyhWqqqpwdHQU7u3k5ERVVRUffvghP/vZz9ixYwfa2tosXLiQV155hcuXL7Nv3z6SkpJoaGigsrKSBQsWCM/K1dWVrKwsfvOb33DmzBm8vb3R0NBAQ0MDX19fqqur+fDDD8nPzxd2KwzUF9ToD4Vxvr6hiQsXL3P33oMXX1VUBBKsq6v7UfIq/m+BsoF99OjR3L59m1//+tf4+fkNmPpcT0+PadOmERMTQ3p6OllZWaSmphIQEICxsbFK2c7Ozqxdu5bIyEji4+PZsmWLYJeaMGECO3fuJDIyksTERDZu3Iienh4jR44kNDSUpKQk0tPT8fb2VilTU1OTkJAQFi1aNKjNSiSSE8ymTZuIiopi06ZNbNu2jdTUVDIyMkhNTSUmJgZ/f3+VOitecBKJhKCgIBISEti2bRvBwcGYmpo+6bxWBAQEEBoaSmxsLKtWrcLOzo5Ro0axbds2oqOj2bFjB+vXrxe0SFNTUyIjI8nIyGDSpEloamri5+dHQkICa9aswdPTE01NTcRiMd7e3qxatYqwsDASEhIICwtDX18fbW1tpkyZwvbt24VM3hs2bFBZfZRIJEydOpXo6GjCw8OJjIxk7ty5aGtrI5FIWLBgATt37mTz5s1ERkYybdq0Z9q4/n8dvYEE5Tau+598Ss/jHv7xj6/57nn8uJTjcQ3kgKrWuAaGsjuDSCS393zyySfcuXNHWLofaPuLpqamkDnb3NwcExOTfmnSxWIxWlpaGBoaYmRkhKGhoZDBWCyWZ+k2NjZGT08PU1NTTExM0NDQQFNTE2NjY4yN5Rm2FVMr5Weoq6srZLAeKoqCgYEBBgYG6OnpYWhoKGSONjExwdDQUGULUN9r9fX1hXobGBioxCobMWKEULaRkRGamprCFiLF8b7109fXx9TUVGVXgbGxMQYGBipTVG1tbfT19dHX18fExAR9fX2hDIU8zczMhOzfijorXjKKbNt6enro6+uraM2K+iqyhiv7tfV9xmr0h1Rqxc7YeGrr6uk6f4mP7t7lu8ff8Y9/fM23zzNVfPz4sUqWn46ODrVx/hlgZWWFl5cX69ev5969e5SWlqoYvpUT2A7VuV80+sFgxwfblvJ9vJD67gkcqsyhjg/027OU1fcl0rf9T5O7spye9fqntU8NORQRUGvr6jl/4RIf370nENczaVwDOaAqbFxqjWv4WLduHTdv3uS1117j7NmzzJo1S0VuikGl/H0wKJc72O99iWKgawb7/2n3HAjDuUb5+EAk3Tf7+EDZtp8mh8Fk2lcmg13Tt16Dkbjy50CZsYfKFK7G4FBMFeV+XN18fO+eMFV8Zo1rsKmisnG+70NWQxXLli2jpaWFgoICAgICBNvRcDWG59FQ+n4+y7nDfZ5PI8Chzh3q98HaN9A5AxHHQP8PFt9rMOJ/lv48GFGrDfPPBkV6srozDd8PcSlvsu4NJKgmruFALJbbmwwNDYXImM9CDmqo8X8FikCCdWcaOH/hEh99fPf5p4r9Qzer9yo+CwYjp6Hiv6uhxv9FKNu4vjeNS7Hlp6amRu0O8Qx4FvuTGmr8X4aCuISp4t3vcap4+vRpXnrpJbVxfhgYjLB+6nqpoca/IqRSOXHV1zdy/kL3i00Vlbf8NDU1cerUKVpbW9Vbfl4QanmpoYYqZFbWxCcmU1vfyPmLl/n43pMsP48e8d2zJMtQDiSoIC6FcV49VVRDDTW+T8isrYhLSqamoYn28938/u59enr+yTeP/sHjb58zWYaCuBQx59XGeTXUUOP7hIK4qs400tZ1kQ8/7iWunm+eIz1ZT08PDx48oLm5Wcjyo95krYYaanyfsJTJiE1MoqahmfYL3fz+7oMXIy7lhLA1NTX9svyIRGqbjRpqqPFikFrJiavqTCNdl65w98Gn9Dx+gamiIiGsIqzNQHkVf+pGq6GGGv/ekFrJiElI5FRtPe0Xuvn43id89/ixnIOe18b1+eefc/bsWXVYGzXUUOMHgczaitjEJE7X1tPadZHff3yfx/+kd6r4z+cgLkUgQUXMebWNSw011Pg+oTDOV9c30dZ1iQ8/usd3PY9fzDivHB1CHdZGDTXU+L6gUHpkVjLiklKoazpLV/dVPrr3Cd9995hvvn70YlNF5b2K6qmiGmqo8X1CZm1FXHIKtU0tdF66wkf3lFYVh0Ncij+FA+rjnsd89vnnNLU0UltXQ1ubOsuPGmqo8T1BLP+UWlsRm5xETVMjnZe7+ej+fb593MPXjx7x3XNNFR/38Mlnn9J8tpmaumraOtrUxKWGGmp8P3hCXJbWVsSmJFHb0khH90V+f//e/2fvu8OjKrr/JwFiKqEk2c3SCZBgCKDSRBGkiChNmpQ0AoLvi2JXLK+igrT03isQQm/yKhaaKKA0U0gvJKGHlpBk6+f3x92ZzL25uwnq723fnOeZZ/eWmTnnzJkzZ87MPQONQVhVbJXFxT75MSoujU6L0vIyZGzZjLjEBGS1WVxtqebnfXYAACAASURBVC21pb8qSRRXypYM7Ny/F3lFhdDojcFMH8biYodl6HWoqKxE+uYMJKYkYfvOtkCCbakttaW/KImmim8ieXM6dn99APmlxdDo/5DFxSmuy5VIz9iCuPhEZO3YgXnz5ooqb1NcbakttaU/k1yUCrz2lqC4duzbg7yiArYBVftHpopavQEVFZXYvGUrEhKTsWNn23aIttSW2tJfmxSuSqx8522kbMnArv37UFBcBJ1eD/XDWVwGQXGpNdDqDCgpLUd6xlbEJyQja3tbdIi21Jba0l+bXJQKvP72W0jenI6d+/bgUmEBtHodGlu3AdXAFJdOp0ejWgudHqi4XIUtW7cjNi4J27J2YOHChf92QttSW2pL/ztJ4arEa2+9ifjUZOzctweFJcXQGwyt/eRHz22H0KOxUQu9ASgtr0RScjrCwqORsXkbXn65aQNq2yc/bakttaU/mqjucFa44O8rX0diagp2G6eKWp0Oja3bOa8XOecbGzXQ6Q0oKb2MlNTNiItPQUbGNsyZM0dUcZviakttqS39kWRBBN3holRgxRsrkZiagp17m6aKrQxrowe1yXRGxaXXA6Wll5GakYnYxFSkbd6G2bPpdgjuAE9TybjcKT7skwjLoDT9SaKl96T3LYjkwE/JO/Qef91SPabebQlfc2W1ij4z9f3ZAUSWd3IHvhrbVq5dLSxMl8m3g6i8h+C3Kdxa4oP03SYZpfIglV0LRuMfk0MxLywsmsptiU4eH0sLOfxMy5Gc7P/VvJMrW/ZwXS6Zkg+ahE9+BB/X9j27kVtYIMScb2xszT4uvWQflxo6nQHl5VVIzdiK2KRUZO7YgwULfUGVloUlkW1gC+mvhQWnpCyaEr0vVWTSe38kSctp6VrK1D9az8PkaQ1OcviZwNeiNfyUo0+uzFbgZWHJ1UcsjYm27R/gl2UL+XjcCDGPr5l7UpmVG3TFssrTZim+flgZayFZSPCSUwJ/SEb/It6ZlSmuXJM4yySlyhVvvvcuUrduxvZ9u5FbVMD2cbVCcRlkFVdl1VVszdqJ+JR0bN+zH/MWeLeISFv6v5zaXAdt6eGSi1KBN955G8mb07Fr/15cKi4UVhVbp7ggcc5roNMZcLmyGtt37kFccio2Z+3AQr8AdHZyhrOLAi5KBVxcFXBRusBFqYBCqYSzi4vwq3CBwlUJF6UrXFxUcHJRoquLEs6uKji5dkdXhQpdnZXo6qSAk4sSzgpX4dfFFU7OSji5GJOzEgplNyiU3dgzF6VKSAqVcK1QQaHsxq6dXZry8O90dVbA2ViHi8JYj7OxTiMOLkoVnF1c0dVZASdnBcOPJoVrNyjoO04ucFEa61aqWFkKI37OLq5wdnGF0lXAg+EvwZe/FvBTQqFUCeUY33FyEeimfHJyEfIxfJ0UAs3GugT8jTRxfFG6dmf4OzkrjNfdmuFG7zkb+dLVWQFnhRJOLi5wUSrh5CLw0slFia5OLujqrEBXZyVcFN2a6qZt6axgbUt5Te91dVKw910UKrhw+DK+KF3h5OLCZEqQKwEX4doVLkojPs4Kxjdav7OLq1FemmRMaWxHKgM0j1C3wli3ytiuCiPvjHlcFEbedYOLwpXxwUXBt72yiT/OCqHdjHUJ5blyMq5gfGZyqFCxvLRdFUojb6l8u0r6hKJJXoQ2VLE2c1YqGO+cFQo4ubhAqXKFi5LysqmviXin4HmnYO3gpHCBk4szuro4C3rA2B5dnZ2hUBr5oHA18lJ87WzsR0qlKzp37ox+7gPw5rvvICkjDfsPfY3istKHmSpKD4RthE5nQEVlNbJ27kbGtixs3bkLazYEYpFfABb4+sE3IAC+AYvh7e8HX38/+C32h7evL/z8A7DI1w++AUvgszgA3v4BWOi7GAt8/OG9eCm8Fy/FfB9/zPfxxwIffyz0XSyUafwvTT6Ll8Jn8VIs9F2M+d5+8PZfAp/FS+HtvwTzvf2wyC8AvgGvwNt/CSuD5vH2X4KFvotFz+g1/U/r9vZfAt+AV0S4LPDxxyK/ABEuNO/L3n6snkV+AZjv7Se8E/AKw3eBj78oD62H3qPl8+8s9F0M34BXmuHC56E0ePsvwSK/ALy8yFeE/3xvP1Y2zbPAdzH8liyDb8ArjJe+RlxpPRQXeq857/zg7b8YC319schvMStngbEteZpo/gUcn+m9+RxfaX5T7eqzOAALff2w0ChTvgFL4O2/GAt8fOGzOIC79hfRRMuWygelUdRmxnrpPYGXQrnzvX2wwMcXfkuWwmdxAOZ7+2C+tw+7Fvgg8IXK/EJfPyzy88dCXz/M9xZ4Nd/bjyUqC/wvrXuRXwB8uHak7Uz5QuXDZ/FSRrOUd97+S+C7eCl8Fi9muFDcKF4Uf2//JnnxW7KsWV9rkilfRictY4GPL7z9F8Pbzx8LfHwx39uHtdEiP3/M9/ZhdS8yvuPt4wf/xUvh5++PBYsWIOCVpdgUEoyUjHR8/e03KLtcYTzJ+iHD2tDoEFqtFpWV1dixew82Z2Uhfds2JKVvQVR8EkIjoxEaGYmwqEgEhYUiKCwUoeERCA4ORUh4BALDwhAUFo6NwWEIDI0QUlgkNoZEYGNIBDaFRmJTaASCwyMREhHN3gkKi0RQWKTs9aaQ8KayjGlTSLgoSe/z+fiy6H9pXcHhUexecHiU6JqWRWni8ZLiJq1fdC2TZ2NwWDNaNgaHsftBYZEt1kFxluUNxddIoyneyfGxiV8RCAwNQ2BomPF/E19CIqIREhGDwJAoBIYKfA2JiBbhHRIRLcIvqBkuzXESUhg2hYSyuoPDI4w4hCMoLBwhEZEIiYhEYGgTD8y1K+X/RiNfAkMjsTEkHBuCQrEpNAIbQ8IRGBaBkIgIBIWFIzA01FhvOKt7U0gogsIoHyKMbSTIc1BYBALDmuqW0k3lir/mcQsMi0RQeBSCI6IRZHxvQ3CYgDd9h5MZaVuJeRmKTazNxPhTXgo0NueTuI0E/gaFCXloPprEZQr4C7iGC/QY06aQcAQGhSE0LAqR0dGIiolCQlIi0jLSkZqehgNfH0T55cvQanWtj8clH0iwElk7d2Jz1jakb9uGxLQtSEjJQEJKGqLj4xARE43IuBhExkQjMioakVExiIqJQ0RMLEIjoxAcHoHw6FhExiYgPDoeIZExCImMQURsAiJjExEaGYPg8ChExMQb34lDWFQswqPjEB4dh4iYeJbCo+MREZNg/B8nyhMSEY3QyBh2Tyg32vie8E5oZAy7DouKRWhkDMKiYtlzei88Oo6VGxQWibCoWETFJSIiJh5hUbEIixLoiYpL5PCNR1RcIiJjE5igUhxDI2MQEhEtKjc4PMpYjlBuSITwTmRsgrEM4VpKI61bWq6An5g3As2xjEbKFx6XsKimcmkeir/Ad8qrWEQY2zUsKhqhkU24CO0Sb8QrAZExwr3I2ESGK33Gt2lIRAxrM9q+weFRjG7hnWiEREQhIiYWkbFxCI+OMcpUDMMlPDoGkbFxiIpr4gstV65dw6LjmByGx8QjIjYBoVGxCI2KQ0RcIsKN74RGRiM8mtIdh7CoGIRERBnLEWRBwDXWWHccQiOjEBYVg6i4eETECHkjY+MRGdtEI5Wd5m0k4CLgF8twC48R+k1YdJzxWsC3iU9NMsXTTXkXGRuHyNg4hEVFIyQi0ogXbccoI/6JrI/wskB519RGMQiLikZYVLSonPDoGK5NYhASFY3wmFiEx8YZ+RKN0IgohEVEIzwiGtEx8YhPSEBCUiIytmzG1m2ZSE5Lxb79+3H5ciWzuB7qW0Xe4qq4fBl79u/Djr27kblrFzZn7cLmbTuQkrEZcUnJiE9JRkJyEuITExGfkIik5FQkpaQiITkFSanpSExJRUJKKuKT05CUloGElHTEJ6chMTUDCSkZSEzNQGJqOhJShHtJaRmIT0lDgiTFJ6c2+5+UJuRNTE1HfEoa+08TfS7UJ7yTYKwrgcuXYMybkJqOuOTUZuXQfMnpmxkOAs7pomuahLIzGK7S8kTvGvPGJ6cyGih+8SlpiE8W/ielZTC6+bw83fHJqaJy+PL5a1oezyMpv1n5yWmiehJSUpGYmobE1DTjf0ozbcsMEV94Xgm8TheXL8E1ISUNiRJaE4x1xSenNPuNT0lpwkfEf64eSbuKZCAtg+N1Kvsv4CmmKT4lXXRN2zjBKOMJKSlISE1tws2Y6HORTHEyHMe3axqVm+b4JTCZE8s8zzdadhNPOVwYHmlNPDTyT453SUZcmnjX1O7xyU18p2U1yUQaEtJSkZCWxtouISUVySmpSEpKQVJyKtIztmDz1q1I35yB9M0Z2JaVhR07d+K7775DZWVlkw56WMXV0NAAjUaDO/fuoqi0GMUVZSiqKEdeYSlyC0tQWFqOguISXCosQlFJMQqLSlBYWIzCwhLhf1ExiopLUVBYjMLiUlwqKsalomLkF5ehoKQMBSXlyC8qRX5RMQqKS1BUWob84hIUlJSisLQMhaVlKCgpNeYpQUFxCQpLSlFg/J9fVMyeFxjzXSoqZvcLS4Syi0rLkF9UzPIKZRmfG8uh79Lnorq5vAwHY/mXjM/ovfyiEu5/MUuFRhykuFF6aaJ1F3L3RGVx7+cXlzDaafkFxaWMF/mUFoofh/+lwiJGa1FpGQqKS5BXWNTEC8qX0jJGo1CusbzSUtYmTW1UioLicqFdi8tEdVK8isvKUVxW0YQ7Rwetm9LE6CkR11VQLPCZtmGRUQ7pO/lGOaNyJG1Xnrd8O0v5WlhqpKWoDPlFpSgoKUdBcRkuFZYiv7gM+UVlKCypQEFxmZG+UiMvS1mb0P9NbVPK8KPPaTsxfLlrhltpU5/I52ilfeMSL2OcTFP+NfWdUtbmIrk2/tI+SmWGlSeipxSFJWVMLllfKiox1l2CgtIy5JeWIq+4idbCklIUFpWgoLAYRUUlKC+vRMXlSpRWlCG/sAB5eXkoKixEdXU1Hjx4AI1Gg/r6emi1DxMdwhiPq7GxEQ2NDahvfIB6XQPqtWo8aNShXq2DRmeARquHRquDVqeDRquHTqeHulELrVYPjU4LjU4LtUYLrfHdRq0ODVodGrV6qHWARmuAWqODWqODTg9jeUKiedQanei+WqODVit8S8k/p+Xw+dUaHStHqzOgsVHD3tHqDNBodFCrm/Cj5ej0YPlpGfw7psrny+ATrUual7+W3tNo9aI8PH08b+Rw4HEX4cbxir6j0zc9U0vqE/DSC/xu1AjPdFphV7NGKypPo6W4mG5Hno+0/aR0UBykz2ldWq1e1GZ8Hvq/Ua0VlddEq7FddXqjDBqg0Rug1uqFpBdSg0YLtVZvlE891BqDkS5ArTGw+zo9oNYIOOmNZTeqtSJcpXzleSGiT2ssT6c3JgPUOgMatTp2T6M3CHhzeaQ0Ut7xbc7zXiovDcZ25XknkkGuT5iTVy19V62FWqdHg472dR20eq4vafXQavTQaw3Q6Q3ClFCjFnRNQwO0Wi20Wi0aGxvZrO8PKa7Gxkao1Y1oZEkDtVqDxkY1GhvVUKvVxvea/jfda2TPGhvVaDTeb1DTe42tTGouNbJymspQS95tFNUnytuszNbU3Vo8zeWT1tdS/XI0/VG85OpuqT4pr7l3mrVfa/4/DO5/hPaHbCcqz7xs0mRS9uQSLc8MD9T8u3Lli3ET+ofxv/RaLYcbj4M53j2M/D2MbDWvu0EtxdV8O6nVapbodWNjKxUXBTpVlEtylZp6ty21pbbUllqTeH1SX1/P9MpDKS69Xs9MtrbUltpSW/pXJZ1OJ7rW6/WtU1x0utgGbdAGbfCfDoQqLIPBwJIU/i8qtf+LNMtBGx/+ffB/jfem9I8cEL1eD5p0Ol2zzLxCo+89TAWmEOTL+bPl/RmQ0kN5QO9Ln/M8+F8Evq2l7c4//1+l/98F0r4g7Y98m/xR4PP/t7choQyiTJKCTqdr1b2HAdoIGo1G1Cn+1WAwGESKik/8Pcof+v9/WXEBTQKu1WpN8uZ/mf5/B1CeUnnkZY6Xxz9T/v9SGxI5q2ffvn3w9/fH6dOnGbO2bNkCf39/ZGdn/+UE/zsVgTkLQk5Q/oqR7z8Z+M7DKy8e/pfp/3cCb2nxv3+VlS/N/9/chkSqzfft2wdCCObOnYs7d+4AAFJSUkAIwSuvvIL79+//Jdp6//792Lp1KxobG//0aPJXgMFgQHl5OTIyMpCcnMxoLygoQEZGBtLT01FXV/dfP1K1Bky5BrZu3Yp9+/b9z9P/74CWZh781PHPwKFDh5CRkYH6+vo/Vc6/G0SK6/79+3j00Ucxe/Zs9sKBAwdgYWGB1157jd3T6/VYs2YNZs2ahQkTJmDs2LGYOXMmVqxYgRkzZmDChAmYNm0aVqxYgRUrVmDZsmWYMGECJk6ciBUrVmD+/KaDN27fvg3AvPbn5+Xmnj8M1NbWIjs7G7///jvq6uqwY8cOTJ06FYQQvPjii7h//z7S0tIwfvx4EELg6+uLhoYGZpE8TP0t4d+avH8WWsNfU9fr1q3DtGnTQAiBq6vrX4rj/28laIq21tQrffdhcZWrW+o/psBbVJ9//jkmT56M5cuX46mnnsKFCxeavcODr68vRo0ahb///e+YNm0aJkyYgJdeegkrVqzA1KlT8eyzzyIgIADe3k3BQKurq1vEtSV6TD0z9Z+H27dvIzs7Gzk5OdBomsfeaqkM5uMCgL1794IQgrFjx+Kzzz7D2bNnkZqayjrzp59+il9//RU6nQ61tbV46aWXQAiBtbU1vvnmGzx48ACTJk0CIQSPP/447t69i/r6ehw9ehSEEGzYsAF3797FqlWrQAiBQqHAvXv3GHJ0aiId6eXm+FLnvtSZLi1D6mQ+fPgwLC0tYWlpiTNnzqC+vh7z5glx9f/xj38AAK5du4bJkyeDEIKIiAhRvXK+Aum0W/qeKZpM+TLkFjDkaJXWRRPdHyO9L8dfij/Po8TERGRmZqK2tpbxxsvLi9Er5++T4mhKcKXOfrn2MtWu0uk6n1fq0JYqBzm85OqXtgfvc5LiJm0/ufektEnzUPj4449BCEF0dDSuXLmCoUOHomfPnsjOzm7GYyrHhBBMnz4dNTU1cHd3Z/317t272LVrFwghyMrKQnh4OAghcHR0xLVr11psQzleyrVvS/yT8h4QZnGWlpZ45JFHUFZWxt6R4iPlJQW2qggIVshrr73GtPLkyZOZFUbvzZo1C1qtsKt1yZIlIITgiSeeAAA8ePAATz75JAghmDBhAgDgxo0bGDFiBNzc3NDQ0AAACAkJASEEGzdubCbMtMOZMpt5psiZzlTA+DKlz/V6PR48eIDy8nKUlpaisbERGo0GDg4OsLa2RkZGBgDg5s2bIITAwcEB+/fvZ/mlSsIcntL/UpC7z+PPC7mpeuT+S8s25a+TKl4KP/30EwghCA8PBwAmF1lZWc3qkCqSluhraeRuib9y8iFnBVPFLQfmeNMavpkqm+/0psAc/S4uLiCE4P79+wCAsLAwEEKQmprK8vK89vHxQc+ePVn+UaNGgRCCOXPmsHtWVlbYv38/du/eDUIIvvzyS5OKypxf1xRPzPnfpP2V/r9//z5KS0tRXl4OtVptUr6lAy8F0beKFLZv347MzEymCY8cOYKsrCxs27YNV65cYe8vXryYWVcAMH36dKbgRowYAQBYvXo1XF1dUVFRAQC4fv06Hn/8cRBCsHPnTgBAZWUlrly50oxJtbW1OHfuHIqLi9lzqcVAobq6GjU1NaL71dXV0Ov1uHr1KiorK1FTUyOis6amBlVVVdBqtbh69Srs7e3Rp08f9rygoEBEn7SR+IauqqpCUVERLl68iKqqqmbMp5CdnY38/HxUVVU1w7+yspL5Hq5evYqrV69CCtnZ2SgsLERVVRUbCGpqanD58mUAwL1791BdXc0E//Lly4x3lNf8NEE6yhUXFyM0NBTDhg1Dp06dcOnSJZw/fx59+vQBIQS///47DAYDqqurcf36ddZmFG7evInz58+joqIC169fN6u4amtrUVlZid9//x3FxcWMHilUV1fjwoULqKiowK1bt9j9e/fuoaqqitVjMBhQWVkpGjAo5OTkIC8vD1VVVaitrWX5KysrAQANDQ2oqqrCzZs3AQBXrlwR8amqqoq1Ky8DarUaFy9eRFFRUbN2v3v3Liv/wYMHqK6uZr7Ta9euIT8/HxUVFaiqqmLtfvjwYWRlZaGxsRF3796Fp6enrOKiOPz222/4/vvvAQj+q86dO8PW1hbffPMNw3Xfvn3IycnBM888A0II0tPTGV8pzvwAVl9fjwsXLqCkpKQZD2ibX7t2DVVVVbhz545o4Ltw4QKKiopQWVnJXCumBiDa/+hUUa/Xo7i4mMn3jRs3TFrvRGp+S8Gc4AUEBIAQgpEjR+LkyZOiQPihoaH48ccfYWVlhe+++05EPCEEHh4eiI2Nxbx582BlZQVHR0dkZmay91JTU/H000/jvffeQ9++fdGxY0fs2LFDxGSDwYDz58/j7bffhq2tLby9vVn+VatWwdnZGQ0NDRg3bhysra0REBCAhoYGBAYGYsWKFbCxscGIESNw+/ZtrF69GoQQuLm5MUUjtSilZjKFTZs2wdLSEo899hjefPNN2Nra4pNPPkFQUBB++OEHAMCxY8fg4+ODgIAAPPfcc7C2tsaqVatw4cIFvP7667CxsYGNjQ3OnDmDX3/9FZ06dULnzp3x9ddfAwCOHj2KuXPnsvy2trZIS0tDXFwc3Nzc0K1bN/z666/o378/CCEYOnQoAgMDYWtri6lTp+LkyZN46aWXYGVlBXt7e6SlpbH25ZVXUlISRowYwSzN1atXY8+ePYwPycnJGD9+PKytraFSqXDkyBHGh+DgYIwYMQIffPABnJyc0K9fPzQ2NjaTHwAoKyvDY489BkIIXn/9dYwePRpjx45FSEgIgoODodFooNPpEBoaitGjR+Pdd9+Fo6Mj3NzccPHiRaSnp2Po0KGwsbHBiy++CI1GgwULFuCRRx7BSy+9xFwQZ8+exdKlS/Hyyy9j7ty5sLGxQUhICNLT0zFkyBB07twZP//8M7NUevfujdDQUDg5OWH48OE4d+4cAgIC0KFDB9ja2mLDhg2Mhn379mHq1KlYuXIlhg0bBhsbGwQHBwMAYmJiWPmnTp3C8OHDQQhBv379EBISAoVCgcmTJ8PR0RGPPPIIs/J5iI6OBiEEKpUKZ8+eZTJoyhqlMxlra2vcvXtX1Ffv3LnD5Ds6Ohre3t6wsrKCnZ0dkpOTWRlpaWkYNWoU3nvvPQwcOBCOjo44cuQI1q5dC1tbW0yfPh1Hjx6FtbU1CCFYt24dAODrr7/GCy+8gBUrVuDpp5+GjY2NSDYoHpcvX8amTZvg4+MDW1tbTJ48GTU1NThw4ABmz54NLy8vjBw5EjY2Nhg8eLDstBSQUVxy0w3pdIL+/9vf/gZCCBYvXoz58+eje/fuIISgffv2uHnzJkaOHIkRI0YwzQsAP/zwAwghmDRpEmbMmIFHH30U9vb2zLcGgCmRd955B4CwAkmtOKrheUZERESwjnbhwgXcu3cPHTt2hLW1Ne7du4fCwkJMnToVTz75JDQaDb777jt07twZhBAsW7YMGo0GM2fOBCEE8fHx0Ov1uHPnDnPMU4Up5Y9arcbGjRuZQJSUlODu3btMeb/xxhsoKyvDoUOH0KFDBwwaNAgAcOvWLTg5OcHKygrHjh1DVFQUy3Py5EmUlZVh3LhxIIQgMjISR48eRfv27bFgwQIAQGBgIAgh2L17N959910QQtCuXTvY2NigW7duGDFiBA4ePMhwe/LJJ/Hiiy9i4MCB6NixIwghGD58eLOOQGlbtmwZqxsAtm7dCkIIFi1ahGeeeQZeXl7o0KEDCCFYunSpKM+ePXsAAM7OzrC3t4darW7WIYuLizF48GAQQvDBBx8AAP7+97+zNvzuu+9QW1uLl19+GYQQ7Nu3DwDwj3/8g9V54sQJPPHEEyCE4Nlnn4XBYEBISAisrKzQpUsX3L9/H+fOnYODgwPGjRsHoGnFPDo6msmMhYUFHBwc0KVLFwwbNgyZmZmIi4tDu3btMGDAAMybNw9ubm5sCte9e3cAQHJyMgghmDZtGgDBEqZK5saNG/j0009F5Xft2hWjRo3Chx9+yNo6NzcXy5cvByEE//znP0U8ojIxatQo/Prrr836ntTnpFar8c4774AQgkGDBrHZBX2fGhbPPPMMZs+eDQ8PDzg6OopkYe3atSJlRP27OTk5zAVkb28PS0tLDBo0CFOnTkVNTQ22bNkCS0tL/O1vfwMAvP322yCEMIOFt+hv376N3bt3o127dmzaCgDPPvss4+eVK1cYrhSaWVzNpKqVUFhYyByBzzzzDNPkhBBYWVnhySefhKOjIw4fPizK9/zzz7OGUygU0Ov1GDNmDAgh+OGHHxAfHw9CCAYPHsyml2VlZSzPrl27muFy6dIl9nzfvn1sgcDFxQUajQYNDQ3o168fkpKSWJ5+/frB2toap06dQk5ODlO4J06cACCY3YQQdOjQATk5ObI8qKysZPVu3rwZAFhZ7dq1w7Fjx1BYWIiOHTvCxsYGBw4cYHmp3/C9997D1atXYWVlBUIIDh48CADw8/PDgAEDcPLkSTg4OMDBwQGA4DOkfD958iSzhqjle+PGDVYHv4rk6OgIg8HAhJFOF6QC8fvvv4t4yePKC3mPHj3g6OiI7Oxs1hnfffddAMDmzZtZJ5ezuKiS69evH7u3aNEiEEIwevRoAMDChQuZINfV1QEAduzYwfBoaGhgFv+YMWMAAPn5+ejcuTMSEhJQXV0NpVLJ/EVqtZrJWWZmJs6fP8/K8vDwQGlpKcOFLh7RdO/ePSxduhSEECQnJ+Pbb79Fu3bt4OrqyiwhtVqNTp06gRCCmJgYXLx4keUfOHAgysvLAQC5ubns/ptvvon8/Hwm07QdL9PEWgAAIABJREFUtm3bBkIIPv74Y4aTOb8YIEz7qBVEF5L4WRRdSKODg1arZX3x66+/Zm02ceJEAMCJEydgZ2cHQgjUajUzUggh8PHxYfUeOXIEFhYWzM9WXFzMDJhjx44BaPIL05lMXV0dOnbsCIVCwfhHBymVSoXs7GwkJSXJukoo/GHF9d1334kaNygoCEeOHBHdo45d3qSlDOzUqROOHTuGXbt2oUOHDrCzs0N+fj4GDhwIQggjCBDMbkIIevbsifPnzzfD5cyZM6zOBQsWsP8qlQoAEBQUBHd3dzaXplO7Ll26AGgSpmnTpjELgVqG/v7+bDFCCrdv38bIkSNBiDDdyc7OxpAhQ1hnqq+vh4+PDwghoinG2bNnoVQqYWNjg5SUFOh0OuYvnDhxIlMesbGxePXVV0EIwfr165GVlQUPDw/07t0bX331Fe7cucPyWVtbi3wwQJMwdOzYEd9//z0OHTqERx55BIQQJhRSa6uwsBCEEHTr1g2//fYbADCfZPfu3ZGbm4vAwEBYWlqib9++uHTpEjp37owuXbrg+PHj+Pzzz0GIsMp1/Phx2Q6XkZEBCwsLdO3aFRcuXGCrXYQQHDlyBBcvXoSlpSVcXV2Z76exsZF1npEjR6K2tha5ubno0KEDcz4HBATAxcUFarUa7733HlMOe/fuxZgxY+Dk5IQPP/wQtbW1IuXEWzQAmBXboUMH7NixA+fOnYONjQ0IIThz5gymTJkCQpp8tIAw0NnY2MDZ2RlHjx7FF198wco/d+4ce0+r1SIiIgKWlpaws7NDSUkJaweDwYBr167h8ccfZ5ao3CqmHNy6dYtZmz/++KMoL9A0EDg4OODw4cM4dOgQrKys0L59e+Tm5mLIkCGwtLTErl27EBcXBysrKzz99NPIzMxEZWUlcx8MHjyY1Xnnzh1mJMTExGDz5s3o1q0bPD09ERkZCbVazfDm/cFvvvkmCCF49NFHWVnl5eUYOnQos6hbgj+suOgWBzpK3rhxg1kphBA899xzbPSnCJ84cQJOTk4gpGlKQbdbDB8+nJnvhBAUFBSwuuiUYMaMGbK45ObmsqkfIQQzZ86Ep6cnVCoVW5XZtm0be3/dunUghGDYsGEAwEbT+fPnAxAEmC40rFy5UrZO3pFJ3x03bhx69eqFt99+Gzk5Obhx4wYsLS2ZEqJApxGOjo5MKdJVu8cffxwvvvgiJk2ahKKiIjaKjh8/Hv3790dQUBAePHgAoMlfSBUnL+SnT59m05utW7cCaBrJu3fvjsuXL4tWkmgbUUU5ZcoUAMJCjYODAywsLFgHp1O2mTNnMkXVqVMnvPDCCxg2bBjrODyfpJCVlQVbW1t0794dgwcPxtChQ7Fv3z5oNBom2H379mWjdH19PeNFYGAgAKCiooJNWd944w107tyZrXpSeRg9ejQGDRqETz75hMmjRqNhcjhjxgw0NDQw+ktKStCjRw8Q0rTq/fPPP4MQYQ8bnREQQkS+WzpgPvbYY6L6Z82aJbtqRnmoUqlETv1vv/2WWXlA0wpqS4qLytSoUaOaPfvtt9+YLFBf2s6dO5kiooZBu3bt8MILL6B3796imQ1v1W/ZsoXdv3DhAggRpsOTJk1Cr169EBcXJ6pbbtWbytikSZNE7964cQMKhQKEEKxdu1aWTgp/WnFZWFjg559/BgC23EoIQX5+PgCItixQc3TMmDGoq6tDXV0ds8CSk5NZfgsLCzY9O3PmDDP5U1JSTOJDhd3Z2RknT57E6NGjGS6rVq1i7928eZPNp2kjPPbYY7C1tcXKlStZp+jduzc6deqEt956i1mOPPCLAwEBAZg6dWqzjXSVlZVMcVHz/fbt23j66adBCEFAQADLw5viTz/9NOrr63H79m1YWAgnRFOnL+VzeHg4bt68ifbt20OlUiEvL4/hBTQJ5ujRo3H37l00NDSwjb9UKOSWwEeNGgULCwukp6ejtraWKab58+dDp9Ph2rVrzN9x7NgxbNiwAYQQdOnSha3IAcD777+PX3/91eR2hrCwMHh4eLABjAeqxPv06cMs4M2bN8PCwgIuLi745ZdfAAhKhk6xCSHYvn07AGEFr0uXLiCE4O2332blnjx5El9++SUaGhqgVCrRsWNHHD9+HEDT4Hrq1CkQIkzv6Movla33338f+fn5rL5Dhw4BAEpLS9l0+quvvoJOp4OzszMcHR0ZrnQwCQkJASD4Zj08PER9BRBWWqOiolBbW8sUFVVeprZY8AMtr7goTVTxjBo1CjU1NWhsbGQWWEREBL755htGE8UXEGYm33zzDX788UcQIvhKqdMfgGg6TF0PgODgj42NbbaQYDAIX6fQRRk6wK1bt47xgBoV1IgwBX9YcVFiXnjhBebHoJ0lKCiIfeNGO1JjYyNb2v3www8BgDnhqPUREBAABwcHEEJw5coVnD17lpnoiYmJZvGhwk59TXT5vmvXrqIRLS8vj9XZqVMnLFiwgE1P7ezsEBUVhaKiInTt2hWECP46ftVFCnSa07t3b2RmZuLkyZPsWU1NDQYNGsQU8507d1inX7ZsmagcavXx1uiNGzeYcCuVSmzfvh3PPfcc+vTpgw8++IB1KH67BiAoBmp2045bU1PDyre3t2c+F6BJ2VVUVDC+vfPOO5g8eTKzTCgPzp07x8pRqVTw9/dH+/btQQjBwoULkZqaCqVSCS8vr2aWFz/62traghCCFStW4NChQ6IOkZCQAEIEHyggbISlypH6IAHBn0JxodtvAEHWxo4dC0IIbG1tkZGRgfnz56Nnz55YtmwZvvzyS1H5PG7UB/jSSy8BEDo/tVZsbW2xd+9exqMTJ06goqICvXv3BiEEX3zxBYAm66dHjx4inOggffXqVTQ0NDDZoINOUVER9u3bh59++kk0zZI64qVw8uRJ1gZ0awQFjUbDpvpvvPEGAGGKR9+3s7PD4sWLmbw/9dRT2LlzJ/r374+BAwciMTGRLRS99dZbzeSlW7duIERYnNq1axeefPJJ9OvXD5988gnjH+/fohtmad+krg76ZQ6dgc2dO7cZnTz8YcV1/Phx9OzZEz/99BNj0KJFizB06FD2Du8crK+vx8CBA+Hu7s78VLdu3YK7uztUKhWWL18OQFhW7d69O1599VUMGzYM06dPZ1sKeKZJ4e2338bYsWNx+/ZtGAwGPPXUU+jduzfOnDkjyldaWooePXrA1dUVgwYNwqJFi6BQKKBSqTBp0iTU19cjMDAQSqUSrq6ueOmll5hzWArXrl3DkCFD0KlTJ9bBCSGYN28ec/ZevnwZI0eOxOzZszF79mwMGDAAWVlZzfYarVq1CiqVSuRYBQThGD58OLp27Qp7e3v079+fTaP9/Pzg6urKtjbw+8uGDBmCfv36MfrpniBXV1cEBASIvjmlafPmzXBxcYGrqyvGjh2LCxcuoGfPnnjyySdRUlICg8GAS5cuQaVSQaVS4fPPPwcAxMfHQ6lUwtHREfb29vDz82M84kdcKrxRUVGwsrKCSqViDm13d3eEhoayfF9++SX69OmDlStXolevXli5ciUuXrwoorO8vBw9evTAmDFj2E5wytdbt25h0qRJcHJygr29PVQqFVN6H330EVxdXbFp06ZmimHixIlQqVTMmqKLR66urpgxYwZqa2uRk5MDDw8P+Pr6YuLEiRg9ejTboEzb0tXVVWQlX7t2DX369MHy5csxY8YMzJ07F56enti2bRvbcxcdHQ07OzsoFApGjxxQGq9evYq33noLc+bMYTK8dOlSfPDBB2wg0Gq1eOyxx+Dm5oZffvkFBoMB9+/fx+DBg6FSqeDr6wuDwYAjR46gV69ebB/Y+PHj2X43Ly8vkSzxfTAvLw9eXl7o0qUL7OzsMHToULZ3jbe46Mzrl19+YfIzatQoTJkyBRMmTMCcOXPw+uuvo2/fvnjrrbdYXabgDysujUbDOjRF8MaNG6ivrxcJKz8/r62tZZsM6b0HDx4wnw2Furo6VFVViTaMym1Co2AwGNDQ0MA6hsFgwIMHD5hjl19CpnjU1dUxS5FeU4FoaGjAgwcPWMPJQXl5OYYPHw5PT08UFRWhrq4OP//8MzPBPTw82HRXo9GwDY20Tuk2FFqnlC6e17W1tWzqRGmmbcB/nqHX61FXVyfa0KnX61FfXy9SwlKlolar2RSe3wTMbxCkZVPe0PdoPqmSl1oKoaGhIETY51dfX48HDx5gw4YN6NWrFwgh+PTTT1ne2tpaXL58mW3a5Pmm1wtfWNTW1oranR8saVvzcqfX6xmdUvykPJK7R6GhoQFXrlzBtWvXRIs3PB/58nU6HZPH69ev48qVK6KtInRLQ11dHR48eGDSn8XzUq1Wo6KiAlevXmX56EZm/usCvi9Q3snJNy3j/v37ooH1wYMHIvqlfKayy/cpnn/8+1qtltVDfX80SdvaHPxhxWWKCEC8b0NO4ZhSQKZ22JpTWvQ5X7bctXT1zBSY+oxDCnRPEL/pFRCEhFpedGuDXHl8DDRpnVKFL4ejNA/9BMUc/abqoDhI6eSvTfHPFE/lLC0AbFou3WLy+uuvgxDC9lzJgVTZS2WOX2gw9zmOXJlSOkzxxJwMmSufHzzNPW8JpEaBKZDD31Rd5gwCno/Sfm0KB+n3hQ9LozmcKPwpxcV3QGlnk2paqm2lz/gkLUtanqlvqXgnppRZ/OgrrYNfsZE2RksC8v333zM/jbe3N8rKylBWVobXX38dDg4O7BMNyidpg1BceLrkRigpbvx9Xvnx5cl1br4eKX+ldfFl8R9qm8LFHA3SqLp075CNjQ2+/vprlJWV4fvvv4e7uzsmTJiAmzdvNqOFr4OWw+PAy4UcLnIfC0sD9klp5OlviWa5/4B4/xK9Lxdh92EinZprA6lcSHkotcqluEjxlPvgWa6fyH1kbopPcv1ejp6WQvj8ZRYXP6LIJfpMqgSkI5G5vOa08MOWIx0FW2KmFNRqNYqKirBkyRLMmzcP7777Lt555x289tprIv+EHM4t8cgUvfy1FC/K19byvzX8kuOT9NcUH029d+fOHSQlJWHevHlYvnw53n33Xbz66qvYuXMnm5LK5TPFC1P483wx96455S1Xprl3eNxMKXr+nly7mZIZvmzpf6kstESLuTaU3uPLMcd3uX7N026Ody21tRz8acXVBm3QBm3wr4Y2xdUGbdAG/3XQprjaoA3a4L8O2hRXG7RBG/zXgVnF9TCOZanTT6/X4/bt24iOjkZwcHCzDWVyjsqHgZacsOYc26YcjNLy+V/+/+nTp7FmzRoEBgayL+Bb4wCneMrxQHptCveHBbm2keLZUh4pbQ0NDSgtLUVwcLAs/eYcrC21tTn5kmuL1jiyW3pHru3l2lB6ryX85ZzeNNpuVFQUEhISTMqdHH6mflsL5trFVJnm5LO1ctnY2Ij79+8jPDwcQUFBLIa+NK+cbJiqR1ZxUaabW0aW/udXIQAheij9DKdTp04oKytjyEmXnVta+pTiJl1i5/Hjv+uSLvPK4c3nN7Udg3/3p59+Qvv27TFz5kwWCYLf0S3lhVSQ5Zax+XfNbVkwBfwSfF1dHY4cOYIjR46IPnKXtqmpFVMpLtI9Y9evX8err77KAhbSL/ml9EmX2qU8MCVzUprl8pvjsakOqNPpcOXKFRw9ehTHjx9nGyVNbSmQw4GXK1OyScug20ik+8kCAwPZZ0UODg7suVy/MCWHplbmWwPSbQ5y9Jvq16b6E9+npKDRaPDZZ5+x73NVKpVoZ71UB8jxX7qdApBRXOYy8Y0gVQByjR8ZGQkLCwv0799flM8UQ1oDcvWZEmy+EUzt0zHXGfg9TIAQa8vZ2VkUsyg0NJSFs5Z2HDklJSc4PI5035CpvVNywNeTm5sLKysrWFlZYffu3aLncoJnqjweH0D4OHzp0qXIzs5GY2MjVCoVLCws2DdpUlqkG2KlA4MpuZMbLKW48gqEj/0u7dhVVVVYsmQJyoyDZmJiIjp06ICOHTuy71cpjVIeSduQl4mWeMe3MyB8uL1s2TL2dQeNrDt06FCGq7lBTk6haLVarF69WvRxszkw1294ftLIs6b6tPR9aZ+R4wcAzJgxA4QI51jwvJXrG1KZ4ffSUTA5VTTVMNIC5GJV0f04NNSH9INinqA/C6YEWwpSK0sOH7mNcjx91ILkv6kzVZY5RWwKD6lCkyvXVHl8R6afuVAhbCl/a3D7+9//Dnt7exQXFwMAXF1d4eTkJIoBT+swp2jldrTTeltjSZgb3aUwc+ZM0Xd/Go0G9+/fZ58J0bLkwNxAYQqkgxeFfv36YcSIEUyW3nrrLRDSFFm3pfxyQCOp8DHBWsLNFL7m5FXav6XXrRkIq6qqWGgqPs6e1PiRawt+U7lZi4uHGzdu4NixYzh37hwuXbokelZaWir6bCM3Nxc5OTms8Lq6OqZl6VSqoKAARUVFAATBqKysZGW01uKqqqrCkSNHcP78edaJKOTn57Mv7SlO9JoXwtraWhw/fhxnz55Fbm4u+0aQF1ZeiM6dO4f333+fRShISUlh3741Njbi+PHjOH36NPLy8kQWxY0bN5Cbm8vqvHTpEgoKCkS05uTk4PTp0+zDaf7Z1atXccQYWK+wsFD2/DmKN5+vqKgIeXl57MzK8vJy0fFWly5dQm5urllFaDAI/pgTJ05g4cKF6NSpE5577jnk5eUhPj4eVlZWcHJyAiCE78nNzZU9I/PMmTM4fvw4cnNzRZapXJ0UcnNzWfTbhoYG5OXlMbnhhbu6uhqnT5/G+fPn0dDQgPLycly7dg1HjhzBSy+9BFtbW/j4+LCQKQaDASUlJfj9999F4cQBIebWyZMnmTzQZ7W1tcjLy2MfQldVVSEvL08UwkdKh14vfLe7Z88eTJgwAYQIIYrLyspQXFzM4n2dOnUKGo0Gubm5jD4KWq0WZ8+exenTp3Hjxg3cuHED1dXVLOJs//79oVQqcfr06VYf7lpfX49ff/0Vv/32GxtweH7m5OTg1KlT7NtbXiZp+wGC9Z2bmyuKMGJOcfHxvPbt24dLly41+w6ZQmFhIY4ePYrs7Gz2Yb+czDDFJX0QGhqKESNG4NNPP4WbmxvatWuH9PR0aLVabNiwAU5OTlCpVPj111/Zh8W8dUXjGllaWmL37t0s2L6dnR2Lrz137lxRuI2WYO3atRg+fDhWr14NpVIJW1tbfPvtt7h//z6+/PJL2NjYwMvLCz///DM7wJQQcQjcpKQkjBo1CqtWrWKjwKlTp0T1SKd8iYmJLEyMvb09Nm7ciAcPHiArKwvPP/883nrrLXaCCo2THxERgYEDB6J9+/b45z//yQ5LGDBgAABBubzyyiuws7PD3Llzm4XP+eqrrzBkyBCsXr0aKpUK1tbW7IQVOaivr8emTZtYkDZPT09cvHiRRbpwdnbGmTNnWERWQgiWLFliMrorIJyCExQUxOLUDxs2DJs3b2bRQ1955RWsXr2ahfgdMmQISo1RMfLy8rB06VJMmTKFWapLliwx275nz55l1oivry/27t3LYjfZ2NiIDlP56quv0LdvXzz77LPo27cvJk6cCDs7O2zbtg0hISEsjtmUKVMQGBiIzz77DC+++CIIIZg6dSpTREeOHMGiRYvg4+PDIsZOnToVgBAqmkY7zcjIwPr161nYpYEDB4o6trT/5OTksMGORgz54YcfWITZ0aNHIyoqikUWtbOzY1P7/fv3Y8qUKejduzfGjx8PLy8vuLu7w9fXF9u3b8ewYcNYqKMvvvii2elVcjht3boVzzzzDAYNGoRx48bBy8uLKcuCggK88sorcHBwwPTp0+Hk5IRx48ahf//++PHHH1mo7Y8//hipqano27cvCCEs2iutzxTQ73r5NHToUJHhUVtbi/feew8jR47EZ599hvbt22PgwIEmy2TnKvLWBg12/9FHH7HGJUSIlnjz5k3s2LEDjo6OcHJywty5czFo0CAWN8re3h4Gg4HFn58zZw5u3bqF48ePsxAmNKooPcyBHjggBd6vQOP2REVFARAiaBIiRAa9desW81+4ubmxSJw04gCNi7Rp0yYQ0hRIjzYIDc1jyj8GNB3UOWvWLABNhyXQOfu1a9dgb28PBwcHlJaWsphShAghgLt164bJkyfj8OHDLO5V//79UVhYyCK/Pv/88wCEaZmFhQXrqFTBmlJclEfnz59n7UDL2rZtG7p27YquXbuy2GP0Q2crKyvZI8F4ob99+zbc3NxgY2PDnKpz5swBIUJY5D59+jDHK41RVVlZCZVKBU9PT2g0GpSXl4MQ4bANWr4cXL9+nSnF8ePH46mnnsLYsWPZoQ5z5syBVqtFQEAA2rVrh8zMTDx48IBFDVUqlSgqKsL169fRqVMnKJVKFgGBvsNP9Q8fPoz27dsz+TAYDPDy8gIhQgjp3NxcFtcrICAAbm5ubIDip3q8a4Gnj8ase+qppxiNSUlJIESIvErpo4fFLFu2jOG5fPlyXL16FRqNhgXSjI6Ohk6nw+zZs0FI8zMueeAtIHrwxieffIJLly6x+Frff/89Ll++jF69eqF///7Izs6GwWBg8f8XLFiAy5cvM5/crFmzMHjwYEyYMIGFAKcxuky1q1arZYN2nz59kJiYyGLSP/300wAEpTVlyhRYW1uzkFcdOnQQnRfZzMclNcXWrFkDQoRQytSBWVFRwRrrhx9+QHp6ukh7XrlyhXXsNWvWAADc3d1hYWHBYmcDYEJBI5LS0MM0CqUpoCP2c889x0xcPqBdbm4uOxmIprq6OnaYws6dO9kp3fSosV9++YUpUhqSWM4xCAjma79+/VhUgyPGAwK6desmiidOg6p98cUXKCtrOuDDy8uLnXuo1WrZiEUPEvn666+xfft25OTk4LPPPmPWDABs2bIFhAiBFs1NTyg8/fTTsLCwYJ2Kj+dOCMHly5dZPPRPPvnEpC+N3qfyYGtrC51OJ4oASgcSGiP/+eefR01NDeMVXfamHY1a1uZGZ6ooCCHsVCRPT08m1NSSDwgIYHnooLZixQoATZEmFAoFa8Oqqio88sgj6NmzJwoLC5GTk8OOBuPDFNNOPXXqVNTW1rKAe4QIcf9p8MJRo0bh6tWrzaYyvMKgkXZpBwXALEhqwQKAm5sbOnbsiBMnTsDT0xN2dnYsjMzu3bthZ2cHFxcXAEIYZppfehCNtA0B4MCBAyCEsAWye/fuISMjA9u2bUNNTQ1WrlwJQprCUJeWlooOY6H40TpnzJgBtVoNR0dHuLq6MleIOb+jUqmEnZ0dcxnRE53oiUn0hC16qhSVOT44pNSQEB1PVlxczKI7UqEDms5r69evH0pLSxEZGclG7O3bt6O0tJTF/qbMHDhwIGxsbESnzmRmZoIQgs8++wyAcAqvm5sbyoyrPnJw8eJFdOnSBe3atWOd32Aw4JNPPhFZgR999BEIaTre6tSpU0zofvrpJyaQSUlJ2LRpEzp16oRx48Zh27ZtIkctzw/KJF5YDh48yBhNA/gBwD//+U907NgRXbp0wdGjRxnzCRFPRSnvJk6c2GyFrby8HAqFAjY2NtizZw+zPubOnYsff/zRpH+IlrF582YWKpoe5Enbrl27dkhLS0N5eTkLd8yfOsQDP7rRo9CmT58OrVbLDsklRJjONTY2sjMJX3/9dXaU2axZs7Bjxw4899xzcHR0xMcff9zsaDk5oIqrT58+KCwsRFRUFCwtLeHo6AgA7HAG3idEOxbdmkEPuwgICGh26joNdEmn1O+99x6j+eLFi+jTpw/at2+PpKQkFhqbEILZs2ejoaGB+axohE65VTdKH42E8dVXXzFcKa/ocXbBwcGwsLDAgAEDWOz3devWsTLoCUpKpRJAU5x36VRV2n4GgwG3bt1i1vCWLVuavVdSUoL27dtjzJgxTMHTE8wJaQqtTLe+DBkyBNevX2cHkbi7u7OyTC1yHDt2jJ3oQ4EqrlWrVuGXX35B+/bt0adPH3z77besnZYvX468vDzRDEjknKeaDGiaflErhgI19ebNmwetVsumYHQpnI5CTk5OuHDhArZt2wZra2vY29uLiKArIcuXL0dmZiYeeeSRFp3zwcHBbMTnT2SmVsubb76JO3fuwNnZGYQ0HUpBG6Bfv35IS0tjdE2ZMgWenp7soFVaN++U5xsfaDpkYsaMGez8PKmpTs/H69u3LwAwc/jFF18UBVejsfDlpsc0RPEjjzyCF198ESNGjBDFADe3IgoIB1tQmm/duoV79+4x6+f9998HIERkJURYZKCbR6VAab969SpTCnTZ3dfXl1kLVG4GDx4MCwsLhIaGMsXi6emJ8ePH45133hEdM6XRaEzSsXfvXjZtOn36NICm9n/uueewbds22NjYYMCAAcyvQ+916dIF1dXVKC0tZaGW+ci51Crz8fGBwWBgh1nwgQup4iCEwGAwMJfJoEGD2MIIDb1Nw49LtwPQ9M0334jCkNP2of5AaqmvX7+eWeU9evSAnZ0d9u7dC0A4H0GlUoEQwmLV02n6woULZXnIg9xRczxQfyfvY6bWMT3xKjY2lvVl6iqgM6Dp06ezfKbalPIwLCwMer0QwJDGxy8pKWEzDGdnZ0ybNg3Tp08XLQTyPG22HYJWSgWfEOGodUCYpzs5OaFdu3bYt28fmzbSEQNoGhXoKTx0lJ49ezbee+895oTjyyeEsAMkzRFOI2ba2dmxqeuePXtgZ2eHjh074ueff2bTxscee4wtfb/yyisgRHCW89Mb/nCGr776CqGhoS3ucaLmva+vL27fvs3KoodtFBQUML/R2rVr0dDQgD59+sDa2rrZNJiOgHQvGAB88skn+OCDD5g1ZmFhIVoJe+2111hoYFMrcvX19WwV9/PPP0dDQwOKiopAiBAPn7YBPV1mypQpLS7337x5k42s2dnZuHLlCotfTv1v3333HTp16gQHBwdUV1ezRQzq4AYEK8HHx4edXCMHBoPctUBMAAAgAElEQVQBQUFBIETwZanVatTU1DBFv3fvXmaxBwUFARCm8PSQCmdnZ9y6dYsNLKNGjUJ+fj5u376NoqIiDBgwAIQIbon6+nqmuKgf9969e0zp+vn5ob6+nk316Hmcx44dg7OzMzp06MBWPU1ZkHSQnjt3LioqKnD37l3m0120aBG0Wi2uXbvGnPPr16+Hra0thgwZAkBYbKELFYQIiwP19fV4/PHH0b59e+zbt4+t0poCXnHRsxjy8/Ph4+ODXbt2sQOP6YlPO3bsYGc8eHt74/r160xJ0bMLiouLGc/p9FJOcQNC6Cdq2VJDgR5rOHbsWNTU1DDrrVu3bsw6vnfvHry9vXHhwgURffx/kcV19uxZFju9pKQER48ehaWlJdq1a8d8JrNmzQIhYocjdQgTQrB//352EKmNjQ0mT57Mthvwiose4wSY31/0ww8/sIB9t27dYoeC2tvbM8ZRZTBnzhxGIA3+b2lpiQMHDrCDOnr06IHY2Fj07t0bQ4YMQXh4eDNzVLpYQYUrIiICtbW1TEnt2rULRUVF6NmzJwhp8u/RwxjoIaw8jfxJxu+88w4zjbOysnDu3DnmiB4xYgTCw8Ph6OiIUaNGYf/+/WaFlFeohAgreNQKpIe4AmC7/U2NwjyudNo3cOBA+Pj4MEEnpOlcRqoICRHOO+TPtfzwww/h7+8PpVKJOXPmsJU8OTpu377NTuah1gVVvNTqodZJp06dsHDhQri6ujLXBlVWlL8jRozApEmTcOjQIZw4cYK9Y2VlhaioKPj7+4MQgn/84x8iBbl48WIA4iV86sqgJxqZsnioHGm1WjYdmjFjBl544QUcPHiQOdnprIAeHkwIYSc7U2XXt29fUb9ydnbG559/jp49e8LCwgKLFi3CkiVLzMpEVVUVm+Z16dIFUVFR6N69O3r16oWKigrWnk899RSeffZZuLu7M/kjRDg+jDrhqax8//337LmXl5dIZqR7EK9cucLk7cCBA7h06RK6deuG4cOHsxDNW7duZSvAs2fPxhdffAEHBwdMmDBB5K6SQjPn/IkTJ+Dl5YWlS5di9OjR8Pb2Fm0aW7p0KTw8PET+kUWLFsHDwwMLFy7ExYsX2crV0KFDRQe4UmGwtrYWHUZgivn0/t69e+Hu7o6//e1veOKJJ7BixQpmEQKCMvXw8GBTH71ejxdeeAEeHh7w9/dHY2MjysrKMGrUKLi5uUGhUGDy5MnMAuAVJ+/rAoSlaTs7O/To0YMp4MrKSowZMwaLFi3CtGnT8Oyzz4qmXaGhoXB3d0dwcHCzneCAYD73798frq6umD9/vsjBf/jwYbi7u6Nnz55wcXEROaHNCem9e/cwevRoeHh4wMPDAydPnsS7777b7AiwxYsXw8PDA7NmzZI9KZifKi9ZsgQeHh5wc3NDYGAgDh06BHd3d3z00UeMF0lJSfDw8MDjjz/O2nrlypUYMGAAXF1d0a1bN1H9pgapO3fuwNPTE2PHjmX7g6qqquDl5QUPDw9s3LgRZWVlmDp1Ktzc3KBSqZCZmYmdO3fCw8MDw4YNQ15eHry9vTFw4ED07duXrR6eOnWK8WXcuHGoqqqCRqPB7NmzMW3aNHh7e8PT0xMHDhxgo/7BgwcxYMAAvPHGG8xRnpmZCQ8PDwwePJhtA5DjXW1tLZ544gl4eHgw301DQwMGDBiACRMmsClXWVkZBg4cCA8PD4SFhWHdunVwd3dHt27dsHDhQpSUlGDo0KHw8PBAamoqsrKy4ObmBnd3d8ycORN3795t0X1w+fJljBkzBn379oWLiwtiYmLYfrtDhw7h0UcfRc+ePTFo0CCUlJTA398fHh4eCAgIQF5eHjw9PUWycu7cOcZLaolKd//zbVxWVoannnoKixYtwgsvvIAJEyawgzwo7nFxcXB3d0f37t2hUCiYAWAORFNF3jqoqakRLZXz80zpJk25BpQT0JSUFHTo0EFkYko7tRT4cu7evSvyF8l9fsHjaAo36fv8FFGKNzXv6YoHn/fevXvNDlGQrn7wOPH3pPXwjnq5z2Ja2snNb+GQq4On05wC5PGVK1OOd+ZwehgapPyRypv0mak6+edSx7kU6urqmk1hTbVhS3yT1seXQa9bKk9Km9TpLeeIl4KcvEnrkyob6X258uXcKNIpIuUd3fFO4f79+6LDYPiFMP66tUBMMbolRkiJkrun1Wrx7bff4uDBg9ixYwcGDRrETE7plMxUI7b0SQbPaKmDnYIpuqR00/wlJSU4ePAgCgsL4eLigp49e7JpjlzHM+VAlJuCytEjNyiYKtsUHeYEjvKgpXekOEvraOmd1nRGcwOKqTymym5NHrn65NrBHJ/Nyai0jNbQJ0dLSzyXA3MDgam+YK7PtUSfVIYMBoPoO0JeSZsbLKTGRWsMDCmILK7WZGjpGd95r169KvK70FNvWjt6tbbeP1sGz/CbN28yHxZdnUrhTtCW8gowr8zk/v/V+Juq11T+1rax9L3WCnprFJO5Oltbh6l35eTZlIw/TBu2BszxuCW3SGvarbW4mOvTppS53H9TOLZWNszxvSXFbA7+0kCCUk16//59rFq1Cm+++Sbb3/VHlNa/ErRaLbZv344333wTy5YtYyuHbdAGbfCfA//fIqCaM//+kxWXHPy34dsGbfC/Dn+54qL+A6nTjrfG/oyJ+K8EU76cNmiDNvj3wl+uuExF8DTlLPxPhz87F2+DNmiDvx5Mhm6WWhulpaWIi4vDhAkT8Oyzz6KsrEz0LlVIchEseYecdElYbsXJ1AqP3C+fbty4gb1792LixIkYP358s529cspTmn/Pnj0s/7fffmtWcfH4SaNwSmlviU5T+aT1mHvPXDvKvc/fl67y8LxqTR1FRUWIiIjAhAkT4O3tLYrNJS23NbTz8iTX5hT/lhzJ0jp5yM7Oxm+//Yb58+ezj6p5nKVlmbpuCUz1hda2ufSaD/csN6OR0i1tSznZlOY1x7uW3jOVTO0keBjZpyCruOQq+OGHH+Dn58dWCPmA97RwuXCu0mvKeHPPpczg94XwdUmjmubl5Yl2ptPVQD6PtEH5+nJyctiHzYQ0fUQtJ6RSPOWmx1I+yMURlxMYKa5yYZxNNbS0waV1UlCr1bLWsbRsubjpcsL29ddfY+rUqezzEL4cqVxII72aol/u43dTMibFjcebLxdoGlwzMzMxceJE1t58XCsp/dKB52GscCk/aVnS8xF4BWNKZuQ6vdwzfuuCXB+T458pGZbjt6kQ2+b6P0+zXL/m24bKqDQfBdmY83KMBoCwsDAQInx1r1armxEgFTg5YuU6odzGNqlQy3V6aV2AEDvMwsICw4cPR21trez70kblgcZQGjlyJMsvpxhoXimeUkGRw502mJRuaYeWU4DSe6aAz8PTq9Fo4OPjwz6QlWtrU51EKie8kGk0Gnh5ecHOzk42TpUUH7mBR0q/HJ94vPi49nL4ydGQmZmJbt26sd3rVKafeeYZFvlUSj/FjeeTOd5LQa5PSO/J9SVT7W9OMZgzHni+8LJqilem5IOn35QilfY1UwpW+p/CqlWr8PjjjzeTZ1rPQ/m4FAoFLC0tsX79epPvtNSgLXW41giEdATlgYYSefnll83ml9uQCYCFLaHfovHMagnPhxFmCrxQ/ZUgFWYKhw8fFu2pa6kMc52Ut2rq6+thYWEBT0/Ph8bTHP0t8dTcBmVpG1+9ehW9evVisqHRaFiUUrmgfLSMPwOtlefW3pfea0l2WiuTf4UMtjSgtraOixcvghCC4OBgVq5UDs0qrsOHD2PNmjXYuHEjNm3aBHt7e6hUKvaZi0ajQWBgIDZs2ICgoCDs378fGo0Gv/32G4KDgxEcHIz169dj7dq1CA4OZl+I86P0xo0bsXHjRgQHB+PgwYMwGAxoaGhAUlISIiIiAAjfsdHyKioqRARkZ2fjyy+/xPr16xEcHMyiAPAfaCYmJmL9+vUICgpCcnKySBhp/g0bNiAkJITlpzHaW1K0Fy5cQGBgIAuSVlNTg5CQEAQFBeHSpUvQ6XTIzMxEUFAQgoODsXbtWmzatAlBQUEoLCwUlZ2Tk4N169ZhzZo12LRpE0pLS6HValFSUoKgoCD2fecvv/yC4OBgJCQktNjpafnffPMNFixYwD6aXb16NYvnBAjf5q1fvx5r1qxBWFiYyN/TksUJCN+Ttm/fHi4uLoiMjMTGjRuxdu1arF+/ngV/vHDhAtatW4fAwEAEBQWhqKhIVDZ9zvNHr9cjPT0dQUFBCAoKYvIYHBzMvmk01cHp/YqKCnz66acsIsTMmTNx6NAhVFdXs2gIO3fuZHyOiIgQfZ4CCN/Zrl+/HoGBgexj+9ZCdfX/Y++646q6kv999K4IimABUWJPNFE0cS1EY080YomxN4wNsJeNRmKiiVFjjb1hBdSoQUWKvaFiLwgKEimh9/IQ3vf3x9sZ7r3c98CU3f3t7nw+76O8d+8pc+bMmTPnzHeSsHr1apazDRs2cH5Fio1Uq9X44YcfsGLFCnz33XcICQmBRqNBYWEhdu3ahTVr1uD8+fMoLy/HmTNnsGrVKkZ1ILp586aEv/Hx8SgrK8O2bduwefNmAFroqtWrV+PEiRPIysrC6tWrOeHG3bt3sXr1amzatAlqtRpqtRoXLlzAmjVrkJGRgZiYGKxZs4ZRiPPz87FixQqsWbOGx4ro4cOHWL58OY/ls2fPUFxcjF27djEiS15eHs/r5ORkPHjwAFOnToWZmRkEQYvvduPGDUVDRRJkTUzIzs7Gnj17GGVg9+7d7AcgQLDjx4/D1dUVU6ZMwb59+yAIWgyfXbt2cZQ/fQjYzdDQkGFeAgMD+X1CVO3bty/y8/Mxf/58Rlc4cuQII1YQ0gFtE86ePQsLCwu8++67OHPmDIPoCYLA2EwtWrRA9+7dGRLX2tqaV9KQkBBYWFigXbt2OHPmjKTN4iQbShMjKysLY8aMYcwlOzs7FBQUcLRAs2bNkJCQIEFLIAQDwlR65513eCXx9vZGs2bNsGvXLob66NSpEyeroC06Ic3SR5f1K98iP3nyhJEcXFxccOjQIWRlZSEnJwd9+/ZFy5YtcfLkSbY4CV5bn8Ullhnyfx48eJDx21auXImwsDDk5uZi6tSpaNSoEfbu3cv9DwwM5LZOmTIFjRo1wr59+/j3Xbt2MY4WfTw8PBi+p2PHjjoTiIjbnJmZiRMnTsDIyAgWFhZYunQpHjx4gIyMDJa7pUuXslIXBAHTp0/nce7WrRuaNWuGkJAQxseiraYunlD9GRkZzI8pU6YwpHfLli0xcuRI3Lx5EydOnEDLli0xdepUHDhwAEZGRjAyMkJ4eDjPHXo/PT2dUSYIzbesrAzjx49Ho0aNcOjQIfTt2xeCoMVQI9mxsbFh8E1BENC5c2dMmTIFgiDg008/xYoVKyR8Jnx5gnSaM2cO4/CRUvHy8mLFv2/fPu7/tGnT0KhRI+zevRufffYZBEELO+3n5wdDQ0OYmZkhKCgIDg4OXJ67uzsSExOxdetWRsPYsmUL4v6Rw0BOgnxFLS4uZhiXL774AkAFUKAgaGGJw8LCYGRkxH4SQsUcMGAA0tLS+Fk7Oztcv34dr1694u/Onj2L8PBwqFQqDBw4EIA264wgaMHiAC0ig7W1NWxsbNC8eXPMnz8fQ4cOhSBoQfKACuC+Ll26cBwhgfd5enri4cOHcHV1RdOmTdlCrFGjBuzs7CTvd+3alVdPgl7u168fo3XqmrinT5+GnZ0dT/ShQ4dCrVbj22+/5QkGVODcq1QqdO7cGfn5+Ry4XadOHRQWFsLHxweCoMVAIiKgxKCgIEZ3bdGiBZo1a4bNmzfD0dERgiDF/BaT3N+o0Wg4Ocn3338PQJuFiBA56SCDxtrBwQG3bt3Su1Wm72NiYhiq+6OPPoKNjQ0rJaACfZTiVGky/vzzz3j9+jVDzBDm2OzZsyEIAi5evMg+KEHQYpgVFxezAq5Xr54k6F6pfdTGvXv3wsDAQOI3IZRaNzc3NGvWDOvXr0erVq0gCFrAwYyMDLRt2xY2NjaMPUf4/0qKS+5vEsO6EFifGAb9zJkzOHXqFARBizdHOwFfX18IgsDIJgSbRGitJ0+ehKGhIWbNmoXS0lJWDhSdQrJ98+ZNLF++XKKQFi5ciN27d6O8vJz52KRJE7i5uWHTpk284/Dy8kJmZqYEBqlz585wc3NjGJr333+fZfPYsWMoLS3lsSY4bDJCgoODcfnyZdSoUQNWVlZo0aIFZs2axRBYLi4uACpgnwjNVhcJxHCiI0eOsDVA9PjxY278oUOHULt2bdjb2yM6Ohrx8fHc2TVr1iAvL49hnNevXw9Aiju0bds22NnZoU6dOoiNjUVcXBxjBhHELWGiC4IWsjYrK4tXjlOnTuHFixewtLSEqakpnwSp1WpWPN999x37uoKDg/H69WsGiRs/fjxiY2NhaWkJc3NzxgUqLS1lxff1119LhF9pO0Zp6AkPavv27QCAzp07QxC0OE8AsG3bNgiCFgeKoKf9/PxYEVEigy5dukhgZgiLadq0aQxoR+1PTk5GnTp1YGdnpxeHXjxx8/PzGdfMz88PQAUC5rRp01gBUBYaWrEBZT+S2HcmxrsSBG0qLiJaQQnxlZJF2NvbIyYmRmKtA2AU2Nq1a+PFixfYsmULBEFrKVNfaTI4OTlBrVbr7T+1kTL4vP322/yMmK+9evVCdnY2Z2bKzMxka++HH34AAM5h0KFDB4ZmUaqT5EUs92fPngUATiLTsGFDXLx4EdbW1qhduzbCw8O5HFLcDg4O0Gg0jDpLinvZsmWoXbs20tPTmT8EJU1glE5OTkhISGAEWUNDQ97iEXXq1InbN2DAAM4XYGZmhrS0NEbLFQQtiObmzZsZwdXFxQUnTpxg3LuwsDAGT+zXrx8AMPKwnZ0dYmNjWRZo0U5PT2ceE9Ah6ZKqEF4l6BB5eXm8AosTCJBJ2atXLwZI69KlC2bPno0mTZqgc+fOvAW8ceMGVCoVWrRowXjzp0+fhiBotz70voeHB2bPng03Nzd06dKFM+2UlJTwivPWW28hISGBLTJB0OJgk0NVDLu7bds2mJqaokWLFvjqq69gbm6O+vXrY8WKFWjVqhXc3Nxw/PhxqNVq7s/SpUv5/a1bt8LMzAwNGjSQ4JnrcuIDWoVuamoKMzMz/PLLL3j8+DFsbW2hUqmQmJiIsrIyXtV8fX15i0uokN7e3gwFLMav37NnDywsLODg4ICrV68y6ihZZLQq2draVjlxSXFFR0fDysoKjo6OePnyJW7cuMGgcTExMfwerdYdO3ZEWlpatSwuUgr0mT9/PsrKypCWlsaL0ty5c9GjRw80bNgQCxcuxLNnz5CRkcGJGebPn8+/L1iwgP1/BP1LSVfUajVvS5cvX653G0tjV1BQwHDBO3bsAKCFJKKMPX369EFJSQlPrBo1aiAwMBA1a9aEmZkZvv/+e7Rp0wYNGjTAzp07FdOBUZ1AheVVWFjIsurh4cGyUKNGDSxbtowTvIjRYp8+fcp5FwlPTIwDf/ToUVhbW2PBggXIz8/nZ7/88kt4eHigYcOG+Oqrr/DixQskJibCxcUFglCxrSTKycnhuT5gwACUlpYy2rCxsTFKSkpw9epVqFQqmJub4+nTpxIg0OjoaNy9exeCoE0GkpycjLfffpvH+qOPPkLDhg0xf/58REdHQ6PRsAvE1dUVz58/R1xcHJd34sQJ5OTkoHHjxjAyMpJAliuRIPbhiFEfSZhv3brFeO7e3t6sIZs2bYqlS5cyPjYRYVbTtg+oQBD95ZdfWMibNWuGpUuXVkrYkJiYCCMjI6hUKg5wvnnzJk+mq1evsuVAJ0EpKSmcQcjDw0OClLlkyRJ28gParRCZuuSUTEpKYoRU8alYVUfflMaJspGQVUjWQUlJCbeVciaSRePi4oIbN24wxvpPP/3E5dKK+8477zAOuq2tLeNGkcXh6+urE8NdfMQOVKRio63SyZMneazFQIY0Vp6enlxOVSdrTZs2haWlJfr27QuVSgUTExNkZ2ejuLiY6/jss8+wYMECSYo1seAOHz680u+pqakwNjaWpGqjZBEuLi4M5V3VKVZERAQEQbtdpwOJ4OBgCIIWIZe+I2tlxowZbD0YGBhg9uzZbIXLy9ZVr/h3b29vWFhYYP78+fDz88Pt27cBVCQG6dOnDz9LWYwEoSL7FflfjYyM0K1bN3z66aeKiUvmz58vsQSJvyqVirfuNJaEJGxqasow1AS5PmbMGADgnJKDBg2CWq3mv4cPHw6gInHJjBkzUFZWxm0ZNmwYFixYINlBpKWlsQ+R3BI0lq1bt0ZycjKn6atdu7ZO3hIJYibTNlEQtDn8Hjx4wBNPEAR0796dBVvsK1i7di0aNGiAR48esQVBmW1olaFEqL169aq0AqxduxZ169ZFdnY2H9e/99577Jui5K69e/fG48ePGeY2ODgYWVlZrLRIoVIWHltbW8agDwoKgrOzM9atW8cO9dOnTyMzM5OVliBot6biE0V9FhcpqilTpvA2QqVSoV+/frh+/TouXrzICkitViMrK4uF1c/PDyUlJVwvbTWDg4NhZmYGGxsbhIWFMe740qVLodFoMzHR6diKFSt0tk2+bSFL9+DBgzh16pQkgQglJ6Atuqura7XSTgFa7LL69evDwsICBQUFaNeuHQwNDfH48WNJ8gmybh8+fIgBAwZg+PDh7BwXhIrt5YMHD/DJJ59g1KhRbGl06NABr1+/RkZGBssfbXf1WVzU96tXr0IQtNvssLAw3L17lxc3Ly8vLpu2/fPnz5ccgpACCQsLQ9OmTRlaujp837x5M5o0acKp08REkON9+/YFoFXU5EObO3cun2yGhIRwWxwdHVn5iLeiq1atAqBFKO3Vqxe8vLwQEREBlUqFDz74QHJKWlpaylY7KZ2UlBS23pYsWYK4uDj29927dw/5+flcF1mtBP28atUq3LlzhzMi0U7o8ePHGDRoED777DMey9atW7NPmQ5hOnXqhLy8PN72rlq1ijH1dZHE4hKfrHXs2BFNmjTBoEGDOFOMIGgd9rSvbdSoEZydnVG/fn0cOXKETyIFQbvnJcugXbt27N85efIka143Nzc4OzvD2dkZBw4cQGlpKTp06CBZ8QFI6t+6dSufRhBk8AcffMBOckHQJiMgAbCysuL/b9myBZGRkZyZuUWLFmjbti1jbtP7BB0rDzcR09OnT/l0R4x7Tp+xY8ey07lZs2a4e/cu+0+8vLyg0WhQWlrKW6HFixdzMghHR0eEh4ejsLCQyzt48CCAijsugqB1TisldKU2i30tZNk1bdoUkydPRnR0NAveiRMneIF57733EP+PcC6g6rs3NMHr1auH8vJytrjd3NywePFith4FQeCJOmrUKFy+fBmlpaWcjIEEmKyHa9eu8faubdu2uHPnDlxdXWFiYgJvb2+JNVzVqSf5O+3t7fG3v/0NN2/e5NMwmvBi7DgjIyNs375dcqueMOn9/Pw4bZYunot5T3kLBUGb5HbWrFk8IY8ePQpDQ0O8/fbbiIyMRIMGDWBubs7Z0InIOhQEqUshLy+PF0xBEHjr6+XlhRs3brDcf/bZZ9w+QJqfgHYjlLSXxo4OmczNzZGVlYWoqCjm4fPnzxEaGio5xT958iRn7KGxVqlUGDlyJK5cucKyRv4vABKD4cCBA5xoxcXFBf369WOLWokYSJAm0rZt2+Dr64tx48ZxrN/WrVsxc+ZMtgrOnj0LHx8fTJw4ERMnTuRtJaXadnd3x8KFC/mqBB1Zi+8Uid8Xp+LeunUrfH19JTkU161bh5kzZ2Lnzp14/fo1Tp8+DV9fX0yYMIHvMp06dQq+vr68csfExGDmzJn44osvMHr0aO4LoE2SSe/v2LEDZWVlXOY333wjOanSNTHIJ+Lr64vJkyfjzJkzWLFiBXx8fDBz5kzk5OSwL2bMmDFYuHAhJk+eLMHKJ/rhhx8wf/58+Pr6ws/PD0VFRQC0fghfX1+sXLmSeZiSkoKZM2di5syZiIyM1KlYxJZiTEwMpkyZAl9fXz40ALQCPHfuXMybNw9TpkzBnj17+F6R/Aa2LoqIiICPjw8uXbqE8vJyvHz5EjNmzJBYJd999x28vb0xatSoSlsu+n369OkYPXq0BG+cLO1x48ZhwYIFmDx5siRtHvkMlUjs4/vqq69YFsh/uXDhQixZsoQVf35+PhYuXIiZM2fy6Vx6ejpmzZqFadOmYcyYMRJsNiW+y/2K27dvh7GxMUaPHg0fHx/2AYlPXYODgzF79mzMnz8fkyZNkvgbqZwnT57A19cXhw8f5u/F9S9btgwzZszAmDFj+MQYADZs2AAfHx/OsUnlFRQUYO7cufDz82MfaU5ODubNm4eZM2fi1q1bePjwIXx9fXH69GmUlZXhwIED8PHxYQf/lStXMG3aNPj6+vIdMUCbUMTHxwcjR46U+JC3b9+OmTNnIj4+ntuxceNGzJw5E7t27UJ2djaX5+3tXeU9OUlC2OreslUitVrNqxLlnBOTPB5LTkoTRNeJ3h+h6vZR6X7bm9Dt27c5U7Z4ssnLfpN2KvGiKn5W5f9RIqXQI6X2yX1f8jL11V/VFvTChQtsGdNFU3ld+m72y0Nd9JFSGVVtwfX1C9Au7iqVCjNmzODfioqKsH///kpbUF116FKOSiEyclIaC10LUVVjIS/rTefkm8iF/DldVElxiY+R5d9TA8QxS/RdYWEhbGxsYGtrK8kJKC5PKTBTV730vnyQdLVX3EZ5XJlSfKS4PGKuUhlVMVaX4ifnZ69evThYVDzZdPVBqZ1y/ivxQNegy3moNL7yLbFSe3T1Xd42Xf0Sy4zSc/JDALqUPHDgQEniBXFb9FmDYr4o9V/OT6WYW6XFqzpWKFBx7eP9999niwcAIiMj2X0ivlypb+7Jn5HLhdLYiXkkH/VfSUUAACAASURBVHf5uMr7q1Sert+U5FBXTKP4HXk7dH10kc6QH32TQd74n3/+mZ3uFhYWfGSsxPh/Bv2z6lGirKwsbNy4kf1wHh4ekvyFf7YF+Z9CNGYZGRlYt24dR19QTsKqBPmvaMvvfVej0eD69evso6NLw5s2bYK7uztGjRrFV4V+b73/Shn/d6A/BCRIgxQREYGff/4ZoaGhOHv2LAICAvTmfPtPppycHAQGBuLkyZMIDw/HL7/8gtDQUEWL4X8kJY1Gg+zsbAQEBODUqVMICwvDyZMncf78+X+q4vq9pGQpUB8CAgJw6NAhXLt2jX+rymr+H+mmP0Vx6aL/WRcVJN9K/Y8qkz55+f8wuauzxabn5LhU/+59+3ejP6y45MxX2kP/t5DcByH2Zyn5Ef5HUvpPkCcaazFWGP0tV2piIMH/0ZtRtRWXXGjkq4t8slZlAr+pEFb3+d9TbmJiIpKSkt5IgFJTU5GUlKToPJXzRO4I/j3trYqPf9QvU532/FVjRs/qU/xiSkxMZKicN6nrj/azOmMgbr/c4a90SFBdZ3912qFEiYmJSExM5Cs21X2HoLf/aP1/lHTVpRcBVc5g8YmAEvPlv+kaKPFKqvRRGmTxv/LBptVLl1AonVwA2vtcnp6eMDMzg5WVlSSERJfiDQgIwA8//IC6deuiXr16fLtfiWfijxISpJLSlys5XSdiSn0Uv1PVaY1S2eLti9L78vZVVQ+NsbhcMT/F7Rb/rSQvhYWFWLduHebMmQMzMzMOKtYls0r+I7Hlo0t5VDWG8jKV+ELfv8lCKK6b2irvl/xKka5+ANpb63PmzIGFhQWMjY05ZEpclniLWlRUhNWrV8PHxwdmZmYYN25cpXbpk1k578T90tVfXf3X9y+9p2hxiY8zdUHByoVQzBDx30pCID8uFTNBbD7TswThK2eY0kdety4ml5eX49GjRwyx8tZbbzH6gNKEvXTpEoqLi3Hr1i18+umnfIJKkDpUt3hLIO+v0kf+m5KQ6BsHcRm66tE1seXKX16m0nty5SYeM3GZ1BbaMimVVx1e0LNqtRoREREM8dKjR49K7RYrJTmv5IpB1wTUxUNdk0vcbnr/8uXLKCoqqjRH9JG4bLmiV5IBfTJVXl6O5ORkjsSwtLTkS7X0rviKyfXr1xEXF4ewsDDGGxNDe8vnp67xE8+D3NxcXLlyRbH/9N3QoUPRsGFDjiTRVa64TiKdyTJ0raJypaWkXXXdCREPkNKFVCUgffHf4hVMSYio7XImKgktoI3ZotvZdNNbPhAAMG3aNAiCwHGPq1ev5jgvunmstDKLlbiSIlNS9tQGuaIS919cjvw7XUItLleJf/SduN/iMZRve+T/im+wy5WfnAe65EaXghA/261bNwiCwLfI6XnxgiGXP113EuVtkfNV3C75u3L+EFEIE4X1VFdxiUm+qMiVrdJYK/GVsOC6du1aqZ9UJiG3UJ4AAj0UX+ER80A+1nLZJurSpQtjbMmJnj18+DB++OEH/Pzzz5I6xG1VGlfgT8qr+KaDI35ePlF0Kc2/grKzsyEI2mDskJAQSRvKyspQXFyMQ4cOwcrKCkuWLEF5eTlyc3M5Ho+A78QkPyHSteLIJ4E++qP9lyviP5Of8rL+7LLFPHr27BnHrSqFhMh5WR3eKtWpi/Rt/YqKinD48GFYWVnhyy+//EvlVt4mXfVQ7CcFPcvnU2hoKP72t7+hffv2UKvVePLkCRo0aAADAwOdcquPNBptij/CmCP0lT9CcuubqJLievr0KX788Ud4eHjAw8MDHTp0wODBg9GjRw/4+vpCrVYjOjoaQ4cORc+ePTm2asuWLfDw8MC8efOQlJSEo0ePwsPDAzt37sTTp0/RuXNndOzYERcvXgSgRRWYPn06pkyZgn79+qFXr16VLuWJG5qbm4tt27bh/fffR79+/eDr64tZs2bh22+/xcOHD7FgwQJ069YN165dw5MnTzBkyBB4eHhgyZIl7JjUaDTw8vLCgAEDMGnSJA76bdeuXSWGPXnyRBLA+sEHH+DgwYMMrlazZk0cPnwYu3btQrdu3dCrVy9JaE9sbCymTp3K/evTp48k16CYLl68iC5duuCjjz7CF198ge7du+P8+fO4fv06x3FmZ2dj8+bNGDt2LAYMGICuXbvi2LFjePXqFfz9/Xm8Hj9+jF9//RX9+/dH//79JeEyT548wdixYzF16lT07NkTw4cPR0JCAo4fP45u3bph8+bNiImJ4bHasWMH1q9fj27duiE4OBgxMTGYMGECPDw84OPjw9tkQAs95OnpiQkTJqBDhw7w8fGBWq1mWfjwww+xY8cOREdHo3PnzujQoQOOHDmCbdu2YeDAgejduzc8PDwwfvx45pF8otGEcHFxQVRUFHx8fODh4YHJkydL4Fzu3buHIUOGYPLkyejQoQMmT56MzMxM3Lx5EyNGjEDPnj2RmJiIS5cuMd/27dvHlgTJ2ujRozFixAh4eHjwXbz4+Hj4+fnh008/xUcffYQPP/wQ/fv3x8SJEyUABbt37672wgRoY//c3d0xcOBA9O/fH6tXr8Ynn3yCCxcuYNCgQfD09ERmZiaCg4PRrVs3eHh4VIKE2rBhA7p06cLjSygi4mBljUaDoqIiLFy4kPHY6tSpg5UrV2LZsmUciH///n1MnToVHh4emDFjhoS/kZGR+OCDD3jc1q5di1GjRuHMmTPsRhEELc4XASiKKTo6GtevX4eXlxc8PDzw008/ITExEevWrcOAAQPQu3dvdOvWjf1sSnNGkAsHQUvQp3Xr1oxNRBOYIusFQcCkSZMAVMCm/Pzzz7h9+zbffG7dujXvm52dnZGQkIDz58+jZs2aGDRoEAoLCzn4VDzJxAP+66+/on379mjatCnWrl2L0NBQhqaZNGkSDh06xGWsXr1aglEvCAJu376N0NBQ9OvXD8bGxggNDZVAhXTo0AGANGvN69evER0dDRMTEzg6OrLfIjo6GoIg8MQQ10N+gdDQUNjY2GDYsGEoKipiMD3CJxJblpcvX2a8M39/fwlUyZAhQ3Dx4kW8evUKbdq0gbOzM2JjYxnFw8nJCZcuXcKkSZP4natXr+LatWsstAT3e+jQIRgZGWH69OkoKSmBtbU1bG1tcfnyZb7l37JlS8YVr1+/PpYuXcpR/cuWLWN0SvrQikrQO7t370ZiYiLDDJ05cwZRUVGMJtK6dWuGTnFzc2PYlO7duzNIXYMGDXQKKwH9ffPNN4yFTh+CWlmyZAkEQYu+m5qaymgjW7Zswfr161GjRg0YGxvzdp8+xsbGKC0tRWpqKtq3b4/mzZvj2bNnjJJAqAwEvjd8+HBGt+3cuTOSk5NhamqKunXr4tKlS1We4pF8l5WVwcvLCyYmJpg9ezYuXrzI0D2Wlpbw8/ODkZERHB0dWbHQx8nJCYA2iJ62qIsWLUJmZiYjsBgbG0sCt4mvubm5DLG0fv165OfnM09WrlyJ5s2bS+oi5/7cuXNhYGCA6dOn48KFC7x1t7W1RUlJCcLCwiAIWkSPx48fK0JrBwcHY9CgQVz2q1evGCKqa9euDK9F/SN+ibeSjA5BjPztt99gYmICQdAmpsjJyUF8fDxX0qpVK3h7e8PFxQUWFhZITExEQkICBxQfO3YMACRY1X379sWLFy+Ql5eH8+fPw8zMDC1atACgDZEhlEYCNJPvZwmWhHCyEhMTUa9ePVhZWSE1NRXJyck8+aysrDBr1iwQeJybmxvOnTsHS0tLGBsbM0rEhQsXuH20n5dvqQiSRGyREYMtLCzg5OSE58+fs6D9+OOPuHDhAkxMTNC2bVsA2hAWUtxixaXRaJCUlMR8o6j+pKQkbldISAjy8vIYnoQghAEwcuimTZskmP6EgzZz5kwYGxsjIyMDBw8ehEqlQq9evQAA8fHxMDc3h6WlJQAwhpogaGMrnz9/jszMTKjVala61tbWGDZsGIO/1a1bFw8ePOAEDNRfADzBWrduDaDCb0Llkyz069eP5SwzMxOenp4SFA/xgpqZmck4/DY2NujTpw+io6NhZGQEOzs7REZG4vvvv4cgaA9aCPWBwAHd3d0REBAAS0tLGBgYwNTUFIGBgewH6tmzJ1JSUlgxxf0jjpCSnRAQJEGxfPTRR8jIyMDAgQPx7NkzxrcSy4q+rRX9RsqYxlatVnNugNDQUPz8888wNTWFkZERDA0NERERwVBBBP3Url07CEIF9LlarWbIpRkzZqC0tLTSduv48eOwsLCAgYEBsrOzkZeXx9DlNWrUwODBg3H//n2oVCrY2dnhwYMHDD7597//HYBW6RICytatWwFUgA9OmDBBZ9+BCiSZ1q1bo7CwkH3N77zzDssCWWtK1rcgd+6lpaXBxMQEJiYmPKFjY2MhCFrc9OjoaF4dLSwsAADXrl1j4UhOTkZeXh5jpr///vu8+pSVlfEkOXbsGGJjY9GoUSNYW1vDx8enUkJOQGtCW1lZYfTo0WzK0ypoY2MDQJrMw9nZGS9evGAL8Ouvv2aAvKlTpzLjqA+WlpZ49OhRJQYBFQinNOGBCiUqCFps+xs3bsDe3h5WVlbIzc1lhIzg4GDExsaifv36sLGxwdy5c1FSUiIpPykpiXGyNmzYgPLycm5306ZNkZ6ezvC+4rZnZmbC2dkZhoaGWLJkCfLz89GzZ08IghYCJi8vD1ZWVpg9ezZKS0vh4uICIyMjXL16FVFRUbCysoKdnR2+//575Obm8iLj7u4uAZzLysri/AHW1taIiopipTRy5EgkJiayoiBndGlpKR9mtG7dGrm5uWyBdejQQVL+L7/8wqmoVq9ezd/LT+0AbRA/8crExARXrlzBjz/+CEHQYjxlZmaypUgL4OvXrzkzeceOHRlhk8Y0NTWV5TE0NJTx4GfMmIH09HTe/nl4eHCZe/fuZQRdwkgDwEkf5Ked+ignJwdubm5o2bIlL2oPHjzgNt6/f5+3x8RzMVrvkydPEBERASMjIwbqBLQ7lNq1a8PIyAgbN26sxFMAOHz4MARBQK1atZCcnIzi4mI2WCwtLSWJNgYNGgRAq7RdXV05UUicCMGWnPvy5CBKyrugoIAtNcqdGBwczDs5ceYqXb5uQS4gu/+Riuy9997jbdP69eshCNo9a1FREe9j6S4NTRrK2rNy5UqoVCoYGBhITn+OHj0KAwMDmJmZYcSIEbC2tsbYsWMr7cHpU1RUxCiJBG1cXFzMK/XgwYNRXl7OAtywYUNOK0Zbns6dO8PZ2RnGxsaSrShNJi8vL8UDgZcvXzLWO/nlnj59ypYO4X6RYDVs2BDr16+HgYEBLC0t8fnnn8PKygrjxo2TQNiKT9s0Gg0uXboEZ2dn1KxZk1edDh06YP/+/cjLy2Nol93/gLsFgOXLl0OlUsHe3p59D5QpyN3dHbNnz0adOnWQlJSE7du386o5bNgw1KpVC1OmTGH/1Nq1a6FSqaBSqTjFFMmCv78/TE1NYWdnxzkBaKKPGDGCt6jdu3fntsXExDASZlhYGHbt2gUDAwMYGhryRBcL4NmzZ2FlZYUaNWrwYYf8BBMAjh07BjMzM1hbW3NiCZI7T09P7r/Y4klOTmZlRzhzgqAF3CsqKkJ6ejpPvFWrVvFi++mnn6JBgwbo2bOnoo/m4MGDMDQ0hJOTE27fvo20tDS2ii9cuMB9FBsEYqLvSFH27t2bf6MMUK1atUJMTAwfBJF19fDhQ25zcHAwp2qjZBOANkuQSqVC06ZN+dRbfMJcUlLCUN7z58+HRqPBwYMHYWJiwu4DoAKhdfDgwWxtvf/++1wPIdw2atQI9+/fR1RUFOrWrQsjIyO9IIBFRUU8Lt9++y1/HxoaCisrK9jY2DAkvPiUV3w4Uik9GZl65BgrKChgJXD37l1e2QRBm3HH398f5ubmMDAw4EYQdrW7u7ukbLpXIgjanHqkZB49eoT4+PhKg5yamsrWB63UBO1MqyQA9nfQ6cmrV69Qr149ODs7s//F0tKSM/osWrSIJ9ecOXMAoNKxMqWNqlevHl+DoFXK2dkZWVlZeP36Nd8D27p1K/ueDAwMcOzYMe7fgwcP8PLlS8mqIb7v8uWXX6JVq1Y4e/Ys7t+/z9jyr169YotHjElP2Xnat2/PAIMkiFZWVnjnnXd4y0j58mxsbBAeHs7O/ps3byI3N5e3Km3btq10LYMWCDL7U1NT8c4778DAwABxcXG8qNBxO1CB1mliYoInT57wQkj5MIkiIyN5PCj1nDh7uNynQX0eOnQoAO0WnKzbZ8+esZUn3rISdLaRkRGOHz+OWrVqwcLCgp3aYWFhUKlU6NatG1JTU3kyzZw5k3Hh8/LycOfOHZSVleHKlSt84ZgQc7/55hvcuXMHgqD1yeiDG5YTbUtv3rwJQHsAQ5mq5syZA41GA0HQbt0oecTBgwchCFofmzgjEyW3+eWXX9j9QFt1QHoimp+fD3Nzc5iamrJrh+DOx44dC0C783r33XehUqnw66+/cq6IiIgILoNOeAlhlWStffv2evt97949mJubo0mTJigtLcWtW7c4AQmlWiOjSH79g0iiuO7cucNKKiMjA2q1mrXuiBEjUF5ejrt370KlUqF58+a8ypFwDB8+HKdOneKVcOfOnQAqJsLx48f5+eXLl6OoqAiTJ0+GjY2NxH9DRIrLzs4Op06dwsKFC+Hk5MSQsZ06dcL06dPZGU8KhmCIa9WqxQ5gc3NzJCQk8NaBymjcuDEnSxBbnnQgMW3aNHz99dc4ffo0bx1pj5+UlMROUA8PD/5dpVJh9erVKCwsxKRJk2BpackZW8T3sgDpqksKiyg5OZkx/8kaokwp7777LqPEApAcFKxcuZK/Jx+Pqakp/P39kZGRgc8//xzm5ubYv38/Q6+QYqT+37t3jy97UpZuckarVCps2rSJt1IffvghAOD8+fMwNjaGgYEBjh8/joKCAlYu5AMBKq6hbNmyhd8TTwC50nry5An72sjyE2ecGTNmDNdDuQyuX7/OiujIkSM4cOAABEGQbKko2UP9+vURGhrKPp6PPvoIxcXF2LhxI9566y189NFHbJ2R0gsICIAgaKGcr1+/DkHQbuf9/Pxw6tQpzJ8/H5MnT6508ifmMV1XWLNmDXbs2IH33nuP5dLFxYWVRefOnfld2oq99dZbOHnyJD9/+PBhBAcHw9DQkLeyVlZWvIUT8zM1NRUWFhZo1aoVDh48iKlTp7KfOSoqCgCwa9cu5u/48eP592+//RZ79uxBx44defGvW7cu/Pz8OO3emjVrMHPmTM5lICfyi9WuXZsPFUg+KNXd4MGDFd8lkiguGgxB0CZi6NGjB+zs7Dg1FFBhTRkYGMDCwkKCG21ubs5l2NjYsJCRtiwpKeEEkjSZbGxscO3atUopzwFITj5o5dmzZw8PVt++fdmi6tChA6/gpLgEQbt9pRXI3Nwc77//Pvbu3csnZHXr1sWTJ08qXX4Tn6qMHTsWycnJLBS0Somd4i1btsSTJ08YZ5/6V7NmTdy4cYNvUosvgQIVzn6yUho3box9+/bxM0eOHIG5uTnGjh3Lgzx69OhKGW4o+9Lw4cMlt7aLiooY+54WmHr16iEmJoZ9g1ZWVjh37pykPLKO3dzc2L8jzou3ePFipKam4u2334aLiwvWr18PIyMjdOnShWGJyQdibW3N221Ae3BQq1YtdOrUCZs2bYKLiwvat28vWejEKyxZsg0aNOBFhqxfmlhxcXFwd3dHrVq1sGHDBlhbW6NDhw7Ys2cPgArrkU7BAXCeAgsLC1y9ehXnz5/nvIG0IG3evBm5ubkYPnw4nJyc0L17d6xbtw52dnbo1q0bjhw5woczgqDF0//tt9948SZfj5iIx+K5IAjawx06Ba1bty77nMSIwuTiqFWrFoKDg9kxb2JigqZNm+Lrr7/mPIwGBga8PRfLtxgHv3Pnzuy3dHV1RXx8PIAKIERBEDB79mz2K4v1g/hEcceOHXyTwMTEBAsXLtQJv0zWM30cHR3RuXNnbNiwAa6urmjXrh3DxOsiQbz6k5UxbNgwHDt2DMePH+fTFaKysjKcP38eYWFhuHbtGtLS0hAWFoawsDDG8w4NDZVgq8u3o+fOnUNYWBhOnz6tCMsrpuzsbERERCA0NJTLP3fuHCIiIlBUVITMzEyEh4fzHTCNRoO4uDiEh4fzXv3evXtcHx0UXL9+HRERETwpxSYphW2Eh4fj7NmzPIHobhVRcXExzp8/j4iICEmuvYiICISFhSE4OJjLJ95RWfn5+Zg6dSqsra2xd+9eREREYNmyZXwCOWbMGFbEd+7cwYkTJ3Ds2DHeAsrLe/r0KcLDwyv5NOg54uGpU6fYMlWr1QgPD8e9e/ckPAC0W4Xw8HBJ+5OTk3Hu3DmcP3+ev0tPT8eZM2cQFBSEM2fO8AFKebk2n2FERARbbNSmBw8e4PHjx3j8+DFjb5GvTq60NBoNMjMzERERwdmkNRoNUlNTWQ6IsrKyEBISgsDAQAQHB0sSiTx8+BBhYWESNNp79+4hPDycT6uJ1xERETh9+rRkrG/evInnz58jKiqK+0rb9AsXLiAiIgJnz57l78j3Sc5xMYl9qefOnUNoaCjDOEdFRSEiIgLx8fGIjo6WLCgajQY3b95EeHg4z4XExEREREQgJCSE+RMTE4Pw8HDcunWL3xWH1z18+BDh4eEIDQ1Famoqh1OJT/VTUlJw7tw5rp/6GRoayn68+/fvIyIigq9bhIWFISIiQvKOEj19+hQREREIDw/ncaW8jXJZ0EWCWEhIcYlB7oHKITzVJQoPEIcm6HruTb7XRdW98Cd/Rg45olSGuO+6eKHrZrXYr0X/p1CL6dOnS54VXz0Rp7GXt18s/PJ65QcAuspQKlPuBJW3W0z6ElUoRRAolS0m8eSSh02Jy1Fqi64xU5IJXd/pcqRX51qDmI4fPw5zc3N4e3vrfK8qGatOO6ojg/LQparmR3Xkv6q20u9/BK6nqnbyPS5Ae4pkZmbGK73cSSr/l57Rx1Sx8MifEz+jREp1yOvT9508pkz+kYcTiE9e5JO1qng1pX4p1U3vUfJdU1NTScop8sV4eXlVQp6Q95H+lccsKrXrTXiodMoq/06pLl191sdHfeXpaou8Hn0yKp+IctmVy5tSe6ojQ+J2xv/DWtJH1Sm7qjaJf1eKD5ZfgZDLui5Z1vebvo9Sv6rigZh/YuNGSV+ISRA/EBwcDFdXV8ycOZN9KEoNF0eW/38nJaHXJ/i/h0iwxOUnJydj+/btaNCgARo3bgxfX1/4+Piga9euCAoK+pfyV8yTfzd0Tl3jJR+3fwXpm2j/n0hJMf/Z5SvBWumbh3JZFMQa7/Xr1ygoKMCrV6/4qr6uifyfMECAMnLAn6m4xMpevgICWj9ZTk4OXr16hcTERLay/pWkz/L8V5Mu60oM1fJnT7TqklKb/p14Vx0S90EMl/Rn1yFHttVlTYs/ive45D4oufAq+QT+E0ip7+Lv/wzhU9p2kiJTon8ngf8rBPePkK5xUYJG/le1799l7P4M+it2V286t5R2eZJYRSUTUV5wVlYWh+b8J5BcKWdnZyM5OZnDc/4Mi4soNzcXubm5khVZzOPy8nKUlpb+7sOQP5Oys7ORkpKi91DlX0FymaQ4u6p8Iv8MEtedn5+PzMxMyWnz/xfKyMiQwD3/VYqLqKCgAFlZWRI47vz8fGRkZCArK0u3xUWFiQdeLKxpaWnYuHEjZs2aBXt7+0qnjuLOVbeTciET16dUhq5y5d/LHYVK7VIySS9fvgwfHx/Y29ujR48eSE1NVTRhfw8FBQVhw4YNqFevHtq1ayfhsVxx6bMYqsNjfXyqzvsnTpzAsGHDULt2bUyaNImP9/XxVNe/f5SU6gS0VsCePXuwcuVK2NvbY8CAAYrv/RWkJA/idqampmLjxo1wdXWFq6sr47wpPS92RMt/k9cnrkPpvTdpvz5at24dbG1t0b17d7i4uPCt/jcpq7oymJmZic2bN6Np06ZwdnZGcHAwUlJSsG7dOjRs2BBubm44/4+rN3K+81ZRaa+ZnJyMFy9eICcnBwcOHOCA2ClTpnBhuk7llMw7IvkpjFI5YqtE3HBdHypXCf5XFwKm+Ls7d+7wTeWvvvqKy6OyyYeizwKRt/3Ro0d8h4oiEOrUqSMRPPlWnNorL0vJYS7/yK048Uql6+RI/mxISAjfQqeLtvKTHzn/dNWrq33VVSzy54uKivD06VOUlZUhODiYLwm3adNGwn+5jMn5K58EYj7pWjCU+kf10LUQjUaDrKwsjjesV6+ezjrE7ZLztDp8lL9bFYl5k5eXhy5duqBly5bYvHkzAK18b9y4Eaampli9ejVCQ0PRqFGjSsjA8j7I55t4Cyj/yOU6JycHa9euhbGxMWxtbQForT0K7m7cuLFi+wGRc16+bcnIyEDjxo05fgwAGjRoACsrq0rQI/KGiwdbHxPFjRE7AknpyRkmFhax5pZ3Sh/jlBhMZTZu3BgqlYotSl2DpEt5iQXIy8sLNWrU4GBmgj2ZM2eOIrSyvJ9KykxJoOXtk1+NEH8v5pnYxybuT1xcHExNTTneUmmc5XXL+S0fY/Hfb+IvkyuYnj17ws3Njf+mhWbVqlWS55WUglK75M/Lx1BMckWopIzp3cWLF0OlUqFZs2aVeKyLL0r/6vqd2iPnT1VEfSgqKoKfnx/mzZvHczklJQWCoM26LR8D8TjLrUMleZDzW66sxbJHgAHOzs58IEjRMLQgUdslW0UlxZCQkIDFixfD0NCQ4+Hu378PGxsbODg4KDLlTRiotOrpI30msb4y3sSULisrQ82aNeHk5ITMzMzfXW5paSlOnDgBQ0NDjk/MysrikJPIyEjF8t6Ef/qoKsVQVT0UBtS9e3feJhK9CT//jP5QGXl5edi3bx8EQWDUgKSkJMb5IpgVeVur297qKFNS9tXpFwXeeKj+MgAAIABJREFUE2LDn3G48Sa8VyJ9hkRWVhbHrNKFaHF9YqtS3ib5c0r16moPAIZt2rZtG39HcbcEVClf2AEZAqpGo8HOnTslsVfTpk1DWloa5s2bB0HQRt+/fPkSM2bMwODBg7F69WoJymFUVBRGjBiB6dOnw9PTk01ReaPLy7WO6GfPnmHevHnw9PSEp6cnPv74Y4wZMwaenp44ceIEM7u4uBiBgYGYOHEiJk6cCE9PT5wXhZ68ePEC48aNw7Rp09CnTx8sWrQIpaWlyM7OxoULF+Dp6YnBgwdjwIABGDp0KEaMGIFx48ZxNP/WrVthZGSEunXrcpkFBQXYuXMnJk+ejHHjxmHw4MG4c+eOTqUbFRUlicPq1asXTp06hfv373NMYEREBPbs2cMwx6mpqfx+YmIifHx84O3tjWHDhuGLL77Ab7/9htOnT2PQoEHw9/dHSkoKQ/lGRESgrKwMEydOxODBg7F+/Xo2wUNCQvD555/js88+w4ABAzBq1CgO4n79+jVOnDiB8ePHY9KkSRg8eDBDxdBq16tXLyQlJWHz5s0YNGgQxowZg5KSEty4cQOenp5YsmQJX91IS0vDkiVLMGPGDIwYMQLDhg1DWloaysvLkZiYiBkzZmD06NH45JNPMGjQIE6OUB0KDQ1l5AJB0KJD3Lhxg9E7bGxsEBUVhR9//BGenp7w9fXlAxBAi03l5eWFGTNmYOjQofD29kZUVBRGjhyJ8ePH8yK1bt06eHp6SsJ8xPIqtljVajWCgoLQt29fDBs2DMuWLYOfnx+2bt2KtLQ0Dgg/ffo0l5Gfn4/du3fjiy++wNChQ/Hpp59K4JKWLFmCIUOGICYmBr/++ivPge3bt0v8jOfOncPo0aPxxRdfYPDgwQgICKgWH2nOPXv2DA8fPsSYMWMwbNgw+Pj4oG/fvpK4z6tXr1aysMvKypCamsop/bZt28blnjp1CqNHj0ZZmRbN9eOPP5aEOqWkpGDu3Lnw9vbGZ599hlGjRkGtViMlJYWhhEhJPX36lAO6z8v8W5KtoryBWVlZjGo5cOBAPH/+HGVlZYyqQI4zcZDk1atXAWgznFhbW+PgwYMM4SreasoZWVBQwNAoYsYRAkKtWrVQXl6OvLw8dO/eHY0aNcLNmze5fRSUS5Czy5cvR0xMDPs+goOD8fDhQ4YKoc+ePXvQqFEjCILAYRmELeXl5QVAq0Tc3d3RvHlzPH78mPHnKdpfSXEVFRXhypUrUKlUaNiwIcLDw5Gbm4vbt29z2RQZL14YAG0gsbW1NUaOHIn09HRYW1vDwsIC586d4yDpNm3aMES1IGhhVD7++GOGRyHAt6+++or9aeLA+by8PBQVFaF3795o2LAhrl27xlAkJGiEK/XTTz/h6NGj7O8SBAHFxcUcZC8IAi5fvswJFrp164bk5GQOAk5OTkZaWhrjia1atYqtTqXDHV2Ul5fHoWitWrVCZGQkCgsLGUFz0aJF6NWrl4SnhDSye/dumJqaYv78+RwQb25uzrIs9mcSrtW7776rU14BbWwmyeLixYsREBDACB5Tp07Fy5cvIQha9AaCNUpKSoK7uzuaNGmCBw8ecLC6m5sbNBoN1q5dy6gsP/30E8OS04fieYcMGYLatWvj9OnT2P0PuCAxAEJ1aOPGjWyp2tjYIDExEUePHuW6Tp8+LblLKN6NXblyhRFhW7RowThzDg4OMDAwQElJCZYtW4Y6derAw8MDAHDp0iXY29vjk08+QWpqKs/FwsJChuUhPC+gApm4RYsWHI9J/BfPOVZc9OVvv/3Gk5oiy2NiYlCnTh2OWp84cSLH2tWtWxfPnj3D3//+d1ZsgDZ8SJfiEpuYYviMiRMnAqhAoHBwcMCrV6840p4CtydMmMCmOL3v5OTEQbVr166FIFTgEXXu3Jmj2GmrQZre19cXiYmJjPseGRmJtLQ0xvgii4xW/VOnTjEjlYhwsfr168ff0aSwt7dH48aN8eDBAzRq1AgGBgbYsmULIiIiYGpqik6dOgHQIpzWqlULJiYmACBJ2tG+fXv079+f/7aysmIgRYKFoej/OnXqIC0tDaNGjcKqVauQkZHB71KwNkET7du3D1euXGF0BOo3OZrt7Oz4gKJTp05o06YNIiMjUbt2bTg7O7MFTXxNSUlBcnIyt3PdunW4du0a+vXrJ7Eyq0Ok8OhQqLS0lAENHRwc0LFjR9y/f5+V/cmTJxk9gnjy9OlTCIKA5s2bAwDL84IFCwBoZdzQ0FASfkUkXu0JK50CmLOystCgQQNYW1sjISGBkRkI+O/Vq1eM4EBonwDg5OQElUqFvXv34tWrV6hTpw4DPn755Zc8fxo3bozExESGECJrldAa5s2b90a8BCqgkT7++GMAFXBFI0eO5CB9XUTQ3WQRffvttzAwMEC9evV459W9e3csWLAAkZGRsLS05HlYUFDA0EEFBQU8j/v06cPlk3yOHj1abzsqIaCmpKRApVLB0NCQMaAoQQRN/vv37zN0zJw5cxjauUOHDkhOTsaBAwdgYGAAJycnxeNgoGLfTwNka2vLWXDIgmrTpg1bD+PHj0dRUREzvWPHjrh06RIns6DYsPLycoYLcXR0hEajYdA3yiADAC1atODVnxyT7dq1Q0ZGBivhhQsX4vXr12wlde3aFQkJCXr9DT169GBrlUic2GHNmjW4evUqrK2t4eTkBLVazdBAFy5cQHx8POrVqwczMzNeTen99u3b486dO3y66+DggPv376NLly4Sa/H69euMOT558mRuByEWjBo1CoWFhTyGbdq0QXx8POOlDRo0CLm5uSgv1yIo1K9fHyYmJti/fz8rgKNHjzI65759+5Cbm4v27dvDyMgII0eORHFxMQoLCxm2x9raWm9ad31EFrQ4IN3R0ZF5evjwYfz8888wMDCAu7s7SkpKUKNGDdSsWRP37t3D7du3UaNGDVhZWWHNmjXQaDSM275o0SIAwJ49eyAIAu7cuVOpflqkIiMjYW1tjSFDhrDP57vvvuP+AWBYmqCgIJSXl7O/y9vbm8vJzMzk8VmzZo0kQYqrqysSEhJ4Um/cuBGXLl3iCZ6VlcXj2LhxY8bPqoqo7ri4OMaoI9gp2kHJA/7F79L7hJclCAIvaoKgxTQDtIi21tbWKC4uZryxkydPIiUlBU2bNoWJiQkvQCS3Bw4c4LqaNWsGlUqF4OBgvf3he1ykSAIDA6FSqdC2bVu2YMi0dXR0ZB8AWWVTpkxhvO2uXbviww8/RIsWLfD111/r1N6kLIuLi3mL9tVXX6G8XIvZRckCli5dypN6+PDhaNKkCTp16sRw0OSPcXd357KTkpJ4e7Jz507Ex8dzW0m5PXr0CLVr14aFhQXy8/Oxfft2tvjUajUD0I0dOxZOTk7w8PCQ+Ct0HUHHxcWxQqQV+cmTJ1w/JTOgrW7z5s2xZs0aGBoaolatWpgwYQIcHBwwbNgwhhh5/PgxnJ2dGVo5Ly+PheXAgQNISUlB/fr1oVKpECeCILp+/TocHBxgZmYGf39/xp4XBC1sUbNmzeDu7o79+/ezYBKKKFnN1EfaPlJqt/feew9nz56FsbExzMzMMGHCBNja2uLjjz9mk19MJB99+vRhSJ3q0sOHDxmbig6Krl69Cjs7O5iYmDDeFm1hunTpwjkGGjVqhM8//xxOTk6YOHGi5DIoYXwtX74cBQUFaNSoEVasWKET8aKoqIj7QaCLJSUlrLyHDBmC2NhYNG7cGIKgzfqXnJzMFqw4werixYthYGCABg0aoKCggLfrjRs3ZhklGVy8eDFvhT/++GO0b98e77zzDjZs2KCzrfroxo0bLD8EP+Pi4gJjY2P4+/srviO2OAlVVhAExuOztbVFkyZN8PjxYzg6OmLTpk0ICwuDkZERrK2tMWnSJNjb22PQoEG8/YuNjWVfIJ28P3z4EI6OjjA2Nq6yH4LY+QaAmUQQrgDYWe/r6wug4qqElZUVfvvtNwZk69KlC0JDQ3llffr0qSJzaUIUFBTA0NCQV3MxY5s3b474+HgGAZw2bRrjf5eVleHly5csrIR6CYDRKAVBC4kbFBTEQkyCS6sZIZm2bt0aRkZGmDdvHm+B6Xeqs7CwEPHx8ZWOc8W0d+9eCIL2/g6BqBECadOmTVFSUgK1Wo0pU6ZAELQpn+gdCwsLBAUFMWRwfHw8o3AKQsUxtbe3N1QqFTp06ICCggKsWbOGrTESCMImo9W+Xbt2KC4uZl5OnDhRgqVOd/XMzMxQo0YNrFy5UoKnRqibBKSXnp4uSe+2bds2djQnJiYiPT0dBQUF7ON5+vQpp0sjLKfqEp06iSGZZ82aBUGoQAYtLCzkU7GrV6+y4nJ0dERISAjnu4yJiWH/DcnFW2+9hRYtWkjuXCkRWeVvvfUWo6dcuXKFefDgwQNG/GjZsiVu3bqFGzduMBqpGBOeoKq7dOkCALwwkW8uJiYGNWrUgIuLC5KSkjjPAWW+IYNCF8KoPiJ/Yf/+/aHRaLBr1y6YmJjAwcFB74kp/ZabmytxVezYsQPu7u6wtLSEg4MDOnfujJycHJZrUohk8Pz666/Izc1loEI3NzeEh4cjKyuLszS9++67uHz5sl4LXXKqWF5ezv6EQ4cOYdWqVbhy5Qo71OLj4wFUmMcWFhZYtGgRp41q1aoVMjMzERUVhQEDBsDW1pYHWYkJ/v7+UKlU7BB99OgRpxnbsWMHysvLOfMHbb0OHTqEtm3b4uOPP+aMODRpHz58yL6LTZs2obS0lH1T5Mgn5jRu3BgvXrxAeXk53nvvPZiamqJbt27o06cPQ9LSNmvLli1wc3PDp59+CkB641lsRtO2d/HixVi1ahUuXbrE1iNlsXny5AkL88iRI/l3yqpUVlaGmTNnwtzcHP7+/rzVIiuIEGHJEU/+wN69e+Pw4cN45513OCMQTba3334barWalUf//v0BaCdv+/bt8cEHH6CoqAg1a9ZE/fr10bp1a0nWHXGqOVI85Byn7QygVTJ2dnbYuHEjQkJCYGRkxLwi38/+/fvx9ddfY9GiRazYxDIhlxNC51y3bh1WrFiBa9eu8YEB+XvCw8O5LVOmTOGFtFatWrh16xZycnLg5eUFIyMjBuyj3H20zRNnelIi4qWjoyOuXr2KH374AQ0bNuSxHDhwID755BPGsO/cuTNCQ0NZligRCN3ne/vtt/Hy5UtERETAxsYG5ubmbHmQ5Wtvb4/w8HC0adMGgqCFKifwRw8PD7Rq1Qq//PILFi5ciO+//74SMIISkWP+3XffxdatW9n6b9iwod4Af7EfnHyolGiDLCdBEJiPdHhgYGDAltyiRYtgZWWFwMBAVqBdunRBmzZt8Pz5c6xbtw6CoIUCd3d3Z2BEJRKoUUBFogNB0Dp29+/fz/vpZs2asVOV/E6CoIV1jYyMZJ8DJXcYNGgQWyi6iC4QOjk5Yffu3bC1tUWzZs2wYcMGHoADBw7w4FPm3RUrViA1NRXx8fFo2rQp7OzssGfPHtja2qJFixbYtGkTAK3j1NDQkC1I8n316dOHJw1tE4nJ8fHxvFqI69y8eTNSU1MVLx8C2uNucjwaGRlh0qRJePbsGQRBi9FOW02xP6NVq1a4e/cuJwgQBG1SDxsbG0RGRvL7BgYGCAkJQVxcHCdUvXPnDrKzs/lESxAEznXZunVr/PTTT+jRowccHR0xd+5caDQaBAUFsX+MtiJLly5FcnIyZsyYweXQFob6SSdeS5Ys4RjOwsJCCQSwjY0NVCoVQkJCkJOTg0aNGsHFxQWTJk3CDz/8AENDQ/Tr109yGEO+DV33ixISEhi+2NzcHF999RWnwrO2tubtuNj669GjB+7fv8+wwoKgxTxzdXXF/fv32VoRKy7aSZDMyYmumJACoTIp+5UgCHy4Qx9KHEMp0by9vTnLkKenJ297ie9du3blttGOgBT9zZs3JfDjpKBTUlIk/CQrX5/lJE7q++GHH/L1nbVr11Z5d5Hm8pAhQ2BpacmnnTRHVq5cyXfd8vLyGE6cxsvU1BQXL15EZmamxEfp5+eHgoICHmvxQq+LOMhao9Gm5Dp06BACAwN5/xsXF4eAgAC2tjQaDZ48eYLAwEBJIoCnT58iKCgI+/fvx/79+ytdXhSTRqOR+LL8/Pywc+dO7N27V9FCu3jxIgIDA7F3795KTrvExEQcOnQI27dvh7+/vyQtPGWibtiwIfz9/bFz504+FRS3OyAgAEFBQTwRAO39IapTDA8sVlpia1WtVuPo0aMIDAzEoUOHeKADAgL4fY1Gm0E4KCgIQUFBvBAUFRXxe/7+/rzSqNVqBAQE8H2W2NhYHDp0CEeOHEFpaSnUajUOHz6MoKAghISE4NmzZwgPD8fjx4+xbds27Nmzh7cTJJRXrlxBUFAQ/P39JeN39epVBAQEIDAwkH1l1MeQkBBOugBIFc3Ro0cREBCAvXv3MgQ0KcmXL1/i8OHD2LFjB9/CLyoqQkBAAAICAiSYb0qTJj8/n+WRstjk5+cjKChIcpE3NTUVQUFBCAwM5NwFGRkZCAoKwoEDB7Bv375KvjVyCYwdO1YC56xLcQHaE8LAwEAcPHgQd+/eBaBVgIGBgUhISMCZM2fYmhD7hc6ePYvdu3dj586dElkCtBa4WBY0Gm34WUBAAGexAoDbt28jKCgIe/furYSMa29vD0dHR+67PgUUHh6Oo0eP4ujRo5zqrEmTJpL6lfovtuKuXr3K/C8rK8OJEyckPjzqt1qtZrneu3cvy+Lr169x5MgRHDlyBEePHoVGo82NcPjwYRw5coTL0tcPCayNUoPFpOs2sq4K9MX1Xbt2ja0hEnh5PfrisHTd5hW3h46QxT6wqvqiq71i35ZS6Ie+dtD/lZ7VV5++v/XVq9QOfXzUNaZKv5Gs6Gt3VRDW1f1eqezqfFdVeRqNBoMHD+YUWFROdceyuiS/NCmuSx9vq1MGoFXOPXv2RP369REZGalzzKgceR927NgBQagImdIXwSG/uQ4oQ3frgtzW1x+ltlXFb4EETVe8lPj/4pg3pU7K39cn4JRMctiwYZJJLVZYSmUpWTzi/xMzi4uLObBZfCIor4P6RX0RD748DkvOJyLx8+Lf6Rlx/8SwNUrvVdU/sX9NXp88llJcnq5+UXni/im9K+aPmCfifsr7I69HzhtxXKq+yabUb/H3r1+/5gB4XX3PysqCu7s7WrRoAVdXV3z++eeS8RHnRtBFuuRCPD/kfZSPn5zPusZLXo6SPBQUFODixYuIF+2GqlK+/v7+aNGiBb744gs0bdoU9vb2vMvRZ3HK+6mvj+JydMmT/HuSQaX5pUSS9GTiRlfFAPnvupgu/h3Q3mFZuHAh6tevjxo1anBaIvnE0FeuLu1M9YWHh+Ozzz6DlZUVatasicmTJ+Py5cuK7VYKwpXzgsrWJxhKfVX6W0kZKL0j54Wu35X+rqp+XfUoKaeqnhc/o2tiy4VTXo8uIdXHK6W/5fIh/n9qaipsbW1haGjIGdB19V9XW5R4WdV74meVZEhXufL/VzWRqxozouXLl8PQ0BBGRkZ8k/+PUFVyK/5b3/jomv+6SPhDrdbRYCVrgP4tLi7G06dPkZKSgvT0dCQkJCAuLq5aja1O3RqNBmlpaXj+/DnS09ORlpaGmJgYRUA3ueb/dwPN+3cmOe+U+ChHjxDLxV9NcpSM8vJypKWl8VUR+v6/hcQKIT09Hb/99hunAfurScmq/KP0pysusSCL4XT1raz07u8l+Qr/pu/KJ+D/qHpE/BJvf+TuhH8Vf+WyKJcvfdDZ/6mkayv4V5JYRsRy8EfpT1VcgG5TT2kPL1+Z/0idSv4C+aSqDv0ZECT/LaRLCJX8M/9s0mdB06L636S4lBTIP3MR0ff376E/3eIiunDhAg4ePIiTJ0+isLBQ4lxVWg3/LMWlNGn0DVJiYiJOnjzJWa7/m7YPf4TESquoqAgnTpzAkSNHkJKSoui7ePToEU6ePIkzZ878U9onbgNdNzl8+DAjmYjb9t9CSsbDP5NOnDjB2eX/KEmc8+JTluTkZPz6669IT09XFER6XuzDIKJbs3Trm6K/lRxxcuYpOe+U2lfVSYUuxSj+v7+/PweCCoIgSTdfFSk5WZXaIW+DLgft71Hk8nKV+ip+jv6vyzclf1/8ntJ3mZmZmD17Ngext2nThhWXmE9r1qzhQOlvvvmmEr/IylWqTxff5c8qfajMvn37okaNGow7RRhW8meByocH8nrl/9clX/LFsirHvHguKPFaXo68/Urz6LfffkNCQgLfYZMv4kr9kfdX3zNKJH+mrKwMy5Yt4wiWt99+Wyc/6H2l+ULvEEmgm8WNbNu2LYyMjDBhwoRKFcknidgkpyh7wjmaN28e/1+J2boGQS7YSv6S0tJSxVWEPnT1QGlilpeXIysriwNce/Xq9UbOSiWzW85L+l18/4v4pHS8TMf6+nwBYh+SEn/E5VE/lY7g6Xu6RqA0ieT1EM/F9VLcqiBUwBLJJ3NUVBQHy1+7dk1RnpT+r4t0ySH9Tb7VkpIS9O/fH7Vq1cKDBw/w7NkzeHt7M2KJuI9KlrqYD+J/xTIg5oXSmMrLlufXlI+hrjp19VUsU9evX8f69eu5fRS+RvA1SjxTaqP4YEM+N0lOlaw1cTkPHjzAjz/+yAqUkCA++OADflapb0p9pvZUgm5WYmp0dDSioqIUYVzkfiD6vbi4mOPaKBxAiZQmZXW0ubw+8btiAVB6XqnOvLw8nlAU8f+m7ajq3o8uUlpFqmovvacktErv66u/Kl+eeCLpo9TUVLi6usLU1FSSdl5cP8GyODg44O7du1ymUhuqOn2qzlgTEZIBBTPLn5MrAn1E80PcDn1163tO/o4+XssVpa7fXr9+zdl5iGJjY3H37l3ExsZKntVlXVV1aVSuZPRR/fr1JagtBIggj3yRKyx9dYvrFMSDJ36xvLwcarWa4X7LysqQmZnJzxQUFCAzM5MZ8uTJEwbM69ixIwdbAloFERsbi/T0dElIDgDk5OTwBbj8/HxJRHh2djbndsvJyZH8lp+fj+zsbI6pEw/Mq1ev8OLFC84BKf6tpKQEiYmJePnyJaKjo6FSqdCgQQM8fPiQGVUdkk+stLQ0vHr1CkVFRSgvL5eELmVnZzPfsrKykJ2dLQmJys7ORmxsLDIyMiQ5AnXVK1/5CwsLGZVBqW3JyclITExEebkWNohi2kpLS5GVlYWcnBykp6fj119/lfBYXEZGRgZnOH/9+jX3jyxWW1tbJCUlKVqtFEs4adIkANIJl5iYiLi4OGRlZaGgoKDK0yf5WCcmJuLFixfIyMhgHmdkZODUqVNwdHSEgYEBlixZgry8vEpKT0lpZWdnIysrC5mZmXj16hUyMjIk0ORFRUV8tUatViMzM1PS55ycHDx//hwZGRkctEw5FonvZWVliqFtgBap49WrV8jKyuL+5OXlSa7zZGZm8vvZ2dkICwvDiBEjIAha+Byxgi0pKeEYyOzsbEm9NPbEV3Fdz58/rwT4KLYslcYmOzsbFy9eZPy6gwcPIjc3F48fP2ZIpaSkJK6b+CPmf1ZWFl9fks8FsVwL8i9OnTqFrVu3olWrVnBycsKhQ4dw4sQJDB48GHZ2dvjll1+wf/9+uLq6ws7OjjF2fH19YWBgAEEQ8P7772PXrl0AtFAvXbp0ga+vLxwdHRnSNjMzEz/++CPs7e3Rr18/3LlzB05OTjAzM8OQIUPwzTffwM7ODkuXLsWRI0dgY2MDOzs7/Pjjj3j06BGaNGkCOzs7zJkzhzudkpKCb775Bj169MDYsWNhZ2eH2bNn8+/Jycl477330L17d4wfPx61atXiSHnx4LwJvXjxAvPnz0ft2rXRvXt3tG3bFgMHDkT//v1x4cIFTJw4EXZ2djh8+DCWL18OU1NTWFhYsEW6fft2/O1vf2P+uLu7SwZKTnKltGfPHjRu3Bi9e/eGs7MzvvvuO/7t8uXLGDp0KJo2bYoOHTrgk08+Qbt27eDn54djx47Bw8MD9vb2qFmzJhwcHNC7d2/Y2dlh7NixPMmePXuGuXPnwsHBAR9++CEjsBLCK6GvUuBxzZo1MW7cOIliJj+iGNUyLS0N3377LXr06PF/7L13WFXX0j++D1XqEUEU0IAFNUaN0Ru5thi7AqZYb6KiIiqxJpZYEg0mahoW1BhBo0YlsUaFQITYY4tBgy1KABGw0DvSz+f3x3lnWHuzz4Ek3vv+7vvNPA+PnnP2XmXWrFkzs9b6DKZOnQpHR0e88847ddwStf4DeksvODgYAwcOxKRJk2Bvbw9fX18UFBQgMjKSUXPpQnJcXFwdN1hc7U+cOIFp06bB0dERjo6OsLKywpAhQ+Dm5oaePXvi5s2b+Oabb9C1a1e4u7vj9u3b8PLygqWlJSOXiGPp7u7OgAHPPvssmjRpgmXLlqGwsBCDBg2Co6MjVq5cyf0hWORp06ZhwIABcHR0xOHDh7Fr1y54enqiS5cuuHv3Lt577z2eC5s3b8aZM2dk8Of+/v4IDg7G1q1b0bNnT7i5uWHBggXYvHkzHB0d8frrr+PXX3+Fv78/GjduDGdnZ0Y6TkxMROfOndG4cWPMmzcPXbt2xcSJE7F9+3bs3LmT8fUMLSpnzpzhuDZdJr948SJOnz4NSdJDE+3btw9DhgxBkyZN0KlTJ8Zv0+l0CAsLQ+/evfH222+jWbNm6N27t8wzEeutE5y/ePEiX342MTFBRUUFfvzxR0Z2JCEmJARJqgW1f+aZZ2BqasroDAT0R2gPhJM0efJk5OTkcJkEuevm5gYvLy8cPXqUIZCdnZ1ha2vLcDUmJiZwcXHhW/UUV8nOzkbnzp3RokULPH78mJE6AwICUF1djQ8//BAtW7ZEmzZt8OjRI/z888/cfooBGFIW4vci8+7cucMwMHTrnVzlwMBAGV6Tm5sbTExM0KZNG8ybNw9lZWXcB4KnmGJ5AAAgAElEQVRnsbCwgKurq2r9au0LDAyERqNBWFgYTp06xegcgH4Hx8rKCn5+frh+/ToSExMZgmXXrl0Mb01/mzZtYowqWhl///13NG/enPGRcnNzGSjxrbfeQmFhIX/u0KEDFixYwPdPacHIzs5Gy5YtYW5uzhdz8/Ly0K1bNzRv3pzrkSQJkyZNkvHY0Fjk5OQwuOH9+/dRXV3NcD80CWmyODk58SpvTBFSjgT6GzNmDBISErg/4eHhjG9mamoKJycn2NnZoW3btjh37hzj2FPgnxBX9+/fz8gRc+bMQWlpKcs2Baqjo6NhZWWFcePGAagFmvzuu++wY8cOWFlZwc3NDTNmzOCFRpL0yCVALbYYwS7duXOHMd8kSY8kQnBOvXr1wujRoxllV5L0cDn37t1D27ZtIUkSPvzwQwBg5d+mTRtERUXJDvQaIkpiMmTIELb0CBp6zpw56NGjB6ONSJIeZRiozflAF/8pb4M4TjLFJQbA6EsCp5s4cSKqq6uRnJwsg5z45JNPcOPGDUiSHn30wYMHiIqKgpWVFVq2bAmgFte6R48ebOaePHmSy8jOzsbixYv58/Dhw2V4QIQbRB1+6aWXeOINHjyYleKMGTNQWVnJgkyAZYGBgZAkPSY3pdxydXVFSkoKADkELUHYGnPR1ILftNIR3O+dO3fQtm1baDQatqgo8QEhmBLNnj0bklQLHfztt99CkvRAdcYEg34jwZw/fz4A/TWnVatWYfv27aioqEDz5s1hb2/PbsORI0dgbm6O9u3bAwArOknSwwQBtXhikiQhKyuLFzAC4rt58yZatWoFU1NTZGRkoLi4GJIkwd3dnUMDFISluBJhtzk7O6O6uholJSW8YBG2F/GCoKeNnbEqKChg2RDhaKgMymWoBIs0VB59X1RUxHhlw4cPR01NDR4+fMiQSlFRUTLl1qFDB9z7HxQNUlqLFi0CoEcRprEEIFvMAD3yiLm5OX766Sdcu3YNVlZWaNKkCQB9zgfC7Y+Pj8e2bdvYk5EkPSYezZslS5agpqaGgQYp8YrYhsGDB6OyslKmyGxsbFBWVobhw4ezsiVoJTEeOGDAAEiShNGjR6vyTo26desGSdJjzQGQIe9Kkh52iKC1nZyc8NtvvzHcDyVRIVipZ599VubKy2Jc4q4KoMdAIjxsWr1EzPlBgwYhNzeXkVJpMAj8rFWrVox4aWVlxatdTU0NVq5cCUnSo4GmpKQwkmLr1q3r3DQnXOyJEyciLS2N6/f29kZ1dTXatWsHU1NT7Ny5k0HJRo8ejfPnz2PSpEnQaDR44403UFBQwAkORDeKLA53d/c62UTUSBkPuXLlCqysrPDmm2+yCU3KR5L0uf4uXbrEqxpNIECv4Bo1agQ3NzdcuXIFn3/+OSRJn8vw5MmT9QaLb926hUaNGsHBwYGTWohEOFGbN2/m/lDCjdatWwOoXURatWrF12Co/b169cLx48dhZWWFKVOm8NjQMRdJkpCTk8NWjZeXF9dNlg/1l/hM6J6kHH19fXHhwgVMnToVGo0GY8eORWpqap3dNiVRG4YMGcLf5eTkMHggIfeSlUOhBEOBZ1Fx2dnZwd7enpOkPnjwAKamptBqtfj55585F4FGo2E8t6SkJNjY2MDR0RGXL19m13nAgAFcDvFVq9UiPj4evXr1Qs+ePVFWVsbQzyEhITh+/DjatWsHNzc3BAUFoaqqimOIkqTHzPr9999ZwdIObevWrWFqasqpAIuLi1n5ffrppwBqg+MWFhY4cuQIfvzxR8Zye/LkCdfToUMHpKamcjZp0RhoCFF+BHGuEdBo8+bNcffuXfa8unfvjqSkJJibm6Nly5b45Zdf2DIcPHgwzpw5Y1AeJOWXGRkZMDExgaWlJec6I5emc+fOHMwjxixevBiVlZVs/n755Ze8yjZr1oyD+wAY3XT16tWMBUQDItLhw4dhb28PMzMz3Lx5E1euXIEk6UHUbt26hdjYWFhbW8PGxgZALbT0888/j+7du2PcuHEMgXz69GlYWVnB0tKSg9eVlZWM6koWC1FDXMXq6moWODKrAfAK9uabb6KqqootMhcXF9kZMbJGmzZtiqFDh+L555/n7EMAjAZAgVroYnd39zoK/9GjR2jTpg0aNWrEuRIfPHjAwkPb5dS2OXPm8Lv9+/eHqakpduzYwYqOBB+oXYEnT56MmpoaPhdFuO9Pnjxhy5eC1vSZXCgaq86dO6NHjx4YNWoUrly5Iuu7cgdPJLK2REiaCxcusCzFx8ejqKgITZs2hYODgwwjTI1IcRGSrJjJmWCjJ06ciMrKSlhaWkKSJIwfP57bR8rM2dkZQ4cORadOnerkjSTrVqPR4N1334WtrS0uXbokW5CHDh0KFxcXfPzxx7yB9ejRI3bFSU5p3tjY2CA+Ph5Hjx6FlZUV7OzsWDnTDqOZmRm2b9+O5ORklnfKh0gWmbOzM8smZQ7q2rUrWrVqhW7duuHw4cP1Zv4hioiIgL29PUxMTDhGunfvXtjY2MDKyorHgqy/0aNH81xo3rw5hgwZgu7duzNaLPVFbZe8TnCeEBUpVRZQa/5t3boVgD7bSbNmzWBvb4/y8nLcuXOHYwFxcXG84js7O/MuxsmTJ2FjY4NGjRrh1KlTuHr1Kgsw5WejhlH2GUotRQccvb29AYDhfMePHw+dTsfpn0aMGMFlZGZmYv369byS2NraoqysDBUVFZyJRzlxxTaIpAwWV1VVcayBBlXMTffZZ5+hpqaGEV6XL18uK1scrJycHK5n9erVuHv3rtGtaaAWS75FixbcptjYWHz00UeIjIyEJOmhnIkoma8kSbh69Spqamo4AE0KMyIigt2bJ0+ewMHBAc7OzjxBxfyMmzdvlrkaCQkJAPRCSu5GSUkJsrOzIUl6oLqVK1ciIiKCLbJhw4bJdgEJBVMtligSKS6K5wDAihUrIEl6rPfs7Gz+LOLI16e4SJGTu5eUlMSTPSEhAU+ePIGVlRWaNm0qA5wUFZd4gXvNmjVslcXExDDvHB0d2UW+ffs2f08KBdDHvPbt24fU1FRIkh5WmY6akCU0fvx4Wd8DAgIYnTYqKgqNGjWCp6enrP4XXngBubm5qKioYFd65cqVqKmpQUlJCTZu3IgOHTrwgvdHN6rIc/jXv/7FO8S0yE6ZMgWAfsefQgXXr1/neJ6rq6tsx3PVqlV8jKNBFhcpCUtLSwwaNAjbt29nP58GhiqTJP1J6JycHEiSHr735s2bnDSAUjYR48zMzBjJkuqhLXJqQ1paGruqtErTqr106VJUVFTwdmubNm2wevVqjmfZ2dkhPDwcK1euhLu7O4YOHcpmqampKaKiojBs2DDe2SMrzsPDA127dmUMbSWJZ0kAveIi63Hu3LkYOXIkPDw8mE8ODg7w9fXlOmjnhCbq1q1bmX/vvvsuDh06hNatW6NVq1YcbzMmNIRlRq5QeHg4WwaUfNbKygpBQUHw8vKSweS2b98ePj4+MDMz45RS5Go3atSID2eSOzJ//ny88sorcHd358VJq9Vi+vTpzAM6kuDk5ISXXnqJV9vY2Fh+XqvVIi4ujtOrW1tbY/fu3VizZg08PDzQrVu3Bh0Apl0rirsQHPezzz7LlgPFgPr3718HVkc5roB+Iab+pqen4+HDhwyR/eGHH6K6upoXm06dOsnKEN3nBQsW4OjRozyWtGklQkuL8aLU1FR2aZ977jmcOXMG3t7eaNmyJRYvXsw5L19++WV+h/DdLS0t8dNPP3HehYULF2LEiBHIzMxkyGRzc3N4enrC1dVVtkgXFBRwzLpJkybIyspCWVkZJEnvSq5fv16GMGuIxJ3Z8vJyHtt33nkH48aNQ1RUFM9lsqLEOGGnTp1kO6LLli3DwYMHmX/koqqNXZ0sPxMmTIBWq4WdnR0WLlyIr7/+Gra2tvDz82OBDAkJgVarhaurK06cOMHKgQJygH5lcHJywttvv41WrVph7NixDAcNAF26dIGzszPHAUgpJCYmwsbGBt26dcPvv/+Oixcvom3btnB2dkZRURGnH9NqtXB0dERMTAwqKirg6+sLOzs7WFhYwNzcHKGhoQD08STa4rW0tMTMmTMRHx+Pfv36QavVYsSIEVi1ahUkSR+XUCOln63T6ZM4aLVaFo5r166ha9euaNy4MSZNmoSjR4/CxsYGvr6+yM7OrrOd++GHH8Le3h6NGjWCubk5r6BUX30ua1BQEOzt7WFhYYF27dpxMpCSkhKMHDkSNjY2MDc3xyuvvIKffvoJTZo0gVarxZdffsmxxubNm2PhwoVo0aIF/Pz8OJFETU0N3n//fWi1WlhYWKBDhw6Ii4tDx44dodVqMW7cOJSWluLQoUNwcnLCzJkz8eKLL6Jv376y80Zjx46FVquFjY0N59IrKSnBa6+9BhsbGx4rSrZRX3wL0GeZoRRps2fPhqWlJYKCgngzJC0tDZ06dYKZmRnLm3LzSUm0UWNpaYkZM2agd+/e6NGjhyy9vZ+fH7RaLdavXw9Aju67Zs0aHgtzc3OMGzdOFlA+ffo0tFothg8fjvz8fFn/rl+/jrZt26JRo0awtLSEh4cHb4YMHz4cjRs3xq5du/j5AQMGQKvVYuDAgTh//jxb/s7Ozjh+/Dh0Oh3mz5+Pxo0bw97eHsOGDUObNm3g4uLCll5hYSHat28PrVaLkSNHorKyEsHBwTAxMeEQDc0HMjQMySH1Mz09HU5OTtBqtZxt+969e7C2toaXlxdvil28eJEXMgrGr1ixAnZ2djA3N4e5uTlbZ8ZIlldRp9NjomdnZ/Phs6qqKtlBNJ1OnyihpKSED+ZREgFiOJWZnZ2Nu3fvIj09vU6n6ZCf+LxOp79SkpmZyTuMeXl5ePz4MT9bVVWF7Oxs5OTkyCYJfa/EXAL0kyUrK0uGO56Tk4OcnBzodDqGsP3ss8/qZZgodFQfxSRycnI4jka/k6ulNhmzsrJkvAbqBywU+UW4SspDvTqdHpMsMzOTFySqq6ysjFN5hYWF4e7du7IAv6hc6R3CMqfPIuXm5iIhIQH3799neaAyCgoKkJmZKTsYC+jHitonjpV4c8OYoqmpqcGDBw8Y100kyrQ8ZMgQvp5EMTND5VFs580330RiYiLu3bvHW/nU7qKiojoHfMVrKNnZ2SwP4nvV1dUoLy+XjYUyhpefn89yQDFhcS6KPM3Pz0dmZia/T7h24lwqLCxk3up0eqRUCklQm3JycpCVlcWbZiYmJvjqq6+Qk5ODtLQ0zJw5E9bW1jAxMZHthivHgcqkMRVlhL6jQ+Q6nT43A/FKJHq3oVnOZZmslXEV5UCLkyk9PR1paWk4efIkGjVqhEmTJrFwGBI68VS0ssz6rm8o6zf0jPL5+so4f/48OnXqhBUrVqj2WazHWNDcWHJOakd912jo3qCx6zqGeKV2n0t8h+j+/fvsVitv6osLiLKNate8jLnVhnhk6B1RwRi6/kH1Kqm6uhq3bt1CQUEBuytinMbYIgDokxubmJhwZh6xLrWxEPtorK/iM2KZSswytf4ob7Go1aP2uSFyKNZZXV0NGxsb2Nra8gJFRJsvaschlDxQkrK9avPcGP/qu1YkiUJDDRBNa+UfoL97RmdLOnbsCEdHR9kJWLE88V3xs/J35bPin3KQlQOpNiDKekXFITL8yZMndYREjcQ2GOqX0loQvxcvXivLEXlen6uk1r/6eEvfZWdnc6ymZ8+ebHGqWSRKoWpIv8UxUmuf8n3l5Fb7v7F+E1GatDZt2kCr1cLX11d2GdwQLwsKCnh3TZIkJCUl8Yn/hvBUlD9DfBO/F91LQxNbrEspC2o8Fcs0NH/U/uid8vJyPgfWpk0bxMfHIyMjA7GxsWjZsiWGDh1q8HqSsh2G5FFsvzHQA7V+GiLG46pvooj06NEjTJ48GcOGDcPLL7/MGEfKgVDrqKHPf6T+P/P8X333r9Qnvm9MkAxNjKfR1idPnmDJkiUYNmwYfH19MW7cOKxYsaLeFfqP1vdH2mxMHv4IRUZGsiz6+/tzn5QTWlnP1q1bMWrUKAwfPhyvvvoqZs+ejeTkZINKpCFu/F/px/8G6XQ6pKenY/ny5ejfvz+mTp2KOXPm4I033kBERITRNIPKcoz9Zkih/1lqMJCgUlP/TX+elJNCbdU0FpP5m+on0ZJUs+6NueJKyHGyFJRWwt/UMBLH4WnxrkGKSxw45cA2dBX6m+QkmthK7CVjgem/qS6JCyrxTXR/SX6VMqymzKgctTFpKNTPfxOpuY9Pe16rWa1/lRpscVGlypOsyr+/qX6qz2ymifI3NYxIMSnJUExOTYaVAfP6cNb+r8i6sbn875rX/yuKS00bGzvk9++kp1lffWU9zbpEYYiIiMCECRMwc+ZMfPHFF7Lg8N/UMCJFc+/ePQQFBWHatGl8b0+MLarJsGhhqYVDDh48CD8/P8ycORPbt29n1N3/bcX1tOKfhmKsyoD7X2lnamoqEhISEBAQwBf6/2rbVRWX+IDSvBPdGKWJrabUxI6r/S5+FlEBDD0jugCGdlNEqqmpwcGDB7F582bExMTIlK1auWKfxX4r+9gQ5hrjBVALATJ9+nTG5BYPTRrjrdKsV4vBGKpf2Q5Dv6kJs/ivcoeooaQ2RobcE0PtVb5TUlKClStXwtbWFpIkoV+/fgbHwJgMikqJ4GLmzp3Ll7hF6Gm1sql9SrBHY66S2hir8UrZb/GMoCHe1dTUYM+ePdi8eTPOnj1bZ7zEf8X31SDEDc0xZftEqq6uxpo1axg0gRAz1HSHyDs1hSqDblarXHxBeShQFFb6rGZ6i51QxguUykP5m5pSUTLUUEcB/WFAb29vPvXr4+OD5s2bM3YXDZRYv/hZeWxCPCNVn/ms9r6awrl9+zasra0ZC+zevXv48ccf+VAglaOMgakpEeU2u3j0QrnQKPmupiSUSlCsl8ZbTR4aSvUpESV/jSlPsf0VFRWMTiAuAEqFoKZ0SbZIGcTFxfEpeEAPqBgbG4u8vDzV9ov/KsdeqRzU+iP+DgDbt2/H0KFDZYupsnxj80Qs85///CeaN2+O999/36DsK9uslDlRHusbVwAIDQ3lu8UAGJRg7NixdcbAWP1KOSNStbgMTUyloBtruKHfDZGaoDb0XeXvixcvRuPGjXFPJUO2UoEoSRkYV6vXEH+UgmqsjXTJVURfEMtvSIzL0ApOpDzqYGw1p8/GeFPf2DZUedX3rKH6iZRCTLRnzx5Ikh45QTwpruyXobrFMgkGhlxOZf0N6a+xeoy9m5ubCwsLC8ycOVPWhz9TlpLqO2Re38ZQfTwE9AAHJiYmjJdWXV3NsO6EECGWZ8wYMGTlGY1xxcfHY+/evTh8+DAePHgg++3JkycIDw9HeHg4jh49yrhbgP6+WEREBGNaR0ZGMgrBr7/+imPHjgHQr2KRkZF8Duz48eOyu4v0LOXiy8/PR0REBCIiInD06FGum8z3w4cPY+jQobCzs0P79u35vbi4OERFReHChQuygYuLi8Pu3buxf/9+fpaYd/LkSQb2r6mp4XpF7HI1oveLioqwZ88ehIeH48iRI3zd6MSJE3xJ3N7eHp9//rnsIKjSJI6OjkZERAQiIyPx7bff4vDhw/j+++/rDPKNGzewe/du7Nu3D5GRkVzG/fv3ERERIRu/u3fv4uLFi6isrMThw4dx7Ngx3L9/X9an/Px87NmzB/v27UNERARfYL506RKP340bNxAZGYnTp0/Xq2zU6Oeff8Y333yD/fv34+HDhzhx4gRfXTl+/Dhf+K6oqGD+iwgSgB4gcffu3fjuu+8YLuW9996r1yrMzc3Fnj17sGfPHhw9epQVXUxMDIPqOTk5YcOGDSgoKJAtSuLkTk1NRUREBPLz85GTk4OIiAgcO3aMrwwlJSVh165dOHjwICIiIpCbm8vvxsXF4cCBAzhw4AAiIiJw6NAhfPzxxwy8t3z5ctlET09Px+7du/HNN9/g2LFjKC4u5nG+fv06IiIiUFVVhaSkJERERCA2NhaA/i5mZGQko1rcunULkZGRfLD01KlTiIiIkOHS5ebm8hwLDw/HyZMnZWOnJv+3b9/G6tWrGeF05cqV+P3333H+/HkGHEhLS+P20d1YsayYmBh8/fXXOHbsGM6cOVPHiqRnZYqLvqyursaMGTPg4eGBUaNGoW3btmjbti0P7o4dO/DSSy9h/vz5jET63HPPAdCbuHSDffXq1ejbty+fTJ46dSrDzm7fvp3jERqNhoEJJUniC9KEBLB161ZER0fLUFElSY9hbmFhAQsLCxw7dgxHjhzhrD1DhgzB66+/jsmTJ8PKygqSJLHrWFlZialTp6JLly7Ytm0b5/wLCQlBeXk5Fi9eDDMzMzRt2hSxsbHo0qUL1/nqq6/WO0nDwsLQt29fLFmyhAEWu3XrhurqasTExPBVCgsLC2zfvr3OHTidTofbt29z3Iv+hg0bxvhM7777LgC9opw1axY6duyI0NBQhvj5+OOPcejQIeYZ4YYVFBTAxcUFL7/8MoqKihjhQUxrtWXLFrzwwgt4//33OQlDcHAw3n//fQZG/Oqrr/gyLsWTGkpPnjzBhAkT0KJFC4wZMwadO3fm09s7d+5kHKxWrVrh+++/Z+w3uk8I6HHjCBlhw4YN6NWrFz9DIHZKF5do48aN6NWrF4KCghh3jJA/o6OjGbnE1tYWO3fuZMWldMk2bdrEqdk+/vhj/POf/2Tki7KyMrz//vvw9PTExo0beVwuX74MQA/saGtrC19fXx7TXr16YcuWLVzGsmXLWHF9+OGH6N69O4KDg1kuyO167733OH9CWFgYnJycIEl6vDey7E1MTHD+/Hls2rSJ40379+/H66+/znxzdXVFZmYmysvLmZ/+/v5YunQpJEnCa6+9hrfeegvnzp1TVVy3bt1iwAJra2ssX74cd+/e5Uvsb775JpYtW8a4ZiYmJjh48CAA/QIwbNgw9O7dm+8OE5oyybm4+Eii6VdTU4Pi4mK88sorMDMzw+nTp3Hz5k1eAXJychiX6dlnn+VCCV/nwIEDMrRUEr758+fj/PnznHORIJj79euHBQsWwN7eHp6ennBwcICtrS2+++47pKWlMZzNzZs3UVxcDK1Wy+V++umnqKysZDiSkJAQFBYW8qAQfhHhcVlZWaGwsBClpaUYMWIEK0QADFTYvn17PHr0CN9//z3s7OzQtGlT9OnTB2PGjGFI4hYtWsiCokT0f4KsERNw0CX0b7/9FgAY5VFE06AyaBzKy8s5ICxJtXDC1PaBAweisrKSMb/ogjhhPHl4eODWrVvcfycnJ5SXlzMkDiW7IFDF4OBgAHrkD0mS+O5maGgoJEmPhrvzfyBc6LrXkCFDMH/+fLbW1IRZOdmLioowcOBA2Nra8iQmwX7uueeQmJiIffv2oVGjRnB1dYWXlxfGjx/PAITdu3fHpUuX0Lx5c5iZmeG7774DAL6j6OzszCgIakQIpSJUTLt27SBJEnsFNFEJStoQXb58WSbrnp6eLOsER3zgwAEAwOTJkyFJEsPF0DthYWFcTmxsLLu7pJSAWugekhfCS2vUqBGuXr3KsEQEO9SrVy/Mnz8fycnJDCvt4uICQK9caCH29fVF9+7duW2SJCEmJoax5gndmKCSJEmfXkx5p1GNv6JsEy+8vb3RpUsXzJs3jy2w1atXIyMjg5Pz0CVrS0tLmeJSxgMlpSYjDCBKBPvo0SNcvnwZ169fx4ULF2BmZgYXFxfZBV2aYIMHD0ZNTQ1r1E6dOsnyK0ZHRzMDRo0axQogKSkJH3zwAWxsbODh4QFAD38hSXroFUKdIIykiRMnAtC7M6IFJ2Lak+IiISQLhbC7/vWvfzH+EyVrkCT9rpGYSMLS0hKFhYU8Mb766qs6gWTi3dmzZzndmQh3S6vXiBEjkJeXx/hYNFHUAq9ArcXZpk0bvmE/ePBgSJKEcePGMajc66+/zmnFRFTNmJgYBvfz8PCQJcMgxbV37164uLggKyuLkToJgO7q1atwdHSEJEk4d+6cDBDPz89PpqgMxeREdw2oRd6k8QDAaBUEfUNWPFk9paWlmDhxIjQaDY4ePcrxJ0rCAtQqro4dO6q2Q5Q/giEiooVl4sSJyMjIYIwsMcCvRhkZGTA3N4ck6RNfEAoKKXsCOwwPD4dGo4G9vT2DLpIF1rJlSzx48IAx+2nhffXVVwHU4n11794dycnJXDfNhaCgICQmJjK/vL29ZSgdhM21bt06ALWLNP1FR0cz+OTMmTNlCV5o3m3evJkXhaSkJB5XNSLrmBRvdXU1J7qRJH2OiLy8PNjY2KB169YoKSlBnz59IEkSW18TJ07kvojWslinJAaCr127xpPqzp07dRpFOwMifvq5c+fg4uICCwsLREdHY/PmzTAxMYGpqSlDPwOQWQeWlpas0EgoyKUioDb6TMKcm5uLpk2bQqvV4tdffwUA3Lt3DxYWFmjSpAl+//13nhTe3t4oLCxEbm4ubGxsWLHdvXsXTk5OsmQWQO1E6dGjB7KysthVadasGa5duyZDqoyJiWEmikqmrKyMMfTXrFnDZZ8+fRpNmzaFlZUVYmNjGXRRBFVU2y2srKxkM56S1VZWVrLrvXTpUoZjFnNYEshjly5d8OjRI6xduxaSpAfz69atGwPIvfHGGyguLoanpydba+SuL168GG+//TY8PDwwfPhwREVFoby8HD4+PpAkPbIEwbcoYz5KIsHT6XSyXT+a5OXl5ZxgZO7cuaipqeFL0y1atMDt27dllg3Bgnft2pUhbdLS0thqMgRNVFxcjJdffhmSJDH+F6BXZmTpX7p0Cenp6ZAkPQgfjbUhxbVq1SqYmJjAzMyMF6GUlBQOlWzYsAETJ06Eg4MDpk+fLgPnEz0KQsitrKzkxBpRUVHIycnh0IcIB71r1y5YWVnB1dUVN27c4NiehYWFbN6KckuW34kTJ2hTZFsAACAASURBVLh/xKtnnnkGkqQHjSwpKWGLa/bs2ey6mpmZ8a6kobEuLy/Hc889BxMTEwYOLCoqgoeHBzQaDUaMGIGqqiqGee/WrRuOHTsGjUaDNm3aYNeuXRg4cCDs7OwQEhKCnJwc1d1vQLC4AHmyBzErMaA3T0lzLlmyhL8X0TgBsP/t5eUlw6qurq7m1XvmzJmyVTg+Pp5jJ8ePH0dycjJbUpS5hJSJmLKIMrvMmzcPADhOQoojNzcXVlZWcHJyYnxuSdK7OmL/yHT29/dHWVkZm7HkSv7666+QJD0EMcHxihMS0IOz2dvbQ5L0QUkicr3Mzc2h0+mwb98+SJLe1SsvL1c9DgDorTeyXG/cuAEAOHr0KExNTdGvXz+Z9XT16lWur2fPnjKLKjo6muMfkqSPxVhaWsLLywsDBgxAixYtUFRUhNLSUu53//79MXr0aJz+HwRPQD/xaYwou4yxHUgi8Zk9e/bAzMwMffv2ZWt369atMDMzQ5MmTVBZWYm0tDSOSYaHhwOoxZR//vnn0blzZ7aYiQjKW5IkHh8lZWZmstImMECgNmUeofVu27aNreOKigqjGzEUC+vVqxfL+qVLl7gtI0eOxKuvvioLeotEmbIkScLJkydx6NAhmJqawtLSEkAtBJEkSdi3bx+/RxOfzkRRqsApU6bIZDI5OZkXAJIhyhtAFh0AuLu7o1GjRhzKqKqqgo+PD0xNTTFp0iSMHz8eJ06cQElJidGTBV988QVMTU1hY2PDv3/yyScwMTGBs7MzY+yRov3www8Z+trJyQn+/v5YtGiRTG+IZzZlxyHERoi44iS0W7duRZ8+fRAdHc3mKSmu1NRUnvQffPAB8vLymDG0QlDZ9+/fR5MmTeDg4FDH3KQciC4uLtizZw8Hy21tbbFnzx7k5ORwkJiCyNHR0bC3t4elpSXu/U+aqCZNmnC2kOvXr7NAd+7cGSkpKSyUGo2G2xAaGgpLS0u2rijfIuFzA3pUWEnSByfLysq43SLvCgsLeeJTIDwxMZFN59WrV0On03GsTIyxKHdNdDod56IbM2YMysrK8PDhQ16Njx07JksQQW7P7t27YW1tDa1WK0ObpQB9YGAgbt++LUs1R+5HTk4Of7948WIA+gzZH3zwASZMmICkpCTOfUnWEvU9ISEBN27cqLPzTM/QAkUu1EcffYSqqirExsYytK9Wq8Xly5dZIffs2ZN3vcjynDp1KssXxVA+++wz7oskSTLUUpEyMzM5BkSK68aNGxy/pYQt5Db6+voCMHzcoLCwkBPdimnlKcQhuj6PHz/GxIkTsWbNGp4j5PqTZ3HixAmOVS1duhTXr1/HuXPn6vTr7NmzaNasGUxNTbF7925kZmbCzc0Ntra2dYA8afOif//+uH//PrKystCmTRtoNBoOZWzfvh2WlpZo2rQpA0pu3rwZL7zwAluCyvE0dERh06ZNkCS9+3r16lU8ePAAAQEBbCkD+t1P8uqio6PZLXRxcWHFdOXKFXTr1g0XL16UeSEyi0tcERMSEniHg3DFJUl/clhMYDpr1izcvHmTNT11UFR8NCGobNKyFMMSGUxQws888wwrR/ozNzfH1q1beRWOiopCZGQkTExMYGNjw1vzFMtp1KgRXnzxRYSFhcnwrG1tbXHu3DnuX3x8PL744gtIkj6pAlkttNFAFgsAWV44pftADC0vL+dBWrRoEX799VfesSMLUKfT8cQjBSy6WuKuLiXnnD17NhITE3mLmRaN5ORkjodcuHCBc9E5Ozvz8RAiGiedTsersCTVYpBT+ykeIkn6TD4tWrRAjx49sGvXLvj5+UGSapOYiu2lyU6pwdQEHZDjs1NCWAq6k7Ki8RctKtolk6TaALSbmxv8/f1haWkp25F+/vnn67QB0Cthio2tWrVKhjMfEhLCbSUlT5mLDCkuCqJLkn6Ln95/9OgRx2zMzMwwY8YMNGrUCK+88gqioqI40cn69etx//59/OMf/4CJiQn27t3LGy9eXl4YOHAgLl68yOGHnTt34sSJE7C2toaZmRlbo1Sei4tLnU0jGhdJ0m98kNdiY2PDSKs0pyWpNokvLdS2traYN28eduzYITtEqzwEC+iRimkse/XqhREjRuCHH37gsum4EeUhkCR9KGbVqlU8Dp07d8bo0aNhamqKOXPmyGJ6SpKUmiw5ORmvv/46Bg0ahIEDB9Y5MLZ06VL4+fnB398fI0aMYC0P6HeHfHx8sGHDBpkbBOiPCPj4+CA6OrqOW3Tq1Cn4+vpi0KBBCAgIwJYtW+Dr6wtfX18EBwcjISEBGo0GLi4uCAwMxNixYzFnzhwWGECfxNbb2xvDhg1j7b527VpOF79t2zYAeuX8yiuvYNasWXjllVd4V4No2bJl8PHxkaW1euedd+Dr64sVK1awuaw86Uv9XLBgASZPnowpU6Zg1KhRMv5ERUXB0tISnp6eLDiGzhm1bdsW5ubmmDBhAqZNmwZvb28GayS+paSkYOTIkZg1axZee+01LF++vE6eRZ1OhylTpnD/09LS4OPjw9lsxPJ0Oh3efvtteHt7w8vLC6NHj2aXLiQkBD4+Pjh16lSdgDslgxBThon1i1bpvHnzMHz4cPTr1w8XLlzA6dOn4ePjg3HjxiEvLw8rVqyAj4+PLFYza9Ys+Pr64vPPP0dcXBzLiq+vL+7fv4+7d+/yOFMuPjWqqanBvHnz4O/vDz8/P7zxxhsyN27//v0wNzdH586dZenm1TYezp07Bx8fH2zatAkVFRWy8cvNzcX48eMxdOhQeHl5Yfbs2fyen58fNmzYgLfeegszZszAwIEDERcXhwcPHrDMDxs2jCftkydP4O/vj2nTpuHNN9/EtGnTZPHZPXv2wNfXF0eOHKkTdli+fDl8fHzg7e2NEydOIDY2Fj4+PtizZw/3ac+ePfDx8cH48eNRXFyM8PBwmJubY+DAgfD29mYv4oUXXuAxEecu/ZuRkYFhw4bBx8cHPj4+yMjIQE5ODry9vbFo0SLeibx16xaPFXkFx48fh4+PD/r164eePXuyy2qMZJms6zvOb4yUvyuDzWq/GYsfiESxrJEjR9b57Y+eHDZEhtpi7IS88mpNfUQZwil2RmWJVx8AfaxRmStP+Xx96AXKxcFQH9XiB2r9VX6mv4yMDAwZMgT29vZ8oFDt2T9DDYmhqdGfeQcAY68TxjrxxRjYIrVTjd9qz/0Rqu95Y7c/GsIDZfnHjx+HqampLEN4UlIS78zTJhi9W99NmvrqM9aH+sqUBeeVO0TKCWDs/8r3lBaJ8jm12/iGJhEFZHfv3q36nBICWKkUleatyBRl+5QuoKgklGWQgCgDiOIzly9fRnBwMC5cuICmTZvCxcWFESDEOkVFRHkQxbuVyvYo+aTkidqzOp06lpra2Iv/Knd2RD6dO3cOb731Ft9+UJLaO0q3mEg5hmp3NOkdZXuUMqvWDjUlfu7cOQQHB+P8+fOwtbVF27ZtZePdEOWhnENqbVNro3K8xHYq+a42zkrLR+STCERpaAxFUAOgdgOMUgYSUaytXbt2fINCbXFUq0/Jb4LUFsdRedzBkMEjkiQ+JDJXyXAlk5XMVL4vkjg51dwrZYOJ4uLisGDBAvaJw8PDkZGRIRNqZfuU9dfXv4Y80xCrUU2ZFxYW8pa3JOmv+NCBSbV309LSeJeNgrS3bt1S5a/yX6Xgqk14tcltqA9qf2p9bCipKQ7l/w21Q2yzIZlUjouhNojtyMnJkZ3Kd3Bw4FiMMXkW+2OMB2oK54/InxpviBdKeVfjr9rYKa0k0Trbv38/x4BHjBiBo0eP4tChQ+jRoweGDh3KYQhDsqdWr9guQzJGZajNMUPUYDyu/w2KiYnB+vXrsXXrVoSFhSEkJAQpKSn/2836Q3Tjxg1s3boVGzduNHqiGwB+++03rF+/Hps2bUJYWBg2bdqEs2fPygZXjUQhUK6i9ZFS6RsS9IYqtf8m0ul0iIuLQ2hoKDZu3GjQajT0rqFJ+O8kGmM1JfQ0qKCgAKGhoVi3bh3Wr1+PDRs28JksZTtE2fkjMvc06P/Xiuv/IhlTPoZIp6uL76T8XbkaN1SYle4qva90M0XrTU1h1Ycq8N9Cf4RvIl/+U4pbOb7/aYVBpFzU/tPj/7fi+g+QmjJQI6UrrRYzUyPlqvtHhVnNRFc7zS/Gx5TP/rdaXH/F/W3IhszTJjX3899RR33l/ietTDX6W3H9m8mQ26X2nJolI36uL/NPRUUFH0P5I+0jKi4u5tPNgDzuoFxRKyoqUFBQUGez5b+R/oy7o+QbHW/5T1F5efm/JROUsryqqirVvonPVVdXo7Ky8j+qyFVhbeqj+tyaP0NqQUhDzymDg2plNLQ+tTIbUo6h9w21h/7EwW1IGYY2McRnv//+e+zevRvt2rVD//7967TBULlE5eXlGD16NLy8vNC9e3cEBAQw7pVyZY2JicHkyZPh4eGBwMDAOhj5avyrb7zUdqWU7Te2wtdXvjFSujrKug29QzR9+nR07doVvXr1wpgxYxj6yVh9xn4zxrM7d+5g7969GD9+PDw8PBjowBB/1P5vjH/0/8rKShw6dAiDBw9G69atZVekxHLy8/OxY8cOdOvWDR4eHrKrbmr9Uhs/Y/PQGMnQIUQXRU1gDAUjlc8oj0akp6fz58WLF6Nv376YO3cu/66MryjTSim3fw25UGo7M1VVVUhNTZV9p1ae8nulcPbt25cHhn7Lzc3lXU41l0OtvWo8EutLSUlB37590bdvXwZvUw6usrxjx47xie/mzZvzs0reAkBWVhZyc3P5c0lJCUaPHg1ra2ucP38e48aNg1arlV2CV9ZFuFPiDqmSn6JbrOZ2ijwSQf+UacPUjn8Yirmp8dmQ/KrJkVpbAf0VlD59+qBPnz64fv06dDodysrKMHv2bJiYmOD48eNYuHAhGjdujCtXrjD/09PT0a9fP/Tt21cGkAnoDwIXFxer8k/sszgXbt++zTA1kiRx0Ly+Oasm78q5IH5XWVmJ7du3882Pe/9zpU4pu/n5+di7dy/s7OwgSRJfwhZJje9KOVaTn/rcdkkMrqodV6Df1DoqKhrle0SjRo1Chw4d+POGDRswefJkGWSxyBCx0WrtUQqyUuiULsurr74qgzpRuj/KstQm2cqVKzFp0iTZwdGMjAx07NiRz1qJ7Td07kg5KZXCBQAPHz7ElClTMGXKFEYTUBNMqocOR86fP192jUfJV0B/K+KZZ55BUFAQP0P3y+iuXnl5OUpLS+sIKbUvNTWVBZUUl6GxUJ4ZU/bBkLwpFyL6v1qiVuWEF9tAPFB7Tu17tQleU1ODmzdv8pgQLA1d2J8/fz4Avev85MkTGb8ePXqEKVOmYPLkyYw9BgAnT56EjY0NIiMj67SR+qmmmGkMJUlChw4dkJCQoMovJa9FXigPL4vzW5w7UVFRsLCwkN3rVcoToL976ODgAHt7exQVFUFJhhYscT6otdeY0gIASXlorSFUX6GAfiBpcAlS44+U05A6gLorBr1XUVHBl1YJcsRYXWoTyxBlZGQgKCgI5ubmfOG4vvapDXpDqCF8KCwsZEwrETpFpPv372POnDlwdHTk6xc///wzWrZsicaNG9c5CmCoXpo4L730El8HEheV+ngnTqQ/Qn/mHSXVd6JcPItkbPIkJiaic+fOsLKyqnOpu75Jd/PmTfTp0we9e/euo+zr4x0AfPPNN0bvhf7R2y+G+EGX3efMmYPy8nKD40an6vv168dhg/8ESYDc1Xv06BHCw8MREBCAn376CUVFRVi1ahUCAgIQEhIig5xIS0vD+PHjMW3aNMyaNQuHDx9GUFAQYmJiZBecJ02ahKNHjyItLQ1r165FQEAAvvjiCy4nPj4eM2bMwOzZs+Hn54d9+/ZBp9MhKysLhw4dQkBAAGJjY1FYWIjg4GAEBATg008/ZYaKfQD0mENi/X5+fnzxOCEhAdOnT8ecOXPg5+eHHTt21DkpTeU8fvwY6enpWLlyJQICArB//36Eh4fzZVITExMsWrQIaWlpyMvLwzvvvIO33noLEyZMQEBAALsNIn/Ly8uRnp6OhQsXYtGiRdDpdFi1ahX8/f3x6aef4t69ewgICEBgYCDfl7xz5w78/f0xefJkLFiwANOnT0dSUhLS0tKQm5vLiASWlpY4e/Ysjhw5gqlTp2LhwoUoKSnBxo0bZYgb77//PhYtWsQXtz09PREcHIyjR49i2rRpOHz4MGpqapCbm8t36ghNgGBIhg4dyuOntAxE62Ds2LGYNWsW5s6dyxDVRImJiQgMDMTcuXMxceJEvk8J6FEQAgICEB4ejurqahQXF2PevHmYPn06Tp48iYcPH2Lt2rWYPn06SktLsWPHDkydOhXvvvsucnJy8O6772LmzJmYMGECpk6dikuXLnG7MjMzMXfuXCxYsAABAQFYu3Yt90O0yCoqKpCcnIzLly9j6tSpmDVrFhYuXMgoHQ4ODli6dCnfdSXFUVVVhfv37+PmzZuYNm0aAgMDce7cOaxZs4ahnVq3bo3g4OA6xylqamrw5MkTnD59GoGBgfD394e/vz8WLlyIqqoqdO/eHRqNBtOnT0d6ejqmTZuGgIAAxmcnOY6OjsacOXMwffp0+Pv783WssrIybN++HQEBAfjll1+g0+lw48YNTJ06FbNnz8bjx49RU1PDCyEhnRDdvn0bb7zxBubPn4+ZM2fyRW4RL0ykmpoaLF68GBMmTMCiRYsQGBiImJgYPH78WHbXOCkpSSYLoaGhRpWwJJqZgB6kjBA7g4ODZSe/JakWwiM4OBh2dnYYPnw4du7ciXbt2kGj0cDGxgbZ2dkM6ufp6YlLly7h22+/ZSBCSZI4fhMYGAgnJyfs3buXLyFLkoTMzEwcOnSI0RRWr17NkDD0t3fvXpnA0eDn5ORg9+7dkCQ9HPPp06dRWlqKJUuWoEmTJggNDcXJkyfZ5bl58ybzQFyV9u7dy+B5kiTh+vXrePz4MQMPDhs2DAkJCbh48SILZEhICIPaffXVV9w+oszMTO6TtbU1gysSIgJdb+rYsSOKi4uRmJjI5a1cuRJnzpzhU/gjR47E8ePH8dtvv/EVIRHhQZL0SKO0wEiSHvf77t27SExMxLBhwyBJEtzd3dG2bVuGZCb+5+XlQZL0iB5kXZHS/uijj2SCpFzNly9fDgcHB4waNQqrV6+uc4Vp+fLlaNy4MTZt2oQzZ84wLPfFixcxduxYGfROYmIiqqqqGFEgOzubkUskSWJoFEnSQ4oTbtz69esZiI/c/G3btsHW1hbLli1jNFCC2VbKUXZ2NhYtWsQwLEOGDMHvv//OOPWEzkuIo8SD8vJyBAUF8WLh6emJvLw8pKam8kT/4IMPkJycXOfEOQAsWbIEFhYWcHd3ZwQTSdKje/Ts2RMODg4ICQnhuSJJenx5Unq+vr7w8PDAyZMnGS/P09MT8fHx3CbiFQBGcRg9ejTKy8tRVlYGCwsL2NnZcRytqqqK0XLbtm2LGzdusAKXJEl2MZr6UVpaijFjxjBixO3bt+Hm5gYzMzN4eXkxXPgHH3wArVaLjRs34uzZs4zFJ8YLVRWXOGHz8/N58ri7u8PX15cTl1pbW+OXX37Bjz/+CEmqBfkDasHNaPWiCUkIpoDetyfhe/z4MWNpizthpNwI75qA8dzd3TFgwACcOnUKpqamsLKyYhdQKXBiOXRhlO5hiVjwlEhAxPcmIkVOcDlt2rRBSUkJsrOzGXKGYjwi3G1sbCz27t2L4cOHIzMzUxZvIaK20N/OnTtx/vx5AOBEGrNmzUJZWRlatWoFSZIYzSE7O5vfIxeceO3m5oZ27drh3LlzaNmyJTQaDdavX4+HDx8ytA1ZThUVFQwDvWDBAvTt25dxrwICAlBZWcnWFfGMMNAkSWL0UZHISiFwPoI7WrFiBZ577jm89957qKioYBgjSrAC1GJHtWvXDi+88AIL/L/+9S+Ulpbik08+gUajQdu2bQFABplCC9vZs2dleFiRkZHYv38/hgwZgkePHnESBj8/PwD6+IwkSfjHP/7B7Vdzd5999lloNBqsWbMGOp2OIX5E6Gi1EAOl5CK3LioqCvb29rCwsJDFg5SWPpVPkN2DBg3CF198gR9++AF2dnawsLCAi4sLNm3ahMWLF3Mf8vLyGMiTIGoAwNPTExYWFujUqROGDx/OBgAh69LiTHPu008/hUajgbu7O5dByLp9+/bl4xEkP4QcLPYFqMXZ7927Nyt3gqwm2CJKriHmsCBQBco5KvKYSBInPaAPDosC8eOPP/KAE2xJr1690KJFC74pLmK2R0dHA6hFI50xYwYAvcamjnz22WeMKvriiy9yajOdTseYRIMHDwYAhtWQJH2sinzvAQMGyDqkVBCUfWXp0qVISkqCJNUCChJzCdNdiTFFvxcXF3N7CO43JSUFkqQHI/zmm2+YZ2SlEiqlKJTKGAYpbHNzc0RFRfGz8fHxrHDS09MZ5lm03ghn3s3NjVFcCZeLLKFr166hcePGvMMYHx/PbSYokYiICH6HxpGwsAgWiCB8CeKXMKh8fHzYAlPS1atXIUl6SzctLQ06nU6WXIESL3To0EEW9CXZ6Ny5MwDwnbmlS5cCAKcMI2V46NAhbv/nn3/O5efk5DC8tTjxcnJyYGJiAhcXF/z222+Ii4uDo6MjzMzMZBmOlLJ08uRJODg4oEmTJgBqlZ0kyWG8lS7f9evX0bp1a2g0Gh4nsp7s7e353p9yUwfQH28htFkRzI9glCVJD12dlZXFeF0nTpzAzv/BOxszZgyfx6usrGQo6SVLliArK4ut2QsXLkCn08HJyQlWVlYsi9OmTYMk1QJKpqamslwSTLhOp2ME2FGjRnEbxTlIRsdrr70GQH9Zm7C3oqKicO/ePZYV4pFOp2OLtkOHDnU2HojYVSSmRUZGwtzcHFqtljHRCSd87NixnJGlV69eXEh4eDibzr/88gsSExPh6uoKS0tLFs7KykoGhFu8eDGvqCKExo8//siAgVevXsWVK1dgY2MDa2trfP311wBq4XJ79+7NHVW6uwkJCXBxcYG1tTUeP36MkSNHylZanU6P2kB49MptZSonOzubgevIkjxw4AA0Gg28vLx4OxvQH4146aWXoNFoMGvWLJSWltbZ6QL0vjxBKQ8ZMgQiERggKZPq6mrs2bMHtra2aN26NbuBHh4e+Pjjj7k8QrUkISd0CXIfduzYwSsY5fsjq7lNmzZITU1FfHw8bG1tYWdnh5iYGMTHx/OikZiYCJ1Ox6B1Ima7kojXlAFaGacgq07E7oqLi2O3/YcffkBSUhKaNWsGa2trHDlyBCkpKZzKjvINkJvi4eHBiUKICgsL2R2fMWMGysvL+bL+888/j4kTJ+KZZ57BhAkTGLVVbfcN0Lu0kqQH1tTpdLxIu7q6Ii4uTvauOM4URBfHkqzK5cuXyxSd2qbBsWPH0LhxYzRu3Bg//PADampqGIyza9euyM7OxqNHj7iODRs28DyluQLocdTMzc3h6OiIvLw8ljE3Nzc8ePAAO3fuZGhlQH9XkRYsAtckC3nKlCkc446OjkajRo1gZmbGfFDuhF67dg2enp6wtLTE1KlTYWlpCVNTU0avJU9h9OjR3N5ff/2VZYHgqsW4I5HsOARQm3GFtGhJSQl69OgBjUaDq1evsikq7tRRHIGy71BH27dvz888evQITZs2RbNmzfDw4UN069ZNZpEBYLhiU1NTlJaWsvs5bNgwAHpQtX79+kGSamNt4iqnFDZKvEHWEE0moBatVaPRMECf0tT/7bffYGFhgfbt27OFQfVTFqTCwkK2GGNiYng1M4RNn5qaCknSI7VSwk7qA2VTEWFFdDodgoKC4OLigi1btuDw4cNISUnh3zdu3MgTuLy8HNXV1ZxsgjK7kPVLiq26uprHkSwaihN16dIFOp2OXdZmzZohMzMTFRUVsLa2ho2NDT7//HNekJRECLIigmlGRgZu377NMRpxFQZqjxZIkh5NlMaP0HLFBK1Ur6urK0xMTPhwZE2NPrUe7fKePn2arZYHDx5wWMDT0xMHDhxguGvqm3iMg/heVVWFRYsWQZL0qKlALZIv5XeksVMedaHYEslJdnY2zMzMYGZmxqi94hjT34MHD3hBJCTSgQMHAgDMzMxgbm7OO5kXL16ERqNBnz598ODBA57w4rEdUpY0F0nhBwYGMpSzJEn45z//CaAWM9/JyQmRkZFIT0/nZBqUmSkvL49hqy0sLHjhED0WUsQ//vgjnJyc8O677+LAgQOy3Ws6Dyji33///fcsC5TAVm3XVRJNsMTERDbRKTBGGtnU1BQREREs8OHh4Th16hReffVVzpPYoUMH7Nq1izOxbN68GevWrUNWVhYLo7OzM9atW8cBODp3dOLECVhYWMDKyoozJ9PGALk3Bw8e5AAy+edqu4rkN3/55ZfYuHEjXF1dIUm1OOWXL1+GnZ0dQ+AaOgZBsYZWrVph48aNqKysZJjgo0ePYuvWrVi9ejXHXYBaxaaGFgnUmvsvv/yy7PvCwkK4ublBkvRprWi12bZtGxo3bqwahysqKmILZ926ddDpdPjtt98YFsff3x9nz57Fiy++CHt7e3z//ffMNwo4v/POO6ipqWFXLTAwkPuo0WjQt29ffP311ygtLYWdnR3c3d3Ro0cPg9l0SDF17twZGRkZ7La+/vrrqK6uZlhjsriuXr0KBwcHaDQa3uGlzY/JkydznEiS9GGFr7/+GqdOnYKNjQ2cnJwYux3QnxFs0aIFf6Z+PHz4kN0fDw8PZGRkoKioCPPmzYO5uXmdzRlxV5QC4P7+/jh58iS3n6wEcbISFRcX82R/9dVXsX//fuTn50OS9PDUR44ckQWzxXc9PT1ZSZJ1N2TIEJ7Qzz33HCvX4cOHsxVJ+TMlqRZ2mhbCFi1aIC4uDpWVlejatSusY4ZOeAAAIABJREFUrKzw/vvvywL148aNw6lTpziBR48ePfDiiy8iMjKSF75ly5YhNzeX80xoNBqYmprWscBF76Jx48Zo3769LNM9ESk/4uXVq1fZG/nqq6+MHl2RYc6TGeng4MDQsbSiS5KEhQsXYsWKFfxZkvSY6KTFTUxMsGrVKt5hs7OzQ0BAAIqLi1nzS5J+237Dhg2wtrbGyy+/jK+++opXe3JPjx07BknSb9+T9SK6UjSRlQonJSWFhU2r1eLtt9/G8ePHodVq8eKLL7Jb27FjRwYmVBLxg6wOSdJvX4vmv6urK4KCguDs7IwWLVrgvffewyeffAILCwv07dtXdlpfXBxIWGbOnCmrq6CggN1SSap1aylQSeZ9//79+arHgwcP+DdaxSmeRcJHFgMJ8Ndff4179+7B2dkZlpaWSEtLQ0pKCk80rVbLbhn9TZkyRTbuTk5OBmNcZ8+eZeGzt7dHu3bt8Oabb7IVcebMGTg4OKBLly745ptvYGpqivbt23MMLz09nXdRtVotbwaIE4ws8X79+jFfc3Nz4ejoCFdXVyxbtgzBwcEwNzdHr1698ODBA9y7d4/LpUw07dq1w+XLl9l9Vo6VMrnxrFmzWDGLB0qJ6L3CwkLZrmhgYKBsHNq3b8+LsTj/KJlI165dsX//fgwaNAhNmzZFUFAQKynRkhXx+rds2cIey8yZM3nx7t27N1uXp0+f5jyQ1tbWPE/pLzg4mBdCSar1dCitm7m5Odq0aYMhQ4bIcl/6+/vX6Qsgt56sra3RoUMHfPPNN7wx8dNPP8HBwQGdOnVCeHg4TExM0L59e9mxGEMkiRZGSkoKwsLC2LelFTw0NBTbtm1DVVUVXwf44osvsGPHDgD6HZ7Q0FCcPXsWgD5lGb1DdPHiRYSFhSE0NJQZ+dNPP7FVFhoaKjsA++DBA4SGhspMy6SkJISFhWHbtm0oKipSPTSal5eHzZs3IywsjCcDoD9suWXLFqxfvx4bN25kYVUj4snJkycRGhqKsLAw3L9/HykpKfjiiy8QGhrKgcwdO3bg1q1bCAkJwbp16+qspGLcBNDHEMPCwvh0Ov1VVFRg9+7dCA0Nxfbt21FaWorg4GBYWFjggw8+QGhoKCZOnMgW54cffoji4mKEhYWx0qKzV9TmvLw8JCQkYMuWLfjyyy/5CApZvxRf1Ol0OHv2LMLCwrBx40Zcv34dx44dQ1hYGMLCwlBZWYkzZ85wuWShGKKrV68iLCwMGzZskCXuIB5cuXIFW7Zswbp167Bp0yYOJJPgX7p0idty7do1/PDDD9i6dStCQ0Px5MkTxMXFISwsTIavX1paiu3bt+P27dvYtGkT1q9fzxDMokdB5W7YsEGWa0DtilJBQQG2bduGbdu24ciRIxz8FpMZq8lORUUF9uzZg9DQUD6PFBMTg9DQUGzZsoXzEIjnrgC9m/bdd9/hwoULjIVFYYzY2FiEhYVx5iOdToeoqCiEhobi+PHjXP+RI0ewadMmrF27tg52u06nw3fffYcvv/wSISEhSEhIwK5du/Dll19y8o39+/fzONN1tsePHyM0NBSbNm1iTyAtLY3nOGW+EufjiRMn0KxZM7z55pvYvn07PvroI45fDxo0iDNWx8XF4csvv8T69esREhIiixsbI0mpJcVOKr8XlRxRQ06Cq71nzAxUPq904cQyxMmv1hZD7/6ZNjeU1OBp1Nohtl35Gx0dIcuMiHbtJEmSJdw1NI5KqqiogLe3N5ycnPj6ytPijyFeq8U+DJX5R0/IK4/BqFF9WGbiWIkBcyVNnjyZ73Qao4bwU3lq/o/OB2X7GsLXf+c8EHlWUFAAOzs7WQ5UQO9C01Eriv0ZKqu+9kriCqMEjlMiLapt7YuBSapUeQdJLFN8z9AFarUJT8FSsR6l0lK+b6jNhpQcDZQ4AUUGqrWvvj7QvTNxA0HZXrEsahdt97u6usqSUJw9exaSpM/W/fjxY1k5hOetLDc/Px/z5s1D7969OdckbQAo+2JoIqv9box3Yp+Vf8o+0//V8PBFntH/DS0ManddlXWqyZb4PPG/uroaT548wYoVK9C7d28+hkI3BurrP8mLksdq8qg8hCoqcFEujPFRyU9Dz4j1qI2Pcm6JY61sq5oMA3q3nWJgtBsP6E8WODo6wtHRUeZqK+tryNUxmatoaDCU/xoTXLUBVCtH2WC179TKUPterW7xO+VqpNaWhpLahFYKmyEeqNWt1l6gNruKubk5WrRogRUrVmDFihXo0aMH1qxZI3Ov1Noolpmens4ntjUaDXx9fZGfn19nEtTH7/qESdlHpdAb4oVamw3VY4hvhtqufMdQvWrf5eXl8fEbihc9fPiwXj7UNyb02ZCsN0TuDX2nJoPG+mqsvQ3ho5ouKCsrQ0hICB/Unjt3LlasWIGhQ4dizpw5dVIe1tc+NfobSLABpNPJrT3lhBdXiadNqampuHPnDq5cuYIrV64gRTgKUV99ohAUFRUhJSUFycnJMgwtpSL+d/Thv4mUfCgrK8O9e/eQnJzMi4XoFv3ZOv4v8l3Zl+zsbCQnJ+OXX37B5cuXcePGjadW19+Kq4Gk5oaqweI8TTIkzIZSjCnbS88Yiv2J//+/MnmeBtFCZcgSeRrjTOWIMvTfTso+GXrmadDfiquBZMiqUrqNT7tOQ3E0JU6W2rtK5UqfG6rQ/l8ltXgYWdwNib/UR/9XFwq1/qjFGZ8G/a24GkBKBZGZmYlz584hMzPzLwtxffWSglFTXOJ3htqsFkdRvnP9+nWcO3eOj6n8v0yicqfPam7dXxlzccHIysrC2bNn+ZLyfzvV1NTgxIkTiIqK4utZyo2Fp0H1Ki614Jz4mxj3MVaGIU1rLFioNskMBQqfJqnVB+jvUb3zzjt8clg8wGosuK38v9rv4me1oKux9wz1gZ5RKi/6nJeXh5UrV/LFV/F4BZWh3BlrSPuozvra9TTJEI+Myayh75XhAGXA+4+2S1R6REpZovuFau1WWshPk4fKspQbKspn63vfz88PlpaWDJlEB8rVdlMbKktiPfS7quISBdyYm6EUZtEUzMjIQFhYmAzOVuyAmuUgMo5+V4OFVlsBnxaplZ+fn49t27YhKysLx48f510mEjY1HijLMLZNreTr0wj+KutTM9krKytx+PBhODg4wNzcXLZTqRxjNTeVnlX+Rt+LvHkaloqx/hrjuSG+q/FHeVzlr266KHmfl5eHsLAwZGVlyaB5xEVQhG5W4/vT4qfaPBZdY7V5bWgRrKyshJ+fH2xtbXH27Fn89ttvGD9+PA4ePCh7XlmfUjfQ/xMTE7Fz5846Y0lkUHEZ80Ub4qcOGjQIWq1WhjukZLIxVweA7HSyMliqNomeFinb9Prrr8PS0hJPnjxBUVERJEmPUUWnfxvaJmX7lc+J53X+iuKi8o2lr6IxXLt2LSRJf8+UTmUban9DF4n6JtXTHi9j5Rmzlv6Iq/20aNSoUbCwsEBpaSkKCwuh0WjQvXt3mSwpJ6pyvj2tWBsgX6jVqKEK8tq1azwv6quvIbLdpk0bPP/883XaWa/FRZSfn8/Kp7KyUgbdXFpaivz8fJSVlXGygISEBLz33nswNTVldAIAsis25eXlsnIAPfKDmH2G/iWLjb4T2/DvWsFrampQVlaG5ORkBAUFwdLSEitWrEBRURHWr18PSarFC6usrJQhYCrjF3l5ebJchzqdTva82B81a+3PklIhFhQUMC6WeLTjs88+gyRJfD1LFODs7Gzk5uZye8Xf6Dv6Xvws1l1QUIDMzEyUl5ejsrLyqQZolVRYWMggd1QXoO+veB+xrKysTh7A7Oxs5OTkcL5CYy7TH6Xy8nLcu3cPK1asgJWVFVauXImioiKsW7dOdqi1srKSL40rlYk4FuKh5r/CSzWlVVxcjIKCAp6jyjHPzc3l4zQVFRUoKSnBpUuX+CL2u+++iydPnsjee/ToEQoLC7ntRCUlJaw/qqqqUFxcjLi4OEY3OXToEKfJU84HgzGuM2fOYPjw4ejRowe6du2KmTNn4oUXXkBMTAxSU1Oxdu1adO7cGQMHDoSbmxu6dOmC2NhYvoUvSXrMLn9/f3h7e+PZZ59FUlISfHx80KxZM7zyyisA9IHutWvXwsXFBYMHD0avXr0wZcoU9OzZE1999RU8PDzwz3/+E8nJydDp9OB/7u7usiQF/w7ldfv2bVlfevfujYMHD2LYsGHQaDR46623sHfvXrRu3Rru7u5YsmQJC939+/exYsUKjBkzBqNGjYK7uzt27NiBY8eOoX///nB3d2cMsLCwMDzzzDNYtGgR3/l6mv05evQoOnXqhAEDBsDT0xPz589H+/bt8fjxYxQXFzNyhpgDIDk5GR988AHGjRsHb29vPgAL6FE8/Pz84O7ujh9++AHR0dHo3r07PDw8MG7cOMaVLygowNatWzFo0CD4+/vD3d2dYVGeNp0+fRrDhg1Dz5498fzzzzMW+rfffoujR4+ie/fuePHFF5GSok/91rRpU77EnpaWhqCgIIwaNQpjx46Fu7s7tm3bVsfd/it0584dGdR07969ceDAAca9CgwMZFny8PDgyQ+oy9Lu3btlFshfXeBqamrwyy+/4J133oGXlxd69uwJd3d3vPzyywD0ymzbtm1wcXHBkCFD0KVLFwQGBmLw4MGIjo5mFA66cE33Uy9duoRx48Zh2rRp6N27Nzw8PJCUlISbN2/ivffewz/+8Q/06dMHLVu2RP/+/REbG8s4fZKkhz46ceKEbCyIJGXna2pqsHPnTlhYWGDmzJm4du0ajhw5woX98ssvCAkJgSTpIWpSU1P5Bn9+fj4SExNhYmKCjh07Ijk5GbNmzWLkCA8PD5iYmMDR0RH79u1DZmYmnnvuObi7u+PIkSNIT09npImePXsyppEkSZzOjDo2fPhwGfOfJlF5SUlJMDU1RatWrXD//n1UVFSgV69eMDMzw5o1a2Bubi5DaKVDnh4eHnjhhReQl5fH0M+ff/45vvvuO8Y/6tevH/6/9q48vKare++bmZCYEkIIMUWbalpqSlBqaEvQoqql6qPEEPWRxFxKEUENnUyNouahoYgaM6DmKWhkJCKSyEQSMt28vz/Ot1bOOc7NQPT31Zf1PPch956zzz57r732Wmvv/b6ABFtDSAjq0LOs9ZXPwDk5OYxIsHDhQty6dYsPV1euXBlJSUm4desWhJAwqmL/s7H15s2bsLe3R7169ZCWlobbt28zikBcXBwOHjzIqAQzZ85E7dq1FQgOQUFBKCgowNtvv43q1aszvr0QRbBC5RHeAJIn6e/vDzMzM4wbNw6XL1/G7t27uS6HDh1inDEzMzPY29sz7PGxY8dw584dODo6omXLlkhJSWGMNkKALc+8XFRUFExNTVmX8vLy4OrqCiMjI01dyszMRGxsLBwcHODi4oL09HRGoCUqufLwyklfCAmlW7duDG3TsmVLZGZmokePHqhatSp+/fVX3Llzhw1uq1atAIDhsqtWrcpIpnv27IGlpSVj9NG4jYuLw+jRoyGEBDdNOmhnZwegCOCya9euigPl8n8BGSEsvUBcXByEEHjjjTf4IoKc7dOnD/R6PWP/WFpaIiQkBD/++CNDNn/00UcQQsKmBopojqhyV65cYbedwN1OnDgBQNolTqssBKtDJAoEGEfEEMUB6T+vUAhBeFwUaxMeGOGP/f7770zKMWjQINy9e5fxzAiTnYAZyaMheBIyvIWFhWjQoAG++uqrZ066ykNMqjslfsePH8/XeXh4MLJEYWEhI1B26tQJgORp0TENuQdGOOEeHh7Iyspi5FghJNIHgjN2cXFBfHw8Y5iTThCFlRalVllFPthu374NIST4HhLCoPrggw8AKOGOGzdujPDwcOTm5iI5OZn7ithmCNKFSBzKa88WUKRLLi4uAIp0idA+9u3bx7o0cOBAxMXFMSQ3oVgQjDhh3ctD/mcV0hfC2XN0dERMTAxmzpyJ6OhoxtYjmPKUlBTGrCeSW+L0/PLLLwFI2PpGRkaMUxcfH8/cCXFxcfD09GR7cOPGDXzzzTdMq0fExiXpylMeFxUqx0Knwt5//30AUnhHZ7jUlO8EzTtq1Cjo9XrGVydvjeT69euwsrJC3759OT8iR8K8fv069Ho9Zs+eDSEk9hxAMnbVqlXD7du3X0iIKBdCoBw8ePBT9RsyZAhSUlJYubZv384GfuLEiTh//jz69OkDMzMzDB06lKnZCfWBsI52794NY2Nj/Pbbb5qrY6URrVxFmzZtUKlSJfakcnJyeEYnQlgiFDl48CAKCwuZeEEOp3337l00btwYJiYmWLx4MR+gFUIC9rt//z7Ppv/+97+ZOOTdd9/FlStXGLepR48eCA8Pf25DIN+VTRhvZCABMPgkTbI0u5ubm3NbAEVgk+PGjcOlS5cwcOBAmJqaYvDgwUhOTi6XPKNcCKiRUHgJb04ICTk4LS2NdWnLli1M1Pvll1/i4sWL6Nu3L8zMzFjv1KuizypUxtWrV9GwYUPuR0DKb9esWROtW7fmPPf58+e53gRjRYzXxMFI+F0bN25EaGgoGjRogHr16mHOnDnIy8tDVFQUTxpqA0Vnaok13pAoYG0uX76MOnXqwMLCgiFyL1++DDs7O5iamjIWDyCdAKeHEPzy5cuXGZAuKioKOTk5DCfbr18/BWEk4afL2UjIA+jVqxfDwf7yyy/scZ08eRJWVlYMK6Jeqi1PuX79Ood1tJGOjHL37t2h10tUUATHu2zZMgaq69atGxwdHfH5558zuQAJEap2794d8fHxaN68OXeSfPtHWVYV5aETIBlDmvGobTZt2gQLCwvUrVsXV69eRVhYGPMq0oxOIR95HICEKiqEQKVKlaDX65nBp0mTJuxVEnS3t7c3hxxvvvkm3nrrLfTo0YNJJeR1fFahd71w4QJsbW1hYWGBmP9QxJ8/fx61a9eGmZkZDhw4gMTERPZo5NRojx8/Rp06dSCEhETbtGlTDBs2jLGvAG1q+meVmzdvwtHREUIIxmcn765r1668uGFmZsaLWkRw0bVrV+YbkOsSGfDyODNJEh4ejpo1a0Kn0ymQjOWQ519++SWEkFI5lCetX78+qlatikuXLjHskk6ng7u7O2rUqIGvv/6at9qQxMTEMOIv8ScEBgaiWrVqMDY25kUWQ6IwXBTjE604AGbCsbCwQEFBAY4cOcKQFJs2bYJOp0Pjxo0BgHNhrVq1QkZGBp48eQJLS0tUr15dAc0CSNDBlSpVYiTNkJAQhhymfBZQ5OpXrVoVRkZG+PDDD0vXK88o1JF//PEHhJAgiCn3RJjrhBX/22+/QafToV27dnj8+DHngry8vBgQLTo6mpOpgJSopZyLlZUV6taty96Y3BCXZcDIvTQAmDhxIoQQ2LlzJwAo4HYpBXDw4EE2MKtXr8bp06dhY2MDIQQWLFjA9SG8927dugGAgnMTAK5du4a6deuiatWqyMrK4jCiZ8+e3Le5ubn48ccfmUDkeYTahNBoibYNKJr4KleujIKCAjZctWvXVhil7Oxs7itPT0/uq9jYWGzYsOGZPV9DcvjwYQgh5YxokrC0tISlpSUCAwMBSN48kbDI6zdp0iSFLm3YsEGxQl0ek/bmzZs5XKa86GeffcZJ98jISACSAabUDeHEzZs3DzqdDrVr1wYAnDp1ij2ynTt3cjQVGBiIoKAg7N27l1mlyOslxi4ylH379i2RFVvIrS4ZrsaNG2PlypWMVU4VIRYRYqchKjM7OzsUFhZyfmHs2LEYN24cz75OTk78QHoWWdtZs2Zh5MiRcHBwYMNVo0YNTpCuWrWKn//6669zfmzIkCFwdXVVUFOVh1D9iJLt888/h6enJ9NA1a1bl6+l7ywtLTFo0CB2tRs1aoRz587Bx8cHDg4O6N69O5cbHh6uIF6lTnwel19tuGhW7NmzJ3x9fZkuXggBExMTDB48GIsWLeKcRtOmTREWFsahCuVQhg0bxkbr4cOHOHjwIIeb5G3JIZ0XLlzIK7E1atTAgQMHsGrVKjRv3hzNmjV7Ktn6rO8KFBmuZs2aYeXKlWjVqhV79zQYKJ/Yvn17RRlPnjzhRaAGDRrgzJkzmD59OhwcHHjR5HnrKReCJh8+fDgmTpzIuSpKSANFulSlShWFLjVs2BDnz59n5nGaQMpLCP57+vTpAIqM7NChQ7n9PD09MWnSJDRp0oQJSKpWrQpfX1/Od1Oi/tq1awxb3bt3b9y4cQPu7u6oX78+JkyYgGrVqmHUqFEAJO4HIaSFKr1ezxPurFmzMGjQIIZs1xIhD0siIiJ4ZhZCApvbsGEDTE1NUaNGDXTs2BF16tTBu+++i4kTJ/LS6S+//IInT57A0dERZmZmMDExwU8//YThw4fD1NSUQyH5DDZ9+nTGv7axscGJEyfg7OwMMzMzdOrUiWcAwuEWooiuqLCwkJN9hHddnqLX6/Hqq6/C1NQUpqamWLZsGTw9PWFiYgJvb29W6KFDh8LU1BQODg44c+YMYmNjGVPe2NgYFhYWTBpLA+6vv/7i5D7NWuWVp6BnnDhxgkMhISTSEm9vb5iamqJevXo4ePAgXn/9dW5/Mv7Xr19Hs2bN4O7ujuHDh8PS0hLffPMNh+1r1qyBkZER+vTpw94UYbtXrVoVO3bsQHZ2Nt555x0IIdhAE/lDeXgI1Fa3bt1iNE0hpJyqv78/r85t3LgR/fr1g6mpqYI3kZ4fERHBIa5Op4O5uTkT7JanFBYW4tVXX+Vx8e2332LcuHEwNTVV6NKQIUNgamqK+vXr4+zZs4iNjeU8EBEgy3WpvFY8fXx80KJFC3Tr1g3Tp09HgwYN0L9/fxw+fBhr165VYNTv378fXbt2hampKdq0aYOwsDC8/fbbMDIy4roBUiRCZDgmJiZo2LAh7ty5gxUrVjBm/dSpU9GkSRP06tULe/fuxf3791GlShVm0F6/fr1BeGxAIzmfnp6OmJgYznHl5uYiNjYW8fHxyMnJwf3795Gbm4vz588jLCyMY9f8/HzcuXOHsYsAaQWCEqJa+05iYyV8KArFiLhBLmS45MdrCgoK+NqUlJQXsh3izp07iI2N5XagdiHR6/V48OABYmNjFQdkU1NTERMTg8jISKbKkgvRk8lp2cpre4D8/wkJCYq+SE9PR2xsLHtK6r6i+x48eIBr167hwoULT9U/IyMDMTExCjyvjIwMxMbG8kQDSB4NtR2VD5QOkrckkd+flpameAfa6Hn79m0A0iKSXJ9o1VV+f2xsLCIjIxX1L2+htpbrEtWL3icpKQkxMTGKLTE0ftS6JD+O87wnR5KSkpCamoqMjAycO3cOt27dUpQXExODmJgY5p9MSEhAQkIC8vLycPfuXQghOFUil/j4eERHRyMyMpInvpSUFCQnJ+PRo0c4f/48bty4wZuv8/LyEB0djejoaO6/4kQRKj7rbJifn1+sdQS0DZchSUhIwN27dxEWFgYXFxdemn/eepZG5FsKDInWMrQhb6KwsBAJCQmIi4tDXFwcPvroIwwbNoyvLY9NjlRnQ8v36r7Ryh8Ud/RFq0yt9y2pjPJ6V63Fi+L0Sq17hhY/yitnpC5TLuojSFrtYehd5DlQOaz6ixBD9QKkyU2v1/MqtNzbMoQtVpx90Hrfkt5LyGdBLZxw9d/yl5Irgdp9ld9rCJua7pW/LG1WpAT26tWrn3pJdeK0vD0u9QFbtWGgd5DXXavtSOQhDe3YpncprTEvTrTaWl6+ul5qhTfU31ptIF/5lF+nfqb63KW6/OcR9bto1VfeLmrdlP+tpbPlKVp6aqj+hupbEtDAs7anoTpo6RA9Y+bMmRBC2o9Wq1YtuLq6Iicnp9h304JgUveBobFjSAQ9rLQvKH+o1nWG7jf0f/kLA5KL6erqinbt2mHdunUllveipLTPUNdfSz7//HO0a9cOnp6exbaRuvOBp8MrQzNxaeoh9zS0QgxD5WgpZXGiLsNQ/2vVr6R3fRYp7fNflJT1mer6ann35SVa/VmcXuzYsQNt27aFi4sL+vTpw/u7XoTnJzd86jqVGkjQkNdUIWUXQ8ZHvjdH3dbPmx/S8nj+PwaxIVF7G+XhmVVI+YjaCzP0+4voL3l0IzegpTJcanfvRSiVejZ/mZRW7nYbajt1yC73jMqr3bWMw3+TvGgdq5BnF0NhtjxNUt5iKPUElMFwvWh5WWdcdWcXh9Ul76C/Q/7bDBfJy9DvL5toGSq5MXlRHpchKXWo+OjRI4SGhmLKlCnw8fFR0JeXh2hZ9JdB5J1K/zd0nfzfGzduwNPTE1OmTMF333333InYhw8fIi0tjfd0EfzMf4OkpqZi48aN8PHxUey5ell04GUQdcK9OG+ovOT+/fsYN24cvL29MX/+fAWGX7EIqPLK7d27l3GkhSg6MK21WmNohdFQI8iROrVWH9TJYb1ejwMHDmDr1q04f/68wQSj/Ho5GKEWjrj62uIIE8raQfLZSR0OqaFsASDmP+e42rRpg3/9618QQvBChSFvTf0stWzbto0RAOTHONQzJ/A0M0tp31fdr1p9qrU6tmTJEj7Lt379es2yc3JysGfPHmzduhV//fWXZr5OrTfyPlf3m7pOhraSqCecsuqAVpvIP2oiCa0VSEPjSl0fQ0ZF61mGytN6tpZDUVpv3VCfazkq8mc/ePAAbdq0gZ2dHXx8fCCEBKNEUqLhkleWDjy7u7s/xYRMqIxqzG75/+UGylCjqO8xNBjatGkDKysrBZLB48ePMWHCBKxcuVKzw9VGSf48WnLWMi6G6lxaoXLkWOLqbRRUXnp6Oho1agQnJydkZWUhISEB27dvZ2SF4vpLXRYBN9LRCYJNsbGxwZ07d/he+lfL2JQlFyafhOSDRctYy59969YtPuJCZ1qzs7MxceJExp5KSUlBgwYNYGVlxV6ZIWMAKA8haw0Wdbgjr09SUhLA5422AAAgAElEQVQGDBjA6Adag/1Z20TeX4ZIhtW6qR4fhiYCQw6D+nv1d2q90driU1BQ8FTflvb91eWpIxD5NXTPG2+8AWtrayQmJiI7Oxs7d+7kA+qAAcNlqGMIq4ksn9Y1JW3eVHsyWs8uzjDIFV8tO3bsgBCC0QiKa9zSNry6HmpjVpKolagkIZBGgtKRi6FNfIa8gN69e6NRo0YcFhIQ3dy5czXLKMt7GRK1oqp/0xKCwnnttdeQkJAAANi1axeEENi/fz/XT11fQ+UWpzul6QNPT09Ur14d0dHRZTJShqS4NinuWkO/y9+3pP6SGypDv5dVyqr/cuNXUqoEkEAIhZBgkwxJsTmu27dvIzAwEPv27cOxY8dgbW2NWrVqITY2lq85cuQI9u7di5CQEISFhQGQZsfg4GCEhobixIkTOHDgAIKDg/nIg7wRjxw5goCAAJw4cYJ/p5e4ffs2Dh8+jD/++ANBQUGKQ5fXrl3DyZMncePGDfz5558YNWoU6tWrh1q1aiEwMJCPIqWlpSEgIAAHDx5EcHCwAhs9NjaWZ/ikpCSEhobiypUruHfvHoKDgxnN4OHDhwgJCUGM7MjPsxgukt9//x379u3DiRMncO/ePQDAlStXMHfuXAaXmzlzJh+zkCue1nPlRjEjIwO7du1C586dYWFhgX79+uHMmTPIzs7mg8UEyhgcHIzg4OCnlDo+Ph579uzB4cOHERISoiA8KUnUgy41NRUnTpxgmJLMzEyEhITgyJEj/O50CHnChAm4dOkSxowZA3t7e1hbW+PAgQP8zufPn0dISAgfTL958yZ7RfHx8QgJCWGa90ePHiE4OFiz/nFxcThw4AACAwORmJiIsLAwxMTE4PDhw+jduzesrKzQvn17BAUF8T0RERHYvXs3jh49ilOnTik4FIoTdfQASBhnVDfiIAwODuZjPfI+3r9/P/bt24egoCDFsZ+TJ08+BaYZGhqK7OxsRERE4Pjx47hw4YKirJSUFPz2228IDAxESEgIT2i5ubkIDg7mY080bumew4cP4+DBgwgJCcHVq1fLZeI+evQoAgICEBQUxP0ZGRmJFStWwNzcHEIIjBkzBhEREZpjyKDhunDhAmxsbPDOO+9gzpw5nBuxtbUFAISFhaFfv354//33MW/ePAgh0L9/f2zZsoVxuuhDcCN2dnaMbXXlyhUMHjwYvXr14vvr1auHmJgY6PV6zJw5Ew4ODnB1deUB5+7uji1btmDcuHGwsLCAiYkJNyoBGzo4OGDlypXIzs7G999/Dzc3N8yZM4eRKghKdv78+bC3t4cQAr/++itjb9WtWxdt27aFEBIuGCBhZ9O7X7p0qUyuMnUeABw/fhz9+/fHoEGDOG5v1qwZkpOTceLECYYQEkICUqNOow43pDDy+qSkpGD16tWM4tCrVy/s2bMHer0eFhYWaNasGZYvX4727dvzswg4DgDmzJmDFi1aYNGiRbzjn/qsNO9Jdc3NzcWSJUuYRKFdu3YoKChAVFQUhJDgoumMIR12njhxIg4dOoRu3boxcsPy5cvx1VdfYeTIkRzmXrhwAYsXL+bwctu2bYw2UqVKFezcuZPx3oQQPKECwOzZs9G8eXO4ubmhXbt2cHZ2hrm5Ofz8/LB9+3Yup0OHDti0aRMACSbIyckJ3377LWP006RSGpFPOsuWLePIhQ54ExBjkyZNuE1OnDiBDz/8UKErTk5OuHDhAiOO2tnZ8QS9cuVKCCEQHh6OqVOnQqfToUGDBlyHZcuWwcXFBbNnz0bnzp0hhMCpU6cQFBSE7t27QwgJLdfLy4vr9tFHH8HFxQUtW7ZEx44dIYRA8+bNS/3eWhIWFoZPPvlEYTdq166N8PBwXLp0iYFMSR/kxleu50JtDfPy8jB8+HCYmZmhffv2yMvLY+gLIQRGjBiBmJgY1K9fH6+88gr0eol3UAiBAQMGIDw8XGG01q1bxweLhZBwwGNiYmBnZwchBGNREVLltGnToNfrGRtqzpw5XOaiRYuQlJTEOPbVq1cHIIVQBAsSEBAAoIh2y93dHYDEKFKzZk2YmZnh+vXrDOFDCAYtWrTA559/jgsXLjC8hpWVFXJzcxEfH48mTZqgRo0azPZclhkHkHCKzMzMYG5uzr8RrDN5QISR1bp1a4VnWJpnyPswOjoatWrVgo2NDWM5HTlyBKampmjevDm6d+8Od3d3NiotW7YEAGZXoQPthMUlzy2UVgj7nYySm5sb8vPz2bsispRr166hTp06MDU1xf3796HX63kRgQhREhISuH9fe+01ABKZC002QkiQR3IIpn79+jGMOHnqpGNbtmxBXl4eYmNjIYQEwXPmzBncv38fTZo0gbGxMRumwYMHw8jIiFFWCY+stIey1Z6GnL/B3Nwce/fuVaCKhoWF4dq1azA3N4eZmRnfR7qyZMkS3Lp1CzY2NjAyMsLy5cvx8OFDRpK4cOECsrOzsXLlSh4fCxYsgBACS5cuBQA2TseOHUNaWhpq1KjBY8Hc3BzDhg3D6tWrGU126NChyMjIgBBFiCbPIhEREahfvz6EEJwSIJ2jXDVh0Ddp0oSv0RIGEqTGpXyDvb09u9gRERHcsAEBAXj99ddhbGyMc+fOoaCggBt18uTJyMrKYjyeqVOnApCsLN2/adMmvPbaa4waSkJEDtbW1igoKGBolPr16yMyMhKhoaEApNmLDMvs2bMBgFEXhRD4888/mbS1efPmuHHjBj+D0FlnzZrFJ9tpUBFWFCAhUpiZmaF27dpMj9SnTx8GPAPKlhu4c+cOqlevDktLSwXxJ2HuN2vWDHl5eTyr+fn5lbpsEkr8A0WKWbNmTQ5pCFuL2jg/P58RXYOCgrBmzRoIIYG4AVK+0MTEBJUqVcKtW7dKXQ9ql4SEBOzfv5+9b8IsJ6KNMWPGAAAjqjo7OwNQ6gqxIOfm5nJdadVRbgAGDBiAWbNmMRZ+w4YNsXLlSp4co6OjERMTAyGKILPl7UQYVwSXLIRAfn4+6yQNVoLmtrOzKzWxiXpSIf5BIYrgyIkgQgjpwHKdOnVQuXJlnkCAIsRgwrYjz3Dx4sVMCCKEwJUrVwAAzs7OWL16Nfbv3w8hinD5jx8/DktLSxgbG/POACcnJ56of//9d34mRQC1atXChQsXcOrUqTIflKf3fvz4MRwcHGBkZAQ/Pz++n4yqpaUlCgoKMHjwYAghGLPLkChgbfR6Pc9stJoDSGEVeQLyzvb390enTp1Qq1YtfPvtt8jJyUFsbCyMjIzg6OjIS+40o7z66qt8vxyw7d69e4xrT2HL3bt3+Ts5ymV0dDQDDv76668AgLNnz0IICegwOjqaMa83b97M9+3evRtVqlSBjY0Nzp49i6lTp/IsQ16U3KVv1KgRrKysuP4mJib8vLKGinJUSZJbt24xdhfNhNWqVYNOp1MgkJZG1Cs19G4eHh68EkQAf3Z2drh69Spj39PMSzhs69atw/jx41GlShV88sknijxPSaKeBBMTEyGEFA7t2LEDUVFRqFevHkxMTHD37l0UFhYyCiYZJNKVV155hXMfx48f57oS+u62bdu4/zIyMhg8sVq1arhx4waThXTt2hWZmZlMVkE5zcLCQk4vkDEjtN1PP/0UN2/eRP369VG5cmVs2bIFw4cPh7GxMTw8PFhfSivygU5ph9dff509igMHDkAICfCQcPQ/+eQTvl+uK35+ftDr9YxE6urqyt4XeYJbt26Fg4MDn/sVQuDbb7+Ft7c3bGxs4O7uzpwShw4dYuwsLy8vbpvCQol1m8J2eX3KuqoKFIWyrq6u/FtiYiLatWsHIYpIXchDl0Nta4mg5CEgoR8SwiHF2g8ePGBs8vHjx/PM3bRpU/Tv3x9z5szhcAQA7zsilh8A6Nu3L4QQ+PHHHzn8kHsvxNwjRBFzCADExMQwkNnPP/8MQJrJjY2NYWNjgz///BNAEXrk8OHD8eTJE4V3R0IK4eDgAACcHxk4cCDy8vKecukbN24MS0tL7N69G02bNmVXtqTVES2hkIzya4Bylo2NjcX169dRuXJlODo6Mn5RaUXehxEREazUBDF96dIlVKlSBUIUwTkT0mXr1q3ZCJDH1blzZ565gbLt2aFlc0DyEnQ6Ha8OkXExMTFBWloakpOTmWhh69atAIpCogEDBnC5hJTp6OjIekmenIeHBx4+fMge+hdffAEAnBf9/vvvER0djUqVKqFx48a8ABQcHMx5wCtXriAnJ4dDz507dyIoKAhCSAglAwcORM+ePfnesrQJoFxJJ10dOHAg/06Dd/PmzTzpfvrpp/y7fJKhCKJr1678XZcuXdhTIXKSH374Affv3+drevXqhc6dOz8FoU7QNNbW1hweyyfMrKws2NraKiKcZ1l9Jkoz4moElEgwR48eRVxcHOrXr49KlSqx02NIFHhctAQthMCDBw/w8OFDBSTLwIEDuQJyONzTp0+jW7duSEhI4EQfhQY7d+6EmZkZqlSpgry8PMaxJsNVWFjIbnC/fv1w9+5d9O/fn11x8h4IpZNYgzp37swzVtu2bWFsbIygoCAekHLDdenSJUZM/e6775Ceno6GDRuiUqVKTIskN1wFBQVsbISQ8iqU0yjttga5kCtOvIK5ubmswIMHD8bjx4+ZMJQMa1lEXifK27i5uSEsLAx37tzhcKFz587IyMhAQUEBTybTpk1ThF2HDh0CIO20Hz16dJmhseV1ofBu5MiRzABOxjEuLo5zo87Ozvjiiy+wY8cOdO/eHUZGRvj99995o+mnn34KIQSGDRuGlJQU3L9/H9bW1rxlgbwYIQQuXrwIAKhVqxasra1x7NgxHvjEKBMREcELMEIIHD9+HA8ePICZmRmaNWuG8PBwxj8XQihWywcNGqQI90vbJoWFhXj06BFatGgBnU7HEzRBkzds2BBAEQQSeTg5OTncVx9//DFPapRDtLa2RmhoKOfv5J79jRs3+LtffvkFgBSyTZ06FdOnT0dhYSHnmGbNmqWo70cffYS//voLQFEIPW7cOP69rEJ2Qe7QkM6/8847SE1NxZIlS3iyKBVZBs3WcgWeMGEC2rRpg6ZNm/JKihBSiEih2oABA/Dhhx+ievXq+Pe//43169fD2NiYPTZKgFerVg3Hjx8HAKYdb9OmDTIyMhTMOTk5OdyR8+fPx6NHjzBgwAB2dYGiHAl1dnBwMLu6ffv2xfDhw3k22rhxIy5cuIDq1avzLAQUYQrVrFlTsRmSOkSv17OxEUKwcXtWoVWh/v37Izk5mVf0Bg8ezIOcPMIxY8YUu89NS+R9SDmD5s2bo2PHjti9eze3GcFc5+XlsQcmhIQpTonYatWqYcaMGbCyskLXrl0VzE6lqQfNxhEREeypy70D+eCiDbFCSAnyffv28aJMr1698MUXX6CgoEABQ92jRw9MnjwZQkj5TwCc02zWrBnu3r3LfwshrULS3jjS32rVqjFXpBBSWEp9VLt2bfTs2ROTJk3i3fwNGjTAlClTYGpqil69erEnW5Y2AYCffvoJOp0OJiYmePjwIXM02Nvbs8Glibpfv35ISkriUO/jjz9WTJj+/v4QQmDGjBkAiqIaGxsb9paTkpJY18zMzDBjxgzUqVOH4dZpkhNCMLM6UITnTzyalFOeMGHCU/pWmvcHioyfi4uLYlx37tyZ88uLFy+GEBJWfXZ2drHlCnm8mpGRgbFjx8LNzQ0tWrTA4sWLkZKSgsmTJ8PV1RVjx45FdnY2VqxYAVdXVzg7O8PZ2ZlXXIgZp0GDBhgzZgzeeecdTJ48WQHfC0hsHu+++y5Gjx6NVq1aYffu3Qz9+vnnn2P69OkYOXIkPDw80Lp1a+zZs4fhkb29veHm5ob27dtj+/bt2LNnD9q2bQtXV1eeUZ88eYL+/fvjs88+w4ABA9C/f3/FkviaNWvg6uqKX375ReH2yg0F0UN5e3uXaYVPLVTmtGnT0KdPH3zxxRdo1aoVDh8+zCFVWFgYatasierVq/MsV5ZZTb55dMSIEXBzc0Pr1q05bzRkyBB07NiRy87Ly8OgQYPg6urKJAlxcXHo0aMH2rRpg+bNm2PEiBHF7h0z9K50bVJSEr744gt07NgRb775JhYvXoz+/fvD1dUVHTt2xM2bN+Hj4wNXV1d06NABO3bswL59+9CmTRu4urris88+43YfOnQo3Nzc0KFDB4SGhnL/Udg7bdo0uLq6MsnHwoUL0aFDB7i6umLu3LlITk7GpEmT0L59e7Rs2RJr167F1atX4erqCjc3N1y/fh0LFixAhw4d0LZtW8yfP5/7pWPHjmjVqhWcnJwUVHplyT9SOxIBS9OmTTFmzBh07NgR8+bN4/1ZdN3MmTPRt29fjBw5Em+88QYOHTrEukJtvG/fPrz77rtISkpCYWEhvvrqK7i6uvK+NjIs6enp+OCDD9C2bVs4OTlhwIABPNaio6PRoUMHjBo1CmlpaaxD3t7e8PT0xLhx4zB27Fi0bdsW69evR3x8POdTy5IqofdaunQpevbsibFjx6JVq1bYunUrp5mSk5PRoEEDVKpUCceOHSuxTEWo+DySl5fHy89eXl5PlSmfjUnUBkF9j3qneFnrqbUDWate6u8KCgpgZWWlYIEuL9EKM8lDoJWUsuYQijttoPX+z5qfKY2Uhy6VpTz1+5RlQD3rc8vSJnTdw4cP2fNcunRpqfrFEDx1cacI6O+SvCItHShNHUo62WLoWfL20qoXhbWlZTEScoOifoB8xlWfgdKqkLW1NSpXrswrFvLr1R/12Sn5/+XPVcMla9VPXke9XonHLf9evZQrf+7p06fh7++PdevWoXv37vD09FSU/ayi1a6A5OH4+/vj6tWrvLolP1lQlgmF2kntPcrbTt1G6r+1lKmsS9+GnkHvZMjAaE0mdI/6HdR11XoftQetLl9+j1yvtPRC3S7P0iYAOJ9nY2PDK6NUN/mztAxDYaHyLK38PbW+V29Y1jJGWrqiNZ7kbUbXyc8clyTqsSsvMzU1Ff7+/jh9+jQv6sm3PRUnmoZLy8DIG1l+eDU/Px8XL17kHI2ZmRlCQ0ORmZn5lFKpFcmQMVK/rKHBoK6rVqMXd1hbfg95i5Rnkpf1vKJl8Ok0gRDSRsRvvvmm2MFcnGi9n/r5Wv2ovk9tAJ6nLvR/tbEy5EWo+1lrcjR0naHfDf2m1VZa/6rHxbO2yZ9//sn9XbduXZw5cwY5OTmaBkdtxOR1UbeZuh7qtlOPieLKkX+nHpNa7V5a0TJcdD+taAohEU5PmDCB8eu16iaXUuNxaVWICt6wYQNmz54NX19f+Pr6Yv78+ZyTKo+B/yKF6nf48GH4+vpizZo1f8tzb9y4gYULF2LOnDnw9/f/W55ZIX+/FBYWYtWqVZg1axaPDz8/Pzx69KjEwfmyCr1zfHw8fH19MW/ePN6MK/+9OHlmw1WWh/y3y3/DO/w31KFCyl8M9auWR/e/LmVpk+fyuOQuoFYuqqxu5d8t6pDi74KfNRSqVcjLJ/LUijxnp8au+1/qf0MhspyGraQ2ee5QkR6sVZl/wkyi1YAvWgzlcyrk5RNDY0Q+UMtrJfSfIlo2Qm28SmqT5zJc6koY+vu/WZ416VhSeaW5rri/y1MMJWHVCVhD974MUpb30Epua/1WlvbTSor/r3rb8jbRWogpTZs8d46rQpRiaAVGr9cjNTUVqampvAEwJydH8bf8vuedhQ2tNGqFqVresjz0/yd6BOp8idYKoaHBQe+sda3aazJkyCrkxUqF4SpnkSs6Df7ExER06dIF5ubmsLa2xqpVq5CcnIw2bdrAzMwMLi4uiImJ0bz3eepRHu9CdfqnyfPUW56T0mpHQ99XGK6/TyoM1wsQMjw0cFJTU/HZZ5/ByckJZmZmjFLwySef8JlIOzs73kKi3oP0rHWIjY3FlStXcObMGRw9ehSXL1/G1atXceXKFZw9exbHjx/H5cuXce3aNYSEhDA07+XLlxmm+p9quADpQPGxY8cQFBSEq1ev8uf06dM4cuSIJkWbljcWGRmJq1ev4tq1a9wugLScT2XScaoK+XukwnCVs9DGQkNeE8GWyCFSGjduDDc3N2RmZioMxfPO4HSAvUmTJvj6669RqVIl3vD36quvYtasWQwb9MknnzBmlRBFCKX/1BWvwsJCpKamwtfXVwHjLIRAz549MX/+fE2ARL2+iH2HkBToEL8QAqampjh+/Di+++47PkROHznwX4W8WFEACRpKSpYmCVnS9aUp01AS2dBzi6vLsyQ+SyqvpDrNnDkTzs7OT+20putmzJgBMzMzrFq1Cnl5ecjPz8f48eNhYWHBgH3lmSvp1asXhCgCz6tZsyYPsg8++AAAGGmByETo9969exusT3G6otU+zxpWaT2ntAlxuZd47tw5hYFZtWqVZhlqnZHDPLm4uMDd3R09e/aEt7c3Y541adIEvXv3xnvvvYclS5aUWO/S5MRKo4fF3fu/kHdjdAh5QrI4KakhSqOkxYUfhii4XoSUZNzK0ul0SJTwq9QKtHnzZtja2iqYmr///ntUr16dkVXLWz799FN89NFHePLkCR49eoRatWo9ZZhu376Nli1bIiAgAPv27XvK45JLSQPheULK0pT9rOUTgiqhhBJEUkn9KydAJpwyoMjY04HpFyXllacsK5rDP0H4rKI6JFi/fj3mzp2LBQsWwM/Pjxmj6agCIOUQFi1ahPnz52Pu3LnYu3cv9Ho9srKy8PPPP8PPzw+HDh1CQUEB/vjjD/j5+SHmPyw+gBRWLVy4kJ8REBDAhzjXrVvHxwC2bdsGX19f7Ny5E3v27IGvry8D4q1YsQJ+fn64ePEiE1tQWQCwfPlyLFy4kOF2N27cCF9fX2zfvp07FZAGxpIlS7BgwQJ+VmFhIbKysuDv7w9fX1/k5eUhKysLixcvhp+fH27fvo2bN29i7NixjLPv4eHBB0Xlua709HTF6qFer0daWlqpaa6eReSU5WlpaQrDRSQigITsUVBQgPXr1/PvH3/8MQICAviIihwWCJBw+b/++mssWLCA0UsBCY530aJF8PPz0/yXwB+XL1/O38lzTSkpKVi6dKninpSUFNa5rVu3Yt68efxs9f1aYshwkfj7+3NZlGf87rvv0Lx5c+h0Ouh0OgwaNAjHjh3Drl27GCOLsMbkmGWbNm2Cr68vFi1ahNjYWAASMS+14+LFi3Hu3Dn4+/vzuEpOToavry9mz56NuXPnws/PT4GPdefOHfj6+mLOnDnw8/NjvK20tDQeO4sWLcKSJUtw7tw5LFiwAIsXL1awn79s+wWFlls5e/ZsPsl+6NAhNGzYENbW1ujatSvDt+7cuRNOTk7w8PDAjh07YG5uDp1Oh8DAQMyYMQM6nQ5CSKiTqampnA8glpYdO3agUaNG8PT0xObNmxk8Lisri3MzFhYWmDZtmiI3QSwhO3bsYPILIQQaNWqEI0eOwMPDg117OnEuhEDjxo3x1VdfMTUUkQcAEnddw4YNMWLECA4P2rdvj9zcXMyaNQvm5uYwNjbGzp07GWpYCIkdJzExkRm+bW1tsWbNGkRFRXF7qlmCqa0NHYYtL1F7J6mpqZoel/zZGzZsgBASRnyVKlUY3praLzc3F8eOHWOUznbt2nFerEOHDrh06RIyMzMZ3VXr07BhQzg7OyvCVgLJW7p0KRwdHdGrVy8mqhCiCHCREDKbN2/OPAhClEyfRoaLdFLOK0kQ0B9//DEsLCzQqFEj7NmzB6GhoWjbti0brmnTpiEiIgJXrlzBhx9+qKjb5cuXcfHiRYZg7tu3L6pXr4569eph/fr1SE1NZaBGIQSTegghATcSYOH06dM5vO/Vqxfy8/MxZcoUptEbN24cs02NHDkS9+7dw+HDhxW5Szs7O8Xfq1evBlB+cD//LaIIFYEiYoymTZsyTTsB5nfq1Al6vR4BAQHQ6XQwNzfnWZ2QGwcNGoSCggLG7yZ4mMOHD8PIyAiTJ0/GoUOHYGRkxLjbhDlPpAVypaUO3bhxI86ePYsGDRrAyMgILi4uGDZsGLvtVlZWyMjIgK+vL8+sVlZW6NOnDyusEAIrV66EiYkJ3nnnHQBAYGAgzM3N0aNHDwBg9h+Cpj569Chq1KgBCwsLvPrqq5g4cSIbRELgpPrKccIBPBWCk5FQf/cichFywwlIsCpahovqA4ANsBAS8cilS5fYwFhaWgIo0gUhBM6fP8+TjhASdR0g5fLIUOh0OixdulRx39ChQ5kggryW7Oxs/tvW1laBjtqjRw/k5+fz3126dEFGRgb27duHmjVrKpictETtcS1fvhz5+fno1KkTT3L37t1jVqB27doBAPr378/PJNBCAAruwW+++QYA4O7uzkY1Pj6egSidnZ2RlZXFZCXkEAwdOlRhvC0tLbF9+3akpKSgV69e+Ne//oVHjx7x7/b29gDAnIhCFBGHyGHGN2zYoJjsCSH1n7oybEiEOpFMFFndu3cHILmp5KWsWLECmZmZMDExQc2aNRUQtmS4atasCQDs+XTq1AmZmZlYtGgRbG1tcf78eVhZWcHW1hZRUVGIjIzkGWfRokUAAD8/P1Y0QrUEJC+POqRSpUqIioriQbJw4UIAYNIEW1tb7N27l1lDhJDIOojso0ePHsjLy0PlypVRrVo1hIWF4e7du8ymQhjccsqqWrVqITExkZWQXHFiyCGCB3Wbqv819J1aAgMD8d1335Xqs3btWkUoKv8XkAyXfKCUZLg+++wz5OXl8exNZL7y9jx58iTWrl3LRsrNzQ0ZGRlPTTyPHz9WQJhs2bKFmZmEkMDj8vLyMHHiRIwfPx5dunRRGA1nZ2dERUXhvffeU3gqS5YswePHj0sclEePHlXUZ/369Th58iRDkL/11ltMz0afR48eMVGrEJKHT0KkHzQmrl+/zquzLVq0wC+//MJ/CyFw7949heGiJH5qaiq2bNmiuLZ169YIDw/Hk+rDNukAAAlPSURBVCdP2AMmw5WXl6cIU+fPnw+9Xo9mzZrxdw8ePFC09dy5c5/ShZdBhHxndGFhIUJCQlC7dm1UqVIFX3/9NYd4rVq1QkFBAVtzOVJhdHQ0u7OUnJYr5q5du2BtbY0pU6awR9elSxdMmDABTZo0QZcuXXj2IPJVISQKJxK9Xo/ly5ezATl16hRyc3NZ+ZYtW4bs7Gy4ublBiCIuPMJWJzRTIvQMCQnBwoULIYRA27ZtMXnyZDRp0gSurq44deoUAClHRPj0Dg4O+Ouvv5CQkMDvtW3bNjx8+BBOTk7Q6XQ4efKkor7P60mdPXsWe/bsKfGze/du7Nu3j/NlxLEo9/LS09MZz12IohyX3NuW57gGDRqEhw8fMutTs2bNmAORPiEhIQxHTN7M1atXGfeePnfv3mXccjL4xN8phJKqzsvLC05OTrC2tmaPTQgBf39/5OfnKxLmQkhEC5TjonctKCjAjRs3cPnyZWRlZeHUqVOKezZs2KAwZo6Ojli/fj2CgoIQHByMM2fOQK/XK0LexYsX8ziRG64pU6YwI5BOp4OdnR3Wrl2L48eP48SJEzh16hTy8/MxZMgQvoe4D0i2bdumMF4NGzbEmjVrmPFICInlvaCgQGG4GjRogPz8fAU/QmxsLOPnCyEwb948Rdu8LCK0wpVTp07B2toa/fr1w9dff83Y5YA2zdCFCxe4ocgLI2YVnU6Ht99+G/369VMoXosWLfDNN98gMDBQUSEK1XQ6HTMFAZIyUn5rzpw5ACSqMnNzc9jb2yM6Opopv0xMTJCQkIBt27bBzMwM9vb2iIqK4lWzqlWrorCwkJXJ0dER8+fPx65duxR1ycjIgKWlJXQ6HS+hh4WFQafT4ZVXXsHdu3exevVqCCGRPTzrsn95iqFD42rDRauGcsMl97g+/vhjZGRkMIVX06ZNsWzZMuh0OjZSoaGhbLioz27evKnIPwkh0dXLB/vatWsRGhqqMD5ygtoaNWowwQU9i7zbpKQkdOnShScsISSmIrlkZ2dz2Pf2228zIw4ZwZ9++gkhISEwMjKCTqeDsbEx/vjjD0UZhYWFeP/99/kZNjY2zDwjp4mvVq0aVq5cySQxRkZGCr2lsog+TAjBK8uFhYXIy8sDAGzevBlVqlThchwdHdGiRQt+//r16yM/P58nZiGkHGtBQQFHCVqG66X2uORGKykpCc7OznByckJiYuJTN1AoRvRiSUlJTNzq5eXF4YqcC07OpkP3v/nmmwCkgbN48WLY2toiPT0dgYGB0Ol0aN26tYLp4/z586hatSpsbW2RkpICoIi+u3HjxoiOjsa8efMgRBGCKaGauri4AAACAgIghJTkDw0NZVRKYgcGJOLKGjVqID4+nmfqZs2aMag/KWCrVq2QlpbGXsqiRYuwe/duJCcnIyYmBnv27MHBgwf/FoUhD0uNmkkbKQFpBZj48YQoYqyW9z2xuwghbUiVh4q1a9dGdna2gmXp8uXLint69+6NgoICfPXVVwrDlZ6erghfNm3apNhb9d577yE3N5e9u/r16zOBKBmbFStWoFWrVuwpysOo4cOHK9ojKysLVlZWEELK1ZHhokmNvFM5RdmUKVMASHRhlO+UJ+FtbGxYHydNmsTfGxkZ4d69e4prR48eDUBaAe3YsSMyMzOZtZwMN8myZcvQsGFDnD59Gunp6XjjjTd4zMjTFJRPlee4aDVXnuNKSEjg9IkQRazoL2WOS74VQk6Bbm9vD3d3dxw/fpxnhgMHDvCxldOnTzM/IRGmkhCTsBBC4bEdPHiQFdTBwQH16tWDg4MDduzYgfz8fF6ZkRNmAmDv6I033uDv5K78kiVLmIaMcnE0O9HKipySauDAgTh79izviq5bty4aNWoEW1tbbNmyBTk5OexdysPiN998k8vYuHEjl2lvb4++ffsiKioKzs7OfI169n0RogURIv87MzNTMZHQbH3t2jWeUG7fvs15SiGkBLV8Q6oQ0iLJb7/9xqu5LVq04BSBk5MTzpw5gydPnigGsRBS/lG++9zHx4dp6ISQdvHHxcWxt0HGTF6GfFWub9++zK9pbGys4LwEJENOvIgjRoxQ5Krkurh//37WRSGklVEbGxv88MMPuHbtmqIfhZDIWCMjIzkRT5+TJ0/i4sWLrH/UfrVr18bChQvx6NEjTlGQ3tOWBgqh7e3tsWDBAg77iNF91KhR3HZURqVKlfDhhx8iMTER586dU6xSBgQEKPKDNjY2nPp4mUTB8hMREYHXX38db731Fry8vBTbCT744AP2Oo4ePQofHx9Mnz4d48aNUxydoLIiIyPh7e3Ne1zknseRI0fg5eUFDw8PeHh4KM5/rVu3Dt7e3rh3756ionv37oWXl5diP9H27dvh7e2NFStWIC8vD7Nnz8a8efNQUFCA6Oho+Pj4wNvbG6mpqQAkMllvb294eXlx+SEhIfDy8sKYMWMwevRohIeHc/mbNm2Ct7e3on5r166Ft7c3fv75Z2RmZmLSpEnw9vbGpEmTkJWVBUDace3l5YXZs2ezd/gipaRd5Xfu3OF3p4+Pjw/8/Px4w29AQACmTp3Kv0+dOhUzZszgNpw8eTImTJiA5ORk5ObmYv78+Rg9ejTGjh2LH374gSe2+/fvczlTpkzBlClTMHnyZHh6enLZ06ZNU9THx8cHJ0+ehK+vL9+XmJiIjRs38jX79u3DggULMGnSJIwaNQpTpkyBt7c39u/fb3Cn+M8//wwfHx+MHz8e3t7eigQ7yeHDh/n9Ro4cicjISOj1evj6+sLHx4ff39vbGwcOHMCmTZv42fQhlvWTJ08qyrp06RL0ej0iIyMV94wbN44ntCNHjsDb2xtjx47FhAkTuN1JZwHJmZg8eTJGjBiBiRMnMgVZeno6ZsyYoWjH6dOnY8qUKVz38ePHc/1eJlEYLloNkdOGhYeH814XYmKukAqpkAr5/xQFISztydm8ebPioldeeUXx/T8Vo6lCKqRCXg5RGK7Lly9zAnfatGlYsWIFhgwZAnd3d+zZswdA0a7vCsNVIRVSIf9fItTL5rdu3cLx48exd+9e7Nq1C3v37lXs+FZvrqyQCqmQCvm75antEMVJSXAmFVIhFVIhf4dUAAlWSIVUyD9OKgxXhVRIhfzjpMJwVUiFVMg/TioMV4VUSIX846TCcFVIhVTIP07+DzCkKJI8zQKAAAAAAElFTkSuQmCC">
            <a:hlinkClick r:id="rId5"/>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1766648107"/>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2000" fill="hold"/>
                                        <p:tgtEl>
                                          <p:spTgt spid="10"/>
                                        </p:tgtEl>
                                        <p:attrNameLst>
                                          <p:attrName>ppt_w</p:attrName>
                                        </p:attrNameLst>
                                      </p:cBhvr>
                                      <p:tavLst>
                                        <p:tav tm="0">
                                          <p:val>
                                            <p:fltVal val="0"/>
                                          </p:val>
                                        </p:tav>
                                        <p:tav tm="100000">
                                          <p:val>
                                            <p:strVal val="#ppt_w"/>
                                          </p:val>
                                        </p:tav>
                                      </p:tavLst>
                                    </p:anim>
                                    <p:anim calcmode="lin" valueType="num">
                                      <p:cBhvr>
                                        <p:cTn id="11" dur="2000" fill="hold"/>
                                        <p:tgtEl>
                                          <p:spTgt spid="10"/>
                                        </p:tgtEl>
                                        <p:attrNameLst>
                                          <p:attrName>ppt_h</p:attrName>
                                        </p:attrNameLst>
                                      </p:cBhvr>
                                      <p:tavLst>
                                        <p:tav tm="0">
                                          <p:val>
                                            <p:fltVal val="0"/>
                                          </p:val>
                                        </p:tav>
                                        <p:tav tm="100000">
                                          <p:val>
                                            <p:strVal val="#ppt_h"/>
                                          </p:val>
                                        </p:tav>
                                      </p:tavLst>
                                    </p:anim>
                                    <p:anim calcmode="lin" valueType="num">
                                      <p:cBhvr>
                                        <p:cTn id="12" dur="2000" fill="hold"/>
                                        <p:tgtEl>
                                          <p:spTgt spid="10"/>
                                        </p:tgtEl>
                                        <p:attrNameLst>
                                          <p:attrName>style.rotation</p:attrName>
                                        </p:attrNameLst>
                                      </p:cBhvr>
                                      <p:tavLst>
                                        <p:tav tm="0">
                                          <p:val>
                                            <p:fltVal val="90"/>
                                          </p:val>
                                        </p:tav>
                                        <p:tav tm="100000">
                                          <p:val>
                                            <p:fltVal val="0"/>
                                          </p:val>
                                        </p:tav>
                                      </p:tavLst>
                                    </p:anim>
                                    <p:animEffect transition="in" filter="fade">
                                      <p:cBhvr>
                                        <p:cTn id="13" dur="2000"/>
                                        <p:tgtEl>
                                          <p:spTgt spid="10"/>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2000" fill="hold"/>
                                        <p:tgtEl>
                                          <p:spTgt spid="13"/>
                                        </p:tgtEl>
                                        <p:attrNameLst>
                                          <p:attrName>ppt_w</p:attrName>
                                        </p:attrNameLst>
                                      </p:cBhvr>
                                      <p:tavLst>
                                        <p:tav tm="0">
                                          <p:val>
                                            <p:fltVal val="0"/>
                                          </p:val>
                                        </p:tav>
                                        <p:tav tm="100000">
                                          <p:val>
                                            <p:strVal val="#ppt_w"/>
                                          </p:val>
                                        </p:tav>
                                      </p:tavLst>
                                    </p:anim>
                                    <p:anim calcmode="lin" valueType="num">
                                      <p:cBhvr>
                                        <p:cTn id="17" dur="2000" fill="hold"/>
                                        <p:tgtEl>
                                          <p:spTgt spid="13"/>
                                        </p:tgtEl>
                                        <p:attrNameLst>
                                          <p:attrName>ppt_h</p:attrName>
                                        </p:attrNameLst>
                                      </p:cBhvr>
                                      <p:tavLst>
                                        <p:tav tm="0">
                                          <p:val>
                                            <p:fltVal val="0"/>
                                          </p:val>
                                        </p:tav>
                                        <p:tav tm="100000">
                                          <p:val>
                                            <p:strVal val="#ppt_h"/>
                                          </p:val>
                                        </p:tav>
                                      </p:tavLst>
                                    </p:anim>
                                    <p:anim calcmode="lin" valueType="num">
                                      <p:cBhvr>
                                        <p:cTn id="18" dur="2000" fill="hold"/>
                                        <p:tgtEl>
                                          <p:spTgt spid="13"/>
                                        </p:tgtEl>
                                        <p:attrNameLst>
                                          <p:attrName>style.rotation</p:attrName>
                                        </p:attrNameLst>
                                      </p:cBhvr>
                                      <p:tavLst>
                                        <p:tav tm="0">
                                          <p:val>
                                            <p:fltVal val="90"/>
                                          </p:val>
                                        </p:tav>
                                        <p:tav tm="100000">
                                          <p:val>
                                            <p:fltVal val="0"/>
                                          </p:val>
                                        </p:tav>
                                      </p:tavLst>
                                    </p:anim>
                                    <p:animEffect transition="in" filter="fade">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fltVal val="0"/>
                                          </p:val>
                                        </p:tav>
                                        <p:tav tm="100000">
                                          <p:val>
                                            <p:strVal val="#ppt_w"/>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anim calcmode="lin" valueType="num">
                                      <p:cBhvr>
                                        <p:cTn id="26" dur="2000" fill="hold"/>
                                        <p:tgtEl>
                                          <p:spTgt spid="8"/>
                                        </p:tgtEl>
                                        <p:attrNameLst>
                                          <p:attrName>style.rotation</p:attrName>
                                        </p:attrNameLst>
                                      </p:cBhvr>
                                      <p:tavLst>
                                        <p:tav tm="0">
                                          <p:val>
                                            <p:fltVal val="90"/>
                                          </p:val>
                                        </p:tav>
                                        <p:tav tm="100000">
                                          <p:val>
                                            <p:fltVal val="0"/>
                                          </p:val>
                                        </p:tav>
                                      </p:tavLst>
                                    </p:anim>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2000" fill="hold"/>
                                        <p:tgtEl>
                                          <p:spTgt spid="14"/>
                                        </p:tgtEl>
                                        <p:attrNameLst>
                                          <p:attrName>ppt_w</p:attrName>
                                        </p:attrNameLst>
                                      </p:cBhvr>
                                      <p:tavLst>
                                        <p:tav tm="0">
                                          <p:val>
                                            <p:fltVal val="0"/>
                                          </p:val>
                                        </p:tav>
                                        <p:tav tm="100000">
                                          <p:val>
                                            <p:strVal val="#ppt_w"/>
                                          </p:val>
                                        </p:tav>
                                      </p:tavLst>
                                    </p:anim>
                                    <p:anim calcmode="lin" valueType="num">
                                      <p:cBhvr>
                                        <p:cTn id="33" dur="2000" fill="hold"/>
                                        <p:tgtEl>
                                          <p:spTgt spid="14"/>
                                        </p:tgtEl>
                                        <p:attrNameLst>
                                          <p:attrName>ppt_h</p:attrName>
                                        </p:attrNameLst>
                                      </p:cBhvr>
                                      <p:tavLst>
                                        <p:tav tm="0">
                                          <p:val>
                                            <p:fltVal val="0"/>
                                          </p:val>
                                        </p:tav>
                                        <p:tav tm="100000">
                                          <p:val>
                                            <p:strVal val="#ppt_h"/>
                                          </p:val>
                                        </p:tav>
                                      </p:tavLst>
                                    </p:anim>
                                    <p:anim calcmode="lin" valueType="num">
                                      <p:cBhvr>
                                        <p:cTn id="34" dur="2000" fill="hold"/>
                                        <p:tgtEl>
                                          <p:spTgt spid="14"/>
                                        </p:tgtEl>
                                        <p:attrNameLst>
                                          <p:attrName>style.rotation</p:attrName>
                                        </p:attrNameLst>
                                      </p:cBhvr>
                                      <p:tavLst>
                                        <p:tav tm="0">
                                          <p:val>
                                            <p:fltVal val="90"/>
                                          </p:val>
                                        </p:tav>
                                        <p:tav tm="100000">
                                          <p:val>
                                            <p:fltVal val="0"/>
                                          </p:val>
                                        </p:tav>
                                      </p:tavLst>
                                    </p:anim>
                                    <p:animEffect transition="in" filter="fade">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2357" y="152400"/>
            <a:ext cx="8531225" cy="461665"/>
          </a:xfrm>
          <a:prstGeom prst="rect">
            <a:avLst/>
          </a:prstGeom>
          <a:noFill/>
        </p:spPr>
        <p:txBody>
          <a:bodyPr wrap="square" rtlCol="0">
            <a:spAutoFit/>
          </a:bodyPr>
          <a:lstStyle/>
          <a:p>
            <a:pPr algn="ctr"/>
            <a:r>
              <a:rPr lang="en-US" sz="2400" b="1" dirty="0" smtClean="0"/>
              <a:t>CAMPAIGN FOR CONSTITUTIONAL SHERIFFS</a:t>
            </a:r>
            <a:endParaRPr lang="en-US" sz="2400" b="1" dirty="0"/>
          </a:p>
        </p:txBody>
      </p:sp>
      <p:sp>
        <p:nvSpPr>
          <p:cNvPr id="15" name="TextBox 14"/>
          <p:cNvSpPr txBox="1"/>
          <p:nvPr/>
        </p:nvSpPr>
        <p:spPr>
          <a:xfrm>
            <a:off x="278361" y="2713672"/>
            <a:ext cx="5284239" cy="1477328"/>
          </a:xfrm>
          <a:prstGeom prst="rect">
            <a:avLst/>
          </a:prstGeom>
          <a:noFill/>
        </p:spPr>
        <p:txBody>
          <a:bodyPr wrap="square" rtlCol="0">
            <a:spAutoFit/>
          </a:bodyPr>
          <a:lstStyle/>
          <a:p>
            <a:pPr algn="just"/>
            <a:r>
              <a:rPr lang="en-US" dirty="0" smtClean="0"/>
              <a:t>Our </a:t>
            </a:r>
            <a:r>
              <a:rPr lang="en-US" dirty="0"/>
              <a:t>goal is to send a copy of the book, "</a:t>
            </a:r>
            <a:r>
              <a:rPr lang="en-US" i="1" u="sng" dirty="0"/>
              <a:t>Government by Consent</a:t>
            </a:r>
            <a:r>
              <a:rPr lang="en-US" dirty="0"/>
              <a:t>" to every Sheriff in </a:t>
            </a:r>
            <a:r>
              <a:rPr lang="en-US" dirty="0" smtClean="0"/>
              <a:t>America and to follow up with a COS to support our Sheriff. We must educate all our 3,133 Sheriffs and the People in order to secure our Republic.</a:t>
            </a:r>
          </a:p>
        </p:txBody>
      </p:sp>
      <p:sp>
        <p:nvSpPr>
          <p:cNvPr id="16" name="TextBox 15"/>
          <p:cNvSpPr txBox="1"/>
          <p:nvPr/>
        </p:nvSpPr>
        <p:spPr>
          <a:xfrm>
            <a:off x="231775" y="4667071"/>
            <a:ext cx="5330825" cy="1200329"/>
          </a:xfrm>
          <a:prstGeom prst="rect">
            <a:avLst/>
          </a:prstGeom>
          <a:noFill/>
        </p:spPr>
        <p:txBody>
          <a:bodyPr wrap="square" rtlCol="0">
            <a:spAutoFit/>
          </a:bodyPr>
          <a:lstStyle/>
          <a:p>
            <a:pPr algn="just"/>
            <a:r>
              <a:rPr lang="en-US" dirty="0" smtClean="0"/>
              <a:t>The </a:t>
            </a:r>
            <a:r>
              <a:rPr lang="en-US" dirty="0"/>
              <a:t>Sheriff </a:t>
            </a:r>
            <a:r>
              <a:rPr lang="en-US" dirty="0" smtClean="0"/>
              <a:t>has a duty </a:t>
            </a:r>
            <a:r>
              <a:rPr lang="en-US" dirty="0"/>
              <a:t>to protect the </a:t>
            </a:r>
            <a:r>
              <a:rPr lang="en-US" dirty="0" smtClean="0"/>
              <a:t>unalienable rights that are codified by We the People in the Constitution. The office of Sheriff was created through Natural Law to protect the sovereign.</a:t>
            </a:r>
          </a:p>
        </p:txBody>
      </p:sp>
      <p:sp>
        <p:nvSpPr>
          <p:cNvPr id="2" name="AutoShape 2" descr="data:image/png;base64,iVBORw0KGgoAAAANSUhEUgAAAS4AAAKjCAYAAACjhuLYAAAgAElEQVR4nOy9d5zV1dX/u06bwlDUqBiNsWNJYmKMJrZEE2M3VhQRBCxYQMSGXYqK0tsMMPQmDL333hk6zNBhZhj6MDD9lO/3u/f7/rH3OTOY5HnMvXnuvXl+s3idGeac8919f/Zqey2hls4lDSjzWwMeGheFQqHtTxfQKNAxQKHsI+gaL8AFIoBTo1xl/3YAj5p/a7RWoBSerQtt6nIwX9RAFPB0jYe1rahG2aZuF0UMiNkvuInugX3eA1ObB1qf03ad+BmvKN4F80R8PMA8Gh+DeHO8GsPpxsszXar+srJv4oJ2zXhq02ZNFA+XKJoY2jxnu6G16adb43FqNF/F+5eYR4WLg2dHpQpwbHlRFKUoojXGRGszatF4u21Znp3PRL1evE5Tg4uXGBPXjnzYPoNS4HpoHS9O2RpiNZ6qpR9L8v91A/5/SXYHxBelju8yu7mrN7WLh92MNTe81mahJh7R1bvb06Ds3/aJ+D/zZY2X+LsaT7CPxzBgSgJI7W4zTyQaoez3arxbE5dq9PHcvtX4OgkY0BY1tbb/98xLeaafOlFKjd7Yd5QHnrL9rlmqPgfnPcBF42L6b17x96vHwGx8hZsAXM/gtgZ0/Fgx7bB4btuhwFMJyE2AIA4KF53ov+lv4ntxYPTi4xofg/jYKgO6ygXl2P97iTnWiW57oB00KnFoJdbBOWNeSz+GaoHrH9C5jJNdqBaIznnZ0zPBRWiFF+eR4t/XNQu1i1lplNZmE3BumVqfy6HUbEx8E6sEIFX/VnajJ7gdlajunP5YRiEBEtXo+A82UKLN9lkdf2mz0eNvxAHtnEotgGmNUvqc4XMwPFUcWOJle/alqhtZ3SEVHypNDA8HF215VRczpngGHOJsmbIca3w88MC1HCOeV/197Rogjo+QMk+5GM4s3i4DODrx/fg8xA8drZXhmtE1OmSLTMCzfc62xwzf350YtfTfUC1w/YDM8qoGhGruSZ8LJHGGgppiomeFjphdkTWApMbarAagGu8nwK8G3ulzX4oaIBmXLRKcUzUoKY1ts6oGlERfDJiYDaz/rgxdo+iabY6XXZMLSuDJOdzYueMTF69iNb7vcc6etn2tAaBKoS2HhKtq9CUOfIqY5YmqOUC3msvFs8DqEZ+RODbE0ETw8HAsaCmiKLx4C+0BpIkDLLi6WvRz421V+u/GrOacJubPLp1Y4s/qE08rIyyqc4TrWvoxVAtcPyADXHHuocbmr7HHE5wShteJixRaK1wi9kSu5p6Mjkqbjai9hEBkytc193l1JQnAqCny2NPeM5vUw+h/VAJUbaWeBzoKhNFE0MTsc54BAvcHbJiu3ng1pKJzmmLaXA1Mcf6hGsBMCRoHLwEctjmW+0mwGXFFT6Kf8dIcIIpHFIconuWtHFw8u7HjYxq1ba7mxM7Vq3mW61HaclhUg25c86dtx6MaXBy0di3wacvD1gB82/6EGBxfG2i0V1MkNPU6KBzLoyk7TxqNY3Vh8XYaPZpHLXD9a1QLXD+g6lMxftKbLexpRcy+XG31S14Uw08oq/JRRFUVnueYEhRm83gOWjtmU+sYMaJGWaztqa88PK0Tp3JCGaw1Ea0Iaw9HKzzPJaodYsRwdJQKYlTioNwYuA4al5iOoTxjNDC6IFVtXNAK5SrDcSmFY7kYTTVH4WCBRik8ZeAirBwihHGJoFUM7cYsAGMVy0bf5OEQ1WGixHCIJYwNuC64DigHraOgHbPZHQWuFdmo1tkltFzaI6ZdItrDU7aBUY3yNGGl8bTGCUdxKsIopYi6UVwngo4ZPZdBYoUbK6OqrBinyoVYDGIRwhVVuK5nyowAysPRDlFloMbzHLSOgY6ADoOOoFUYrc1oOrg4OHg4KNexXKKLp11czBy5REFFwAkbsdZz8HRcB+fgRcN4saj9O3Fs1dKPoFrg+geU4CxqsEFRpYhoo1sByNmwnvdvvplFH7xLZdlZHG02olYOjvJwFITxcLULrkK7CqUUyjOg4HgeEeUZbskFpbSxGEKCG/G0h6NdPG2V0Z6D52nzcjyiysNBG2BwPJSnqFIeUWV1OzWYhTiT4Lme4UK0wtPVJ7/hlaxF0/PQjotWGkcposrF9Vy0Mp8p18PxvGpbpUU+o5dW4Gi0oy1DqXG1JqbBU8qMkefhag/lOKioGR9PG/yIxMcgrpPSEFPaqKAiChzQnkfUi6JRrFw4j8wXGrPh9ls5+odbyLv1l+y8606K1q9OzOf+3Bx6vvM2i1q1Iue2X7Pu9puZ0uYNCnfvAO3heRpXebhKJ+wI2tPgeGjPNWDlOWjXNf3ShkuLYnVrVlpVSlOlFRE02vEgovCirlkPVrcJsGvHZvrcfQ/5v/gTG39zD7vnTfsfXM3/O6kWuP4BxS16CYkR467gWpbecR26NW5MlghTRTi2Ybl50NHgOcS0wnGxJviwAcK4JOSBchIqG6v7NiJI/CuG7bK7wfOsGd0xSmMr58SfN6110cpFeTrhghGlhv4prm9SmqhSRNF4Oq7/wir2rYVSexYITSM9pardL6JYLkYn+KyEgr+GdO3G/T20GbdKFFWWl1KO4fo8q8hWnody3YRwdo5+McF5KTzXgKexAVpXDxUG7XD6wF4m/uKX5IugRDgrwqIrrqRw1RozL14UrTVzunalvwg7n3yAyMnjaCcGKmamRRnuV+Ma0Tw+Zh44ChyvWrx2tDELVBuG48K00ZdZRhvlGO1A2A5fzB6CnV57nR4iIEKeCEMeuic+6bX0I6kWuH5A8T0KVCvLtcbVngEO5RINR/j0yqspEuGEBMjt+Q1g1EcxFTUilgNUVkCsFKIVUB6F8hi6KmzErVgESiqgvAKqSiBShVbV7g463oq4HOdGQMcMd+J4KBWFijKoCkO00rzKKqGsCh2rgvAZiJZBZRVURaCiElVVjudGiGnXSMCWs6u2STrVA6GAqFFee1gdVcSF8oj5XVUJkXKoOAOlRRCrss5RtthoJZSUQiSMdsJQGYGSKnRlqdHRuXGlt4tyKqGiHMJR095IOYSL0WeOQskZ0/5YDM+rIkwMR1tdneMRsyxxxquvMlWCVCaFIODjlAhTL7mMA2tXJLo0bGAmT4mwL7O3GdqEXtKSF4HKUjh9AsIR00DbH+XF2T8HIpW2nR668qxpY7QK3DBUReFsFcoJG3D1XFNWSQXKMXP69SuvkSkCQeG4CCPvv+/fsnb/T6Ja4PoBVe9nndDLGpcHbXVHMGfEGPrVrUcsKUiFT5ja6GrOHj+FoyGqDTuUm5PDd6+8yewnnyH3oYfZdt/DTH+xOeP7dQcc8nZuJOuNtix97GnGP/IIBes3WA5F4VgObNemTXR54GEmtGuPUeG6RtGOYu/ODQx963XmPfksmx5+kI0PPcDCJi+ybvhIls+YyMjWL7H8kQfY98BfWfvwY0x8rTVrJ2aB51QbGxLo5SW4hk1Ll/LFffczqePXZjy0ImY5oQ2rV9D77XZMf6oJu/76GNvv/yurWrVkfts2zHjoEZY8+iT7vh9DVUUx+7atZXjr15n/1NPkPvQwO+59jKWNX2PuwP5o5YKKO/JqDuzawYD27zP7mRfZ9+eH2PbXvzDnpcYs7fQp45s2Y/pfHmXVS68QKy4yujSljciorHMnMKBVSz73BRgmQlmKQNBHnggbWjRLzO3wgYN5UoQd/b+1fTPvRz2Pg4vnMunxx5j+2BOs+OA9Mv76IItebc3ZdasAh9KzxXzctBnD7r+fHX97iJ0PPMDcZ5vQ9902DHypFdMffYCtf3uYTX9+jPnPvcKySeM4W36Mvi83Z+Yjf2P6C6+wICsLgIwunegVCqGDQoFfGNvy5f+5Bf2/lGqB6x+Qka5cw23ouFXQiDal5RV88vs7mCDCidQknGQfi0RYm5FhHlYORKN4nsf+vQdon1qXQhH2ijDnqQcIV1VZEcTl6IYNfC3C2k6d8Ty7jbVVagPfPt+U/iKsvuMWHNfaxqwl0vM89u3YzuspyezxCTtEmPvEEzixGE7MYdr339NdhIgIc0VY0q0rTsxYF+OqcIigiYDyEpLKe3/6I0NFWPrQYygnilJuXDrEdV1WblhPSxGKxUe2CIvavM7xffvp+atbWC8+tviFMQ/+ibKTp9mdk8MnQR+lImwWYepzzYlFo3aU41ZVTF/yD9M+rR4lIuwUYchDf8Z1YuRuXEf7uvWYf2FDvBOnDcxa/ZdxBjVc4uCWrXg5KYUv//YoE86rR2UoCUTYFQqx6YvPABibmc4jImwd0PucuZ7+2pssFWGGCPM+/ZjK4tN0afEq3/oCbEgLcPCLLwDIXrWaNg0vYrNPOCHCzMt/RjQSZn/ubnpccRm7RVgvQvYnnYjafg7/+CMeE2F9xkgz/sDZsrN0vvJySkXYmRLg7I7t/+4l/L+eaoHrH5FVPsWvt2jlgWsW3ZSxo2lVN5UhN95EVkqAWIqPMyJsebMtrmPATqswrhViMj94nzEiVNVNY07dOuQvWZuopsubr9H1mqsJH8yzrJ5KKFdOF59m1O1/oCgYZFNKMjmjRgHG4hkXbfILj9Csfj0O1fGzV4S5TV5MlD1zzhy+EYFAkMUiLO3fN9G1avcKe7HFM1qlk0cL6X/jDZwKBliXmkr+nPmmMNdJiIHrd2+nmQglAT9bRJj3YXsAur3emjEiuH4fc0SoPHiQvKLTtK+bhhMQdokwvmVTbCeqfROs3ufo6WLevvhCzgSFAyKMfvY5XFexcc0GZnbvxzv16+GdLLbPG2W9AXLTroGtWvK0P0jO1mwWD0lnQWoyKsmP6xfWiLC9bw++H5bJ4yLs6NcfgGg4Qmabt1ggwlERVj/xRGL8FPDFbbeyWoQ9fj/bOnUEYMPiRQyx+qmcyy7n+NZcAOb0+pY5gSAlwRCTrrqG8tPFlFdV8dnjf+PL399GpKoyUXZRWQWvXHgxh3x1GRdI4cjGnT9mVdZSDaoFrn9ECV8l4+5ornKYHfb5PffxZaMbmTtyNO0a1OVMSghEmFnvfAqydxhFvorieVWgNYUFeXz400s4FgiSL0L+0JEARKNRWt9zGxmtXjBVWrVN3M43LbMfH4pQkpLMaRFm/+EOSk+ftZY8s1nz8g/T7LzzOJAaYJ8Is194KdGFOTOm8Z0IBFKZJ8L8jN6JviW8huI+VsooxId/8xVfilCamsQJEcY/9BBV4SgJ3zAgO2crzcXH6WAy20VY8N77APRq/RpjRIiKjxXnX0hl4VH2nTzJO3XPI+pPYa8IE1saYPWAmLZYaC1tR0+fou3FF1IcMsA1rdWrHNy5i98m1SV7ziI2LlmE60SNLk4plIYqjOIbYFCrVjSRADtWbACg7U03sFgEUnxU+oR1dS/gzetvoo0Iub26A7BlxXK6+ISKFGFrMMi8jz4xQ2S5zxWTv2d0SoCoCGt+Uo+S40fYuf8g76XVozQQYrcI8157G+W6FO7Zzuj6DfAkwLa6dTm7ezcFx49wjwgjmjcHwFUKrTRR1yOrwwdM9CWx4oVWVJVWVOvZaulHUS1w/ZCs2sdsbqMk9+xKzjtwgI8uu4J1n36Oi+bL5xuzzOeDgJDj8zH7pVcAq3DWDo4FuzEdOrBMhFK/sPD2W9DA+lnz+FtSkJVTRgPY623GK6oqWsY7v7iJfnffy/i0FNygsK5uGqX5x6xnvBGPCvIKaN6gAQdThD0izGjaPNGN+TMn0lcEJJW5IswbaIFLxS/8GEuga20ARcXHea5RI0bedQ8Lgz4qgsLcK39K1Ynic+xdm3JyeEn8FAdTOOgTNrzxJme3b2fGr37JxhRh5fVXU7x8KVrDvrwC3q13PpW+VPaIMKmVAa640dFFoa1LxuHiIt5seBFnAsLJgDDyN79h0G23835KCgVbtwBGsHXiPmloo1O07RrSqiVNRNi8dCUAW7Zspc3VV7AhKBAIEA6kMd2fRl8Rtlvgavv4I8wQIRoQtlxxDVX7CgGPqIWR4wX5DKqbCj5hm8/H8HZt0VozsHVbpomPqtQgWXUaUHniBL1av0ZXEU4kpXDIJyxq05YZw4fxbL0LOLVxC+Dh6mq/wLVTxtNWhPVdu9kxqfXj+leoFrh+SBq0UjhaG72ONgKV0oohn3zIB34fe4cOBmD/2vVMSU7B8QuVfmHTX+6jorQEhXFmdCz/lLMumw4inE1NYkdKElsyBtL+wYfp8YffYy6hgFIOaCNODM/I4BnxsWLwWPrefz8FIWFvKMjyT74EQFnrX8GhAl5pcB75qT52iTD9xWpF9KxZWXwrAsEkFomweEBf+0nEOIHGnSk887t/x8+4zxdg5bAJpN92C0dSfOxJTWFbt55A/DYBbN2ZQwsRToRCHE0KsOy+P7Pq7bdZftnFrAoKm99tg1NeasYnbx8f1KtD1O9ntwjjW8U5rrhuqtqKWXiqmHcaNqTEL1SmCX0DPiaKMKpeCnlrjU9W1LhxGocD5Rm2zR4Oma1e4lkRNi2fnyhz+47NfHfFzzjh84Pfh5sUYL0IW3saUfHNB+5nrgjlAWHVtdcRO3IKiBK1cHgwZx+D6l4AvgDbRBjbqhUAh/buo9vFF1DqF06efxHfd/iENlddxScXXsjo5BCnQ8KuRx/j3RtvYuybbfGiMVCRhJEHYOqITK4VYcTHn9plVwtc/wrVAtcPSGmFo2KJKyue0R9zpDCfN3/SgAU3/5LNn33Kuq++YvWnXZl+1fWcDAUgICzzC9uyRluHT89Y8JTm5MlTvHP7bWz0+4n6giy98SaanX8BOdNnAhBTxgPb0zGUUnz9yut0uPoawuWVrMoYzEwRipN9TPz5lRTszElwQIcPFNK67vnkhYzYMrNptY5r8qwZfC6CTjY6riX9+5n+KddykJrSM4XgxXBdj26PPk7nm28h4sL4Lp1ZKUJUhEk3NOJY/iFcu7F2bN9BCxGOhpLYIcKCdzoAMLDN24z3BygWYeftd1J1tIADx/bRoW4yns/ouCa0bGXH2EMrA1plp0+iPI+jp8/w7kWXEpEgxwNC3zt/R5/77uHd1ACH1m2oniDXOop5DtrVxr8NGNiiBU1F2Lp0LmB8rQDy1y5hcIP6nA34ICTsFmHXdwMAeP+ZZ8jy+ShN9rHuuqso2bcXw4aaMo8fPM6gtAtRviBb/D7GvdsOgHI3xjuNrmGXCOGUJLqJ8OHll7Jn5XI6NrqOU0k+DgaF3uJjRfc+ptnE4q5tKKCo6DhZY0ZzcPcBoIZPWC39KKoFrh+QRuEqY2kzXtvm/W4ffcR7IhwZO46yowWUHsql7Nhxxn7VhVEiuKEgR0LCmNtvTYhfbsQ4WgLMHTWOzGCIquRktoow494HjTJfuShrSdTAgd2HeCKtDmNu/TW7xg9n/DPPsKBOGl4dH6tFyJs7O9HWvEMFtKx/PoeS6rJHhOk1gGvqrNl0EoHkAAtFWJxhuAzbHPp9/Amtb7wW0GRv2UhLf5Bld/+RXVMmMOyR+1mXnIJOEiYGhLwNmxPlbt+xg+Z+oTBVyBFhcfsPAThWWEjfCy82ljwRRrdoRv7p07SrX49w0M9OEb63Zn/PM04MCyZM48WLLuVk7i5OhCt5o+HllEsq+SLMbN6Co3sOcmswxJGd+9iwajXZixaDa3zYHBUhpnRCHE9v+QrPip8tS5YD4FTfNuebls3oJUJVnQAHRdj7TS8Adm/KpqMIZ5MDbAn4mdu+vV0ERlRcMiKLCcEUKkRYdF4dzhzeZ9WfmlkDM+gnQiQtlV0BYfRjD+JqTds77mSHCKU+YekNN1N15DQAMePVZW0winWTsjgzKYv9o8YSPn3aXCqvpR9NtcD1d6RQqgodi5l7HUDBgb28dHFD5j75LF7UOefbx4pO0usXN5EfDFHl87P96mupPH4MAMfVRG2Yk0iFy9e3305uSogdgSDTXm4dry1x6Raga4vX6XDpFRTMnMGhJfMpXLuWjtffwEGfUCzClKf+luC4jhzOp3m9OuxNTmG3CHNeaJooZ86cuXxtnRwXi7A0o1fisyOFhTRucB5dLm6I9qK83+QZ3v/lLzk+ZwGHli3l0KIldL3kcg4G/RwIBZnX4rXEszt35dDcJxTVsS4Y770HwMHduQy64EKUdf2Y2L4d+SUltK97HmFfEttEGPVyS1uKJuxEefX2P/CWCMc3Z3NCV/DGRQ2pkmTyRRj75JMoYH32eioiVTT7w230fC6uIzN3PZVTzakMfe11GouQu249YBgzHQPlaaqiYb5q9iKTrKvFrm+N2ByLRRn38XvME+MIuvrRp/FsTJ1wLMonv/kdW0TIDQbZ3rcbyjVcHh6cPXOG7277HXsCAbLr1eXofCOizhs+imEB4UQoyOS/PIATqb4cHp/lwV270k6EveJnoQhjX6v14/pXqRa4fkhaoXUM5Xi4EY8zR48wvcULTBdh1VXXULhkIZGKcnt1J0b4xEl6NrqR7SI4IuSLMP/XjSjetQMApVRCrzF90FAyRJhYP0Bhjv1cg+spysrK2DlzFt/4A2x9uSlu2LhfxIA+r77GdBHKRJgtwu7hI4lUVbFn2UK+8guFIhwSYdW99xM+VUJlRQXz0wcyQgTX+hat6/AhladOciR7Ld2vv56RIix7sSWbR46jmwh7P/8I1zOgXOF49HjyWRaLUCnC8kCIginTqKqsZP3cuXwmQokY69/GVq3JX7uG7pddyiIRticF2fbcc4SLi9i5ZhW9RIiJsE+ExY/8larCQs4eOMCgvz3MABGW/ulezh49woHczfRIDlElQoEIs+7+PZGjh+F0MbObP8e3Isx7+WU7Zi7a9dAuVJSVkbtyBSMvu4yJIsxu1oSyw4fxYubiO5aTqYrFGNqsGf1F2Nb5m3OmfObHHzGu/vlMFmFpi1aU7D5A94cfoocIyy+6gLy+RsxGKYjZe5PAp489xkARltz3ADpi6snduo3nRBgvQt6E8fY584qHEfr0tVf5RIQKEbaL0PfB+/+tS/j/BKoFrh9Q/IacBs6WltLvk4+Z88IzHGvyJDlPPc3s11qyc/kCQFN29hQTOnZkRet27H/+OY40foTC558i+9G/sC5zAIkIE5YrWLtsJX0fe4Q9w/rhuk78oiJomDYxi8EvNWNLs6dZ92YTNo3PAg1rly4j66P3yX6lKXkvPM3uxo1Z/v6HbFu6jAkd3mXTqy3Ie+5pDj/fmM2tXiN72Pcsmz2H8W3bkdv0BY4/9xR7XmhCdvsOLO/8NYs7fMCqp5uwt/lrTHv3Aya92pZdTZ5n02st2T57OhrNwjlzmfzhB+Q2a8zJZx9lzxOPs+mLL1m9ZAFD3uvAphYvc+y5Z8hv/Bw72n7Akg/eJfvZp9n97NMcmzUVJxZlV+4ORrR/hy0tX+JY4ycofO4Jclq3Ym3Hziz+sgsLm7zAnif+RunM6RTmH2HkBx3Y1LIZxxs35sBzz7L5rVdY3bEjaz7vxPrGz7PzicdZN6AviVhYrpmjhYsXMeiNN9jc+AmOvfAkS59vzPSvOlN+pszMp+cmxt9xHL5/9WVyJ03E3ETw7D1UOLB5PXOaPs+6515g5affMLVJE9a9/TIlO7LN5XK7NtDmMAI4tGULo596kjkdu1mnMo9oLMKUPv3IeOxx8tevO2dtxcPeHC88wsDmzclt/BQrnnmKgo2b/qeW8/9aqgWu/9v0Y7SptXqLfzv927TY/2ZtuE78+H+33v9DqRa4aqmWauk/jmqBq5ZqqZb+46gWuGqplmrpP45qgauWaqmW/uOoFrhqqZZq6T+OaoGrlmqplv7jqBa4aqmWauk/jv4HgavWX6WWaqmW/mdIEkEolTLJIFA45qqxSVelMfmaLJ09fpy1Xb7m0Jcd2d63J9n9+7IpczSUVKLQTB83hm0LF8czEZhY7Zhc43EfPXMFxiSB92zcgXim4YQfXzxVSjxflFI2qIlry7XPOOZ7CtektfcSIY9siJoaBddINxZPK5XIf6hhz87tjO/RlW390jneoztF33Wm6LuvOdy3L2uHDWVkr+5M69OH/enpnOrRlVPdv+LUt1050r0H67/pwY55i4Bqz/saeURtc5SNGx9PTOHYiKTxzIQ2UpZtqwmubGK+a2WTr8bTvMejiCYSeoCjFVq7JvKCqv548vCRrOjenyM9Mzj53Xec6tGFwz17kNtvMNkDM9mSkc62Xt041qcHu77qzIE1a2oG38ezca90InyqZzMLutRIm2qz/GhiWtkQNLo6sqsNs2GzsZ2TlSQv/yCTu/Vlf49BFHXvRVG3bzjR4zv29u/H5owB5HbrSkn378jr0oWynF2Jtag9beLPa0C7aB3B03Y9efGLCTF0PLaFsteFcMxFah3PLpS4wGD6Ew+bZftrkph4OERM3oGa68jOsRPvTmJe4gtOk3dgD5O79yCnTz9O9OrMqW5fcrT7dxzsk86OPoPY1b0Hed26kjdt2jnHvas9lHYTEWpjUCP5bzz9nEs8u2U8M5RJIqyrk5ijbH+9GpnQPRNaSLugncSqjJft2vWqUYn9ZEJlm+9rG/xbKxOzTqOI2RBQOp793XNte+KLtEb4ca9GMhjlWSzw8HQ8tbA6Zyx+SFKdIt4FL4LWijDgqhiu9ojZ6w3Hjx5l+bffMvXaXzJThCVXXMLmbz6ncNkSRrdoTe/Hn+aj39zMyyJMe7u97ahnMAeF1g6e9uycahNATju42jF/K3ubA5N9OI6jnmcWEq5H2AsT1U480zpRpfCiJoavpz08V6NiZhqjcdDVoLVncvopjevFk56aSXa1xuZu4OTxYyweP5qPGl7MNntP77QI26+4kvxlS9m0cD45q1cz8+lnWCRCqQinRFgowooPPub4nv3geTZXscnRp+L59BS4ShNTUVztmg2kXROlJZFeVJsko8o1CVOVogqXsHLQjiaiNEo7Ju+hazZuTGmUNgsirDUx5aJUDO0oG0/MY+eGDewYO4ExSXU4Yu/IrRYh+3NO+ngAACAASURBVJ0OFK5cw9Hli8lq0ZSBIkwQYe7nJsa6sgePiyKCa+ZMeXjaSeSa9mw0UqXN+CrlEcHFpkC1wO3hOhEcrXBs/kjXJryIoTl9pojsqbMZcMW1bLLtOynCyAvO5+CsyYy483cssBehsy+7lNVfdzHg7Soc5Zm144TxVBkRHTXJeRzwPIVHBE+FcV1l63NwVAxiJmeia9ORORp7fMTwlM1Prs3dRFyIEqOKcpSKoDyTqVsrF6XNZnPi29O1B6L28HQEpWOcOV3E2klT+PrnVyb6ly/CzJ9cwuHJc0i/9bcMFWHdBeezrWkLjixfUb2nXccm+9VUYsL1KE8T1RBG4RI2gOCZPaa1Y7Onq8SeMmAeNTnGlQVj1xw+2nPQyiFmAzPG8c8coImkdfbgtEyITZ/iqTh/4uB4jsmLqbVZn8rDdWN4ykEpN8EYuXatKO0RA1x7snvaI6pMDkozdvHj/58AV3yEDEZH0RY1lZ1ogLw9OXS66XrWi1AgQXKbPI9TdjwO5wCsW7CA7g0vZoX42PDxR/+0Qo0yOf/i3Ij7w8bFoxYZiqAJ8//wpocXRenIOeUackFHwFOE0YnwuQO7fMY0MXHFz4gw93e/O+epjM+/5Fsb6+qoCLPvvYvqWJyAPTPOqafmp57H35Oq8bvGVSFPo5z4ef7D59QPfkNUmYB7rsImnzUhZEoqi2l1yYXsSRIICEtE2DFhwjmlDWn3Nq/7fcz/zmTBMbXGx6xGYkj7UytQjjaZtH+EaiCGg0cEV0WJaQ+lzfzGR25WRh+G+U1Ei7AIPa++lhgORcUn6Xr3HexP8hMTYZYIc7p0MT3XUXNI/BfVe9qw4SavpMkK/s+jyDhW5qhCqUoDHP+8ZLT3j9YVRHCIaBftVVc0ccBAs658IU5JKmNvuAkNnDpxnC/+dDeLQkHKJcACEeZ/3ZGYTa7xz6nGuor8axvEc02S3piVUs7pgjI9MLc5/1Uy/VUKKjDct/ZMcuH/bokoV9sD28YxV/8lcCkranh4uHGODm2OIAry8ml/0/WGAwn5WHLdFcROngHA0S5RXZFY3CszB9NehOWffkr25BnszhxDQeZIDg8aTEHmUNb3TufUgXzDTStFBJNVeWXWNDYNGsHhIRkcHtyNgqHpbOqZzsldO2vACZzYn8e6bj3Z068v2/qns7Z/Bvmb1rN+5gz2b1jF4vGj2TVkOAWDhnEkcyhH0oeysf9Ayo4UoiJlLB03iAMjh5HffxA7evZlw5iRuNEzaBxcrYnaRda/SydGi0AgxBERsm6/DZfqRZT+6Wd0F0En+SkWP7PuvQ+0Q17uLhb3HcihkUM4PLg/hwcOYvfgwWwZlM7WfkM5lJHF/kkzQbkc27ebZT17kzdiHAWDBnJk0ED2Zwxk54A+7M1I50D/YZTuKUzUmb1kDivT+1GQOY5Dg0ZwYNRgdmX2Y3tGBrvS+1PQty+nFq5CWbEughFvPFUJaIpOFdPskkvJCQUhYLjELWNNuqyi4mImT5iMcjUv3tiIUZ99fs4i2T55Irn9M9jRbyA7+mRyYPREvNNn7QI1HN/G+XNZ13cABUMzOTwoncODRrB7wBi29x7E4UGZ7B81Aq/qLOCgVRjPc3E0OK4iZhfoxMH96R0UVHKQSvHR49pGlJaVAPDNG28wQwQdTCJfhLkPPWoap6svQB/LyWFr/95sy+jL9l792N8rnbObdyb2i/YAN4Zno85WlJSweehA9vXrx+7ew9jVaxCFc2dZsSsGOoKjHeaNHU1Oeib5g4dQOHAkhzNHsX7QYIoLCsHTrBo9gZzhQzg4tC85vb8jO3M45ZVVuApwzB4EGDNgIJNEwBfkVCDEmBsbUR6tAiAv7wAd09KI+H2Ek4QhIhxavY6cLdtY1ieDgiGDKRzYn0NDB7M7cxC5A3qxd8C3HBiUTv7ipeAo9m7LYXn/YeztN5Rd6f05NDiTw4NGcnjwCPYMTGfb4H5sG5DJyW07UNojipdgCqIVEZYPzWTnlCzLJESsKgCO7t7Lkj79OTjqewqGDqRwcB/2DxnCigGDWdS/P4dGDKdw4ACODO7FwfR+bB6QRbQ0ZhggT+F6HhXKQODp0ydYkpFB7oBMNmVksnXsGA5vzGbJ+LGocATtQVRrXOXyXyGduBZ2tLYZhO1ga08T9VwGffwRA0RwkwOUiTDxj3cSqYwZ8UC5eLoCV5kySs6cpfEV1zDy5XbsWbOObn+6lywxUSenJfvZkDmIkqJiy6oqoq5hr3esX8/XjzzCCBFyRRgf8LO2T2/OHjsKwIbly+n7p3vZcOMNjGiYypz33uHA0uV0evZFPm+QxrRQkK3durB59So+uPW3TLQxoZZc1JCdoyZQWVoG2mXNwln0+NmljElOYkqTF9mzYi1ezDFB/LwoyjEg2b9TZ0aJoJJMbKis227DjesHgH6fd+QrEVSSnzIR5t99N9qNcbzwMNP69eSztGR2hEIsEyHrwUfYv2Il/Vq/SlsRpt1+O5SfofjEceYPzeTj885jfZKwUoSp9/2Z7Aljeevyi5kjwsZrrmVZxy+JVIbZs3MHvd9pR4YIhT4/o0SY9eE75C1fyad33EEvEXJffsNsUCJo18NxYjZMM5w+cZZWDX/GrmAqBH0sFGHruIkATBs+hF8H0qg4epp9OzZwIm8PAIeys5n+wMNMDqXR+4rr2DtzJp/d/wBfSoAdt9/D0XGjEgtpz7ZtZLzZmm4i7AoJWSKs7tKJiV98QRcJkp2cyurf/46d06cbHYhrMm+r6gwhzOifzmCfoJJClImPrtc1orzUpMPo9fpbLBfB9Zn4+jMfeKSaF3RdFrR7h+U/u5z+Iizu1p35/fvTWoTlV1zJrtZv4ZXbLDsWRDaOGcHi39zMWBEmPfwguyfP5LWLfsrgBvXZ9cjjlG42KcMiaLJXreSDP97HSBvKZ8H5aWwamklZ8WlAs2nZSr657noykwNMeupRdi9aQTTmGD2UFyOqTR8y0zMYKwIh4UhQmHjj1YTDJorFqbMlvH1dI3aHAhA0oX1GPfM0efsPMOrTL+gqwt6gME2EWa+8ScHKFfR46CE6iDD32SYA9P78Pe4UYXO/noz/7H06irDf72eiCMs6fc6Mrp15UYQlXUy46JjSRO149Hn/Pd4RYfYdvweMjklZpub08ePMGzKIz+udx4agj3UizLnvXrYvWszqGZP47GeXstYnbBFh8g1XsXfxcqoiRmRFKbRnQqGfOnWS3g89yPsiTHilBWu/z+L1hj9l5s+vpMPFF1J5tgRcUF4sIXr/U+CKxiXJGoreeAbf/OIjvNrwEo6FUnF8AU6IcGbyZPOkY4KCOHg1NNwwd9Jkti5cBsB3rVoxSYRYsjCzbhJlx/LMxvJstBeb8R2gb3uzKatS6jA5lMTJXJOyadeWbbx30UWsEx9LRSiYMiLR+KpIjD5PPMkwEU5kmryGbz7yINNF8MTP0ssuxT1rOINI1KHTM8/wVsOfUbRoWfUIGI24Obntyd+7U2e+F0EFjC5i/B1/OGfQ+nTqwhciqGAS5SIsvPsudMwARN6hfbRLSeVMcl12irCwTVsAKmJVfPb4o3S66udw5oRZrKeP80rdVPJTDGDPatocgEHffcWwgJ9SEcaJn0MrTEqzKZMmmAQYAT8zRFg35XsADufn0eGqnzO7cRPbJRfPUyaevEXb4qJiXr34MnL8KRD0sViEnRMnEI5V0fPmm/jkgospPnQk0cd9m9cz+Oqfs02EDZf/lGMbTYC+orOn+fK3v2WpCFvPr0d+1hijMAamjRnJRyI4aXWZL8KuWTMA+PiOO9gqJt38yN/ehhuLEreMaJVYOszol0GmCF4oSLkInRtdgwIO793NkJt+xTERjgaE8RfVY82QQQBEozHmvPEqK8UENtz6YTW3mJXel/5iciBuf/FpwiUm8cfasRP4PiWZHBGW/eVPVJ48DkDOlm10+MkF7Bdh63W/pHjblgQ4ftisueHCQ8Lyn6RSlbfPrGUNPV95lVYNzufwpGmJug0X6KJ1FZ4ya2NQRgajbBkn/MLURtcQq6pIPLO0dy+mi6BCRr86/sZrAVi3dBWfiRBNC7FShPUD0s36OXma12+5hcw//RF0FdvXLWP+0GEATJoyno4ikJTMTBHWTTFqgcWDMsjPXmUa6BjpSinF0EceZIsIGy6/nIJN6xM2FW3VGseLimhdpz6FoRCHRFjU7CUwRdCm0XXsDoY4JsKUe8xeiRFX+niJPKFjv+3KEBGWX9iAsry9AGyePZfOAT/dfnE9lSWlFksq8P474IpQbS3ScWuCNrqMkyfz6XXJxbjiRweD7BLhcJZZjErFEo3DUSak7g90OV2bt+J7Ec6mBpjQoC6n9huLkFHv2bTvFiR7vNOGASJUpCWRlZzEka1b8YBRr7zGGhEO+/1M/Mv9hCNhW7+pw/EUTX92OYv7miw2bz30EJNECAeSWHzVlbjlJ1m7eiXftWzFF3+8h90Ll9o2aJMzUWtraYomxNIenQ1wERCKQgEW3ngj+yZOZOfMSeyaPZOhTZ5ndGoK0WAyZ0RYcPcf0DYy6u6du2iT1oCTdeqzWYTln3zI0cMHef13v2PutCy6t2tnUsoDhXmHaNmgPgeSk9gpwlSbF3Hd2jUMvfhCYj5hiQQoXGmUtVmjR9NfBIIGuPYsnMuM7yfx/vPNmda/D1N79TRKVG1saXFLLUBRcRGvNGzIzuQUdNBPbjDA0ubN+e7mX7C1QZBhDS+i6LDZwI7r8OWvf8MGEQ6LMOGO20hMHLBg1AgGpiVzNiAsSatLSe5u074hQ/lQhHDqhSwQH1uyzCE34stOLBRjzJjz69/gRSutVcr8i2uRpqRn0M8veEkhYj5h5LVXsHnCcEbf+mv2ilBy5ZUc/vBdyg/mEGedpg0cxggRSPYzToScFSYGlgKKKsvo9YubOOUTskXY/N3XFB4+wUcpqZwJBVgjwqRPTEoymzaSjDdfZ63PR4kIc//4G1TMAMsnzzdlhAiVycLiC39C5MhRtmzaSP/Wb/P5HXeyecrUxLp3UNba6IFyEqqooRnpjBOjOz0lPrJuuJFIOJrQI03r1Z1RPj9eUoAKn7Du1ltBwYo5i/lUQpSl1WG5CDnjR5O9ZDkd7n+MSePGMfyLz9BuTR0rTBg3zkTATQ4yS4RVY0cmPotbgOOdzl65hF6hIDophZ0izH71FaKRiDlUPNP4vIJCmtc/n7zkZPaJMLepScxSHgnT5vob2BEywDXxrruotqfG9VtmrqbbXAZFwQBbnnyKwytNEpQPn3iI+3/2E6LlhvtUOkZUe/81cDnxTljGKQq4RACP4sLDjGx4ETGfoJMNK3hw/MyEmT5uNcKNuzt4oMIJpVqPF19isginU+sy+rwLOLl3X2LkjOUtkmC5urVvywARwinJZCUncWJPLgcLDtI1LQkvIBTUS+XgLHOiKWWAx7X1ZC9cwZH9BwFo98BfmSZCOJjEimuvZUGfbrRMDvL9Iw8mOu0RMdY5u7iihPGoSrSlV+fOCZa+JCnA6utuZP+QieSM/Z7dUyYz4ZmnmJ2aQiwU4pQI8/90C9oC6u4dubxVty4n66ayS4RZLzVl4CsteM/vp8qe7HF7xOG8Qpo3uID9KWnsE2Fec7MYerzRhuFW3N3eqgWVlmscP2I06SIQ8rPUL8z89BO+/P2dvHfrvdWLUoNWFoRrAtfpk7x6SUO2JQcg5OdQMMiq519kyK9vJrtBEumXXErx4SIAsoYNo3tSMlVJqexOTSFn0GA77qawWDRC+g1XUS7CEREmv2nCUE8YMowOIoTT6rFQhH2zZxCORXj3umtZLcK21BQODBtmrLzWhmePDwCmZKQzwGeAy/EJ0666nG0jMhlx86/IFuHIr25kc+Pn2T1sOGVnTnLiZCGv3vhbNiWl4fn8bPrrw5wtLsZBE7HjsabLNywToSgllQW/uIl3776HCakh8PvYd+nlFGzYgVZQ4Rl72dHNG5nkTyYSCjG/bhJrhg8E4L0XmpApQnmKj3U/vYwV3XryRv36DP5D9dgbdwFtLU8/cFkBhmX0t8Dl45jPz+ibbiQSjiSO+4k9+zDUH8BLSiIswvbb7wJHs2LOPD73ByhJq8NGEeZ82IGuDz1Cp8t+Xl23A8Rslm9g/NhxfC6CqiPME2HtmJHU2OrUNAJ1fPpvfFOvLjuCSYSDAaae14DKk0V2zk3rCvL30bxBAw6lhAxwvWgO2cpIMe0aXUdOKGCA6467q21F2kO7KmGgmD5oIGNF0AGT3XxdahrLmjVlx/SJLFswE2JhtDLWzXNNdH9PkkBfm0vQQJZJX3Wq8AR9f3oJkaCA3+gWTs0wHFfcxhU/1c24Wa8Y2/DezZoxU4TS5GS+b3A+J/dVZzQxNqpq/Ua3du3pL0I06TymhupQcjCfzm+9xUAR8AmnfnI+nDmFBqLKIaaqUG4UT51r93jvgfuZI4KTlMrqlLpM9QcoTvazqsF5rLM6Ha0jcfsuONqatqsXWK/OnY0SNSgc8QmTbjtXVBz+2af0FUEHQ5SKsPCPt6Idwzfs3b6d9+ulcCpVqEhOZlwomYEBP+MuuYQzhwpNv3UYUBTmHaRlg/M5mBLirF/YeuftbPvsC7JSG7DlhhvI7dMDXVWVmMHRI0fRU0yewH0NUvk2KYUsETL+cq9Ztbi4ykMpu1t03EsJTp8+ReuGP2V3IJSwKuZkjSUWraLTzTfT/qIrOZtnFmvH9u+YbM3BIJvrhCjNNll2DGcKZeWV9Lz2OqrExykR0n9vrK5ThmTysQjlqSH2BwPktn6ZFc8/yXyfkPvXP1M4e5Zd0CpxKoNH3NFt+oB0BougQiEqROhx7dUAHNqzm7bXXcNmv+HatoufVS1fJq9gF88lpZBXpx5VIhx/q231+rJzOfPLjswUIZJaj9ni5wkRllwYQotQ0OhmM2xoHJtadu+q1QxJSaOiTohVIsxtZxLevvdiE4aL4Kaksj01lakinEpOZl3aeaxJz0jsCdMAD03McvU6cSAOyhhgxE2/cNwnfH/j9cQqqjNcz0kfxHCfDyfFhLBee+vt4ClWzZ5FR59QUSfIqZQAA4NJDA0EGXfLL6mKlRt1jWs2oc3zwYSx4/hSBJ0cYoEI60ePTLQxkYUKj1VLFvNcSjJzO3eh72WXE/ULe+vXZed4a3G2mV8K8g/wUv3zOZiaZLKm21R4FZGztL+uEbnBEPk+YdydceBSePYAidr+O47L1HfaMkOEchGckI8TImxIrcuSzz5Bac/giI43lH9KkkBeZfylojWY98ITxbSsk8Ipn4CYjMrben2DmwhHrKsd8eIDAgn7W8+XXmKmCFXJwtR6DTi576D98t/n7f32nfb0FSGSXJepScmU5O3n/WYvMkAEfH6OpV3AwYVLUECEKJ6KoK1i11Meyiqh2zz0MLNFiCQHWXTRxcz7+RWU+4y/1fI77satMFYq5WqUcuxgaetwaDrQp1NnJliO66DPx9jb7rJMpOlsvy8+ppsIBJIpFWHB3feibaf37tzJx3VSKK7j50hKMn0uv5IPL7yYoRdeTOnBAttbw0gX5uXRosEFHEhOojQ1mR4i9BGhPC2Ngw3OI2fosIT/IMDoMSPpLgJJQdalJvPZVdcwyO8j48/3JdquzzFvx48iKCoqpuUll5IbDEHAJGnYOsFYFWcPH80dEqQk7xAAX7ZrQ7oITqAOG+vXp2xbti3bAE5luJx+ja4hYkWenrffDsCUoZl8IkJ5nRC5dVJ5T4SFKX7Cfj9bfvkr8nbn2vm360dhN7Xp4JT0DPr7/ThJSVSJ0POaaygrLQdgyHfdGRsMEQmZg2zFRRcyJaM3L55Xl0Opxk3iZJt3APBULJH9Z2HHzswXwU1LZZrPzyMiLGiQhhbhyPW/BMd4Q8Us7OSt2cCYUICqekFWiDDz7XcB+PDFFxgtQjilDisvaMDMa66kOBiiRIQ1v7gW58xRO0bxPkWtIKwSwDU4I4MxIiB+jvt8jLvxBmKVBjCjsSjD277FjIAPHTK+XpnXG45q1Zz5fC4+KlJTOJgcpMeVV/NZg3qMuPlGnKqyRL0m36zpd9bYsSavZijALBFWj8mqHnvjpQZA9w4f8XTduuxbv5UFX3ZlrQiFPmHiXXdQWlydDPjwwXxaNjiPXfVMxqY5Frgqw5V8eO0N5IQC5PmE8XfdaRFFJxyvf0gjP/mA/lf9nIUieAEfUfEx8/wLObYhGxdjVcRx/0sfKDFbSFfjF+ApF+V5VEWi9GrThrGpqahQCpUiDL76SmLhKkicJlhFmmllZWk5JWVmsX37UnOyfEJJijC5Xl2K9u5NDJ7ruAzv+Q2zhplEBF3bvU8fEapSkpmYkkLR3hyWLplLx4APAn72izDs8SeBhPub8cz9gaPJWw88yGQRKgM+Vt3yO2Z8/TXfilCZlkyhCCuaPEHMTrbnebjawSGKIpboQ+/OnQxLn+Rnv0/I+t0d5jSzn/f/7BO+Ez8EU40u5O670VEDxnt25tC+ThpFddLYIsKiDzswMyOT5iKU5h+jvLycsJXlD+fvpcX5F7E/NZm8YJDhd93NF3fdSbb4CYsws+F5VB6vVpiPHG05riQ/s0VYM240vZs8yyvX3QAKSk+fxq0ojx+mRn6wflxFJ87w0k8bkpPiA7+wTIRt46YAcKboJNO+H06s0rQre9UqOtZNoyiUyp6UJBa8ZziZ+Bo5c+wkQ678GWGfUYiv7WOy5kzMHMYnIlSlpbImGKLXs8/S+aKLKAoF2C/CvKZNbE+0UdhqoxuNL9ApGemk+5LwgnWoEKHXdVdTUWZ0TJWVEYZfejHFyYZjmSTCknHD+LpFM5aJgD/AgkY3kbd3HxrrEKo0897/iA0+4aRfWHj/Xxn6ZWcGSxACAbY2qM+qCSaTePwo3bNgEbP8QnlImPaT+hxcuhyADk2bMkyEktQ0ll93FXO6f0MnEcpTgpwVYe0DdxEuKoovb6PPcB20V2l9vWBoeoY5EMVwGuNvvJ4qq2I4dfYkTerUYV9SCEI+togwr4Ph9lbMWkhHX4CKOqksF2HdwAEMfq8dr553PjrsUHr2DLGKMEorYjapcNa4sXwjAkk+5oqwbrThoLSO33eA0tPFvPmLX5F+y2+pKDzCrLffZY7PR6xOMnNEOLRwUWLtHd5fQPP69dlbJ8VwXE1NRqmqqggfXnc9uUEjKk698w7rTG10T5WnS/n27bYUbs9l/YJFpHfpCkD+wf1M/bwjIy86n7MpSawXYUoro/A3Lhqxf8jgxEkS3hLWoqgBR3u4rrX8AB/95tesEsH1h8i95HKOLZoHmCsHrlc96aUHDvBWo2vp86FxQP2ueQvG+oSS1BAT6tXn1P49iYq3rlrFHSJ0b/I0AN+2e5c+IkTqJDMuJUThtq24aL768z2sE6FYfGx9+gW77I1HeJzWjB9LwUYjzrz5wAOME6EqkMKcn19LyYkj9Hr7TYaKEE1OYqsIc59+mqqyEuMmqpXhvDw3ofDv9+03TBBB+/3kBYTxt99mEifb86fPZ5/SSQQ3KYXTPmHBvX8AqxzdlbuTtnXrcyK1HltFWPJee8qKz9C7zZtoNG8//BBTvjYp4AsP76ZZ/QbsS00mV4QFr7/C8ePHGXTTbzgS8nMyFGThYw/zf7H33uF5Flfe/6jbVnGjmN4DJLSQuiQkZNPeTTaEzUtCxyom2YRAaKGbYALuBVzAYJopBnerujdsS5abZPUuWd2WbVn1ee42n98fM3M/j4RNTDb723eJ7+uaS3ruMnPmzJkzZ86c+c6xjsMALFy4kIlacWUIQUH6Mnbt+IS5L02kty/Azy6/jMp1a1XbeBLHUb48F2g/eJg7zzqd/UNUJ18voihcFloFA73Qoge5abf9ijVCcEREser6awe899ZzE/ggIpJDQrD6K1+mt1Wtkn48/3UeFYK+hDjWCkHN2rXk5+TwbmIivVGC4iFD2DV5qpYzFSnt2K7vGM9Y8BqvihhkTBLdQjDl0gvo7lYde2tmBouS4gnGxtAvBMvPuoCW+kp2bd/K1CFD6Y2MYJUQlK0Pdba6lhYeGzmcQxGCXZExlL7/Lsf6A/zl0ss5ICIoEIKsPz0yoG5P/vjH7BKCGiHIvvd2//7jd9zJPCHojRvBujPPobOuknnjn2aGEPTGxlInBBk/+iGdR5Tycl1J0LUJuAH/9KQF899Qq4qR6qi5jy+/jB5L1S87fTET4hMIRg6jQQheu3AMrWXKJ7x5VQ7PRUTSlTBMreYueJ2a4v28/PQzOMDYa65h96KVAAT1zOOj9z9gghAwJFL5uN5VoSu2DAXrfjBvLncLwaY//o7cqdPY9uwzvHvB2RyMjaVRCHL/8lyIl3UN3D4inpq4oVQKQeZdtwHQFQzyh8u/RNGQaA4KwYobvkMA24/tfPuFF/mqEOxetYKV0yYwbvgoOqpq/XynPfogi4VgZ/xwCt98A4lxegSMRB73Ep4RVj2aqg+VyxR9SvDWVauYfOVXyBLRFArByjGjaFuf5WcibZfXHn6YZ7/0JeZ/7wc06VCGuXeMJUcIXBHD2pghdFcqxXXkQAOzbvgXXhWRLP2LWr6e/8ffs1AInCjBugjB4b17FWM6DzPv+99jjRDsP+cS6ua/SrcOq2hraODDSS/yEyHIe+t1AJ790Y9ZI9SxXNvOGQPH1IGcSx55mv2R0SCi2SME63/2U2S3UgjYoF0cAExPvpctQq3+dAjB5q9dT/iE+70nHuMNIfD0XH3j5RfTX6doaigt4rmoaLqilRNz27jQmXlb3pjHhMhICp5To86R1kYeiYulXUTQIATrbrsVgFXz5vKyEPRFRrNLCNreeg+A9Hf1qmJUhLKY3nnLz/uDP/yeByIFB7KVDzIgJT3YBPTEvfdwJ0+OHkVThKpXvhDsmDhBfeyaZXGJ9GxsAgT7e1j6q1+z1w3iQQAAIABJREFUWkSwNiGBvJlq1XbPxjU8MWYUq4Wg4Lpv0Vde7dOQ8eZrvCgEwVhBrhA0LFaj/Pif/IRNQvmncs86F6/6AACWKwmE3Jx88OgDLBcCRBQBIXjnwvOxjnXRXFrM+zd+hxKhVjn3nncl3ZtDJ+Ps/uBD3omOZlOkYNWPf0CwqZ1gXz+Tb7uV14SgQMTRPP1Vvw1bqsp548or2CQEGRdcQr1WdiunTuXxuDi2CUH5bXch+zv9MibccRsrhMATUexKGo1XrzrfR5MmsD1qKIhI9grBkh/eiNPWDkCPlPSEyc2chx/2d2T0CsHaiy7EC/TSUFzEzG99k0whqIpNYvW3v0ndnvX+d7uyc5gsBP1x0ewVgqIp0/1n6c8+zhQhqF24VLtR1JX9/mLlZhGCzUJQ/qGSIRMMa/d088D557D6ntsIvybc+h9sFoI+IVg6ZgTd1VUAHGw+wB+HRdMepWLMttyuZNWTFo9ddAGVkYKjQrD+m9/w89q3fg1TzzidlxMTKd6xma2vTmOKEOz+wwN0tzQDkklj7+KvQrDqBz+AvoBSRZ4KiP/0TpHQJaTRVkZxSUlAemqvH65vrgWCHjlvvcG+px8hJ3Eou665gp2TxrNj+jSWj/tP5v/4hxSvUlMPCWS8toD3bryJ/NOSaBs+lP2njSHv4Uf55NVZLLzlFywbmsT+q7+O29VE9sK3eOtHP2Dj6afRPGoE+0cMY83v76dejzgdrW2sfvEvvH3eWSyNH8Lyn/2U7bPn8NK3vsUL37iGzYs+xOq3WDLvVd75+jfYN3wYbSNi2XvpueRNeJ7yvHzeGj+B1RecS+PIBFpHjyB/yFDW/OrX7Fu7Tu/Q8SgqyOeVh3/HrLPOpmLUGNpGjKBpeCL7v3I1uRMn8/ZzT7DkpRfY8LObKRg+ivaRSTSeNoxNp41m1f+9ncUvTeTjhx5k+QUX0DAqkeqRSeT94IfkTX2FT555gaVnXcK6mGiKJ7/Igdo63n/oT6y46BLqRo2iesQIPvn6N8l/+01sK8iSRx5lQ0Is7cMT2HP19aybMouP705lw+ljaE8cTeHIUWy543byZs5jw28fIHPoKJaPGkHlmsW+gPYClnT5aPar5DzwDJvOu5SGkUm0jRhC5eh4ll56AenP/oWOlja9OqwOw3VkPx7Q2dvFmlkz+ODyi1ly5jByxz/O7OuvYf5pcex68g90lFfp9pZsTF/O/N/cyurTzqBt1GhKRyWy9jc/p2THNpobG5l/w3fZPWIoVcPjWfezX/DJilWYjfc1VVXMf/JRXr7ofIrPGEX7iAQaRw5j85fOZ+uEx3nlmi+xb8RICuKHUTD2dg7u0Sdr6w32APk5q1l+28+YFyNY+5vbSf/d/cyLjmHXv/6I6iUrdScDz1HyXFtVTtajD/LuqAQWf+0qNo9/kqmjRrD68ssomTYT64hSPq7jsXTBAl6/6Ub2jEqkfcRQ9p4/iu2PP0jlzlwWTplI1mXX0DhiFO2nDWX7kFjW/Pt/sGd5BlIqEIHainLefeDPzDjvMgpOG0H78CQahw9n5yUXsfPp53jl8q+QHj+Sbd+9iZrFi5DSjKKS3E3reSP5LlacdRpNoxOoGhnPlltuZtucOXzy4ANkDz+N9XExVLz3nt+NczIymfWrFNacMYaWkcPYd/po0m/9DXvWK2t8zap0Zv/iFlaccTo7b/45hatWguuRvz2X18fdx8qzzqL6zOHsHpnE+jvvoGTrVj5++GGWXnwhtaclUTdiODu/cyM5kyez6LnxLLrqGspHDqd11DDyr76MbZNeYuv0ibx53XVsioqh/G61Arl80gSmXX4Ji753A29999tseuJRJp52Bq997XoOVReq+EOpnfMytGhzXMXl+c4t5aCXEmzXxZJSb0Z2VTyKf7kcq6yit7ycg4WFtBeX0ranGKn9WlJvzK4vLedYdQX9deX0VVYQLK3nyN4SWvfnc7R6P3ZNNb31B3ClzYGycjpLqwhUV9NXUUJfTSktRfvoPtIxYL/SwboKequK6S4rp31PGUdL6rDa9dYTS1JXtJ/uqlL6q0vpKy+lv6SGjoJyDre1UF6yi666UnprCumvLiBYVUzH3n0crm/EkyqK+FBHG7XFuwg0VtNfVUlvRSV91ZX0VpRzsGA/lXsLqNtVQE9ZBf3VlfRVldNTXUCgppzO4lJqdu/hQGkR/XUV9FYWEKwupbeiioMF+2kvLiBYXkd3RRGBo+30Humicd8e+hvq6Kwrpq+6kq6yctorCpTP0fE4Wl6EXVFIb3E5zXsKOVq6F6uuiP7yYgLVZRwp30tbYSEdJRUEK2roqagg0NupEAU8Vx2a6rrUFJfQvK+AQG0tfVVldFeW0l9VSaC6hqZ9e+nv7cTz1IpkUHoKZcML7c4/Wl9Lf2UJHXtL6K2upftAOf5o6ABugOaaUtrK9xOsrSBQWo1VVkZH0W6OtKoQkL4jXXRWFNJfsZ+DxftoqavA04si3Ue7qNm3n0BdHf3lZfSXFdFfVUJPbTVt+4vpLa8hWFpNV2kBrntMyZmnDhp3pac2zAOB/h46y4o4WlLBodJK+qqrcPX5ihb9WNLCde0B/aGjroiumhIOFpTRV95A/4HQAornSoKOpLqsnK7qaqyaCvqry+mtrqRj/36OtbVQvX8/3TXN9FU10FtVSaC6nCP79tFRUwmegw0c6TxGw64ignXN9NWV0l1TSm9lKX1VxXQU7CZQW0Z3dRE9h1qNvtIoHJKDTTW0FO8mUF9NX1kFgcoKDpdW0VJUzqGSEuzKKvoqdhM81q7ipTzJgfoDNJWVEKgrpbeyiGBVLYf2ldPR0ABBl+byBhr3lWDVV9NZvJfDlXV4DrS1HqSxpJxATRN95RUEqovoriyns6GFpsL9WDU1dFWX0V9VTm95FU27CqnbW0igqo6+ylL6q4vprqmkdX8Zbfv2019RQ39lBX1tTXhAT8chjrbU0n24nY7SMjpKiumqa6C7+aDSLNLDkhJLBnHoCYvwO47iCgGTaGepgYwJ3VWclGp588TuMr2SII0Le/CzE6xufuYuzgBIKwTFcYLLlp8Ofh1c9vGKNfQoLAA37P3P2pcekivzf/hlAcffGuv671uEHP2E5aWeSwJh5UsGs2hgbQYb1KrNFJyIhub41NefZrmj+KyRHtRLakn/szjhmZHRsU5Ii4QTuiqkNKgMJ385uMoHC3qzvgTbw/EGtoWPeoKR5YAK8/H0SrQ78N0B9dLOa1uGAlNP5jLb0MMywpYn3hqvaDN3FKQUHmqF2uPzMQYPS1oa6+LEl3RC1NhhFNje3+iK+vqsKIWBfTz0n83APeDHEwfHU4HTnrSVLLpBPmMnPMLRi7ZGOflgRCZ40U/qLR8fQOpwValwFczOmbB4O73uqFYHPB10qDqFjfSCSoY8gyuk8vSXUT0PZJ9qRWmi7TVzpMK1cjSKUAAPR69tKjwgdKSGCixVEczqnqvjAz0MzJgKhHTM1gSNNeVjT7nqHYnjB9x6uNg4och0E3SodYWF3teorV0NOgOuDZ4MwY6Yikk0z108gljmqTQ7kjwU/pXnr+SqSihoEKVs+pEyqHGUQu3noVC/HFNQWNMaYVNoSu7A9nZdcFx/N4Ub9pWuKq4eqHCVi8GRUisQtWG/T2dDEF2C5pNjerNa0bX0Pgrz2AO1/cpVgUmmuqYlfBmTukEdv2o+O7U44Ukz2LqqjT1Pt6GujQwXdwsU1fgi7qJjnmy9UqjI70bjgXgaYcRzNdaYakdXej4CSmioc4xA+Cv4A3Cvwm56YX3Nj2n1293R/mdvQKyrjYMrLeUfkkHV/7S3x9Ec8HQ9pAcBXHSv1Ltg9NAjVR3Q8Ey2z298M8fMS2XoX6QRKM8GehSNUvp919hGjm5Hvx5SRY4G8UID7mfvsVYBqAO0pK+8CCU9skp/66WJ1PB8IVICI7VPTGo26dUF02a+MlACYkZNhWTg4CiEJ1QMvgbd0xAkqmIaMBAb1zSrr/TwO5kiSirm0akESwungiI0ikYpY0ODoTwUHuIp5nqWb/kpQQwi6VM0hHqIb977YIc42Lo7KBuhTzeUlg0wGfrlSRwsbN1xTd1ckLbf531wQt1v8cCTPTh0Gz07oCM7RvAI3TfJrEsY4fSVgv7QkYY3CvjIQN14GgjRCCNmMUdrKs+0vcatcjDBzXqjmEQpJRnUS9/SV7S+LOkNrTYeAV0pM07oEQw8BxN9bxSBr9AsqTu1srmCGKAWbZGGazApUUGj/agQdAzWILgGjElZAQ7af4gaPLC8UIfUjLV1bmYA0hhOodaQoYZQalH1LhMm4qKUowHNUXlLpRQ8S+8+CLWtH1jqujoYQcmeyk7qLqgGFOm6fsC5kSfFI8enRPq5+0Ohbnnbl4JQWykrX2HsGWAgS0u+yU/pDd+ICBdIT6lufx3RRfeZE18iXMj9gLlwVepn72GZUUurLn+voq9uHZBBv9O6xnJxVYPauHpvoKenM0YDe/QRxMbWJpEaCSxtQQX9hjG6O6SOpelkrgwJY1jvk3qNVF1eaPjyzE65sM4gQ0Li6sbAs8CxwQuCHiyl52jla+vmVAo91AEczJTN0yorgIsZ4xxDuOeBa4WQOaTnd3Dp62UX6Mff8+ap4cI1ebhS41q5OFgDtI/p3+GmiKttVVNvBboYCsB1UHAn5jObULyeiXZT2kArc90iyiJwffVgRl9lHYdb5Rqt0/QLG7/3eP6I72qFZawrT0+BdJvrtvK0XOLjraohz8FRA45r4aPpGWRUadBbNR1SW77S8FYrD9vTez5DisV0ZOWbU+3loergegbBSvrWlOrmXmgw0TKposwc/55qGlsPhkpxerrbhwB8tYWila7GYfQZ4Zl3PdWHQzMfCxXL56tePWCG0TRAqRrFbtSVUWYmmNZGIaC6vkqSRsvrdjcGiVLCjq8QlfbQg0aY3vGM7Gt+SyXxnznpFWEzCPyNx75FJY0ohSqr6+b5THC1SW+hvDOW3xim00ipJnSqYbyQZnUUX6XGBnJleGFeSEjMT1eZlqqzGSvBUKgYLwkJm2GOPxqFccsfnX02Wxj4ZNOgAV0j14iRFhbPaG3HKGTtI/MA1/OVlVHapkPgSRxpGsWM232aP+pytdjiSl9xedi6Y4fA/WTY244pz5Spp/temNIJ8VVvajOazTGKHNUhjBI2l56Sqt4ZBO1fMm2l2sLV1kBovPOta88oX1Wm1NZIUHPVyJPKx9EdWi8SmXYMNxF1fgaOKUzIlJLSClLZg5ZS8ab+DuCpaX6//6kCZQ4vR7HK0y0R1pamE5jFD49BysW0kBPGxXCIbvwu7Brh8Yyi0NNuY2kb3tsK8dTSbRmCcjTlhZSAr4xkuM1hYVSqv7c4DNRP9XELMxNQNHu+rDuGedpC9PuSlDgo7F4Dy+3rCDfM+tTyL82USw+erqbbtLPEUf3bMyOvP0E97iXCaqjrHubzCuOH/yNM0YUqaTweBvs6nHGGPaYBZWjqYmgkDLd8QGFeeBaG677S8acUvpoMjRF+XnIgQ6Wnxh1X6lUpLJSfLqAxvkN1tAcoSC80ypsOZPI0z/36GJM6fJog1dTUM5aqcojj6gb0BwuliqRWBAoW2EyJ1UTad6B7YPyCXtgt45MP54qHrYJkvTAjXPufPDNTkzZo3HYjeNJ1lbVplKnSiX4nVJ1adVgpQyovxCeJJIhNN2AbYzckKaaNZGgIMdMFMx0244SPsyoVqof5jrD3zBTHwyGIwwDYJl1tGxXuYyDFLWwcz9P6yEVKDYInFXy25ymLwnNtXE9H/etdG54Mn9ZopUbYpkEtrVIezyUREkzlxfR1L8Z2VJa2VGsgUnvgjPIJG4R9nRr+288/1DdC/cg8Nf5Nb5DCCzMSw9opPG/fLze4n3mhT0LPZFgeGrFehsrxO5TfoC4DqRl4/fMcTybBdSUBN6DQE2yJ5WmHphfAdQI4rjfANJdmhdVImbkPurk97WeWIEMjsJqUBFAeOdMwWlFJ39BUPgeprRX0FEwqJWMUvIOnwhscpSACSFwpkXrBAy3QCiPc9i0BBW9jxgU93sqgnrqZgdDF8QK40sKVUiEBOAGkZysfqSM1ZngwbNDyMFMk5SaQqKm9jYFzGahQNG+0M1lqevCHMtOlVL6uNJA8Uit1tWjioJ75IG5SjdrSWBweesqtvvE3chu6Q84Y3bk9XOnguha2tP1DNzxpg9ePJSWuXoFUCAcOjnS0O9PVZyUAZo6ie6ma1upDLowfS/dDdeiI9KdLfh/XB5yo0A58xeWZD6WNwWt3NO3S5O+Z+hoL2wvXS1/Y659GcUk9BttItTlbX44ncd0A0raRtl6SZdBoIdE+DX/9DTPnNx4JXAdXeqEREeOdMcpDmb82nu91c6SnHaZumHUGZkxSVo+n14pDjnRPekh68QiAq5bcHTzw+sHtV6O9pw7k8LQgG2vFGOHGh+dyDE/2DBqlQ5ff5yU40tU2TJjPw1M+D61CwFce0h+Fja9cBxmgbFlPW55mGq4nQxJtrfQCQd1B9eqTntaaNTjlBe1FYqEOigj5Gk2dQ8pVDjQVB1VWDrp1vDHf+HNtz6FfTyGVpSl95aksMO0BktIvVvGpHxdLW/lqtV2BDZrplrHmQlMtKSU2QRwCum7G42dmOJaaRXhKNqUJ3PyCa69/GsUFLlL2gq0skraGBo7Vq60nrmtjQIBcwg7n8BVXWMBHuDXhGR+gsj/MqUa+xJsBV9+TqNNiHBNPZMwxqVfGwr5VPgEFWK4NK61AtNUR5pfwJ+HSAlfRYaZMevOWwgDTsz3f6ekZ4uDI4aMcLqugp7SKlsIijpQWEigvwdYbh12gS9tVIZ9H2OKH71sx/qeQbeoi6cGECmhPtp62KcduEFzFOzVNNKVZ+HZa2CprKHzGwaNfTwotHLNRXiuQXjx6sXAJ4kdiG88GEOzrpya/iO6aJnprqugt30dfZQn9lfUc3FvCsapyAtXldBeV4vXoaHYHHNfFgAtL6Wg1jL+u4Poc8/xVZdWeyqdpBhNc9YFxeygmqmm5he/m1OE+nm5vyx88HaRewPIIHWsnCQUOfXGvfx7FJVWn8aRHt3S4/6pr+PD0s8lPV9tB1ICnxnHbTFVMD9B+Qu1S0lrE9CDjrwmFZ7iDyx1gzhjflu7A0nhB9A4FFy3MyhODNA5iqYW2Hz/myjPfmuWFgf4ONSWVvi8LJ+Sj9i8PNi78kGU3fJ81CfEsueJyts+YTPpvk1kcEUHl975P08cfqfMEdXVCilmFb5jFczPIhxzIrqJZ4ywN8GvqKqhuKP37oUVhpSRNQKU/8wSt9D1/iqT4YGw4z3fuSSwcurD0mq7hl1INksMHW/jwhZd44arr2Th6NO0jhtIwPJGMsy9k2zPj+fjbX2NXYixlw6LZ86ubqdmwXtFi9wNdSBm2FVhKP2/LECxd/BAY38NvG1s1tOKOseC1DGg8Nd9wD3njCRsq/IHR9uuk2kQHYfBFvv55FBe+ccF7r85hfHQ0+4RgbVoKoBq/T7o4UpvxOrosPM43NM3SE6+Tkg2jKnR8Wpi1IAkdxPkpV6QM/Rmg98wKoOMpX9Sg902JlqcHdKNoguDZHkF9FiBAeWkp2Y8+zjKNhlB40084Wl4GeFi9Pbx9TzLLhKApagh5X7+Blr15g+pmvHUDqTdOctcJYPDGBzwMq6SKc3KQron5sf0pbfh7ZgXNLEQMiPPxBrwa9r/irO2q8zTNYkVoGUS9vOyN11igNyT3iwgWxifS3dxGze6dzLvwAhoj1JmOK+OHsvPjj0NKxjOR/0FC0XCOrhfqsFQvoC1h9ciW4XF1ZoVXtZplJMtxj8PXkECo4+2OF3+uQnc+726E/43XP4/ikugDZj3ee/CPZAlBb0wk26/4Et31jWr0ly6epyyhvs4ODhYV4tRUEKiuoKemgUC32ifnehbNFeX0VVdhN1TRtb+Q9l176C4twasvJ1BXQLCuhJ6iQnpLCgnUleDYCldKHeqK77g2qy39nd30N9TTVbCLQEk5TmUL/WVtODVNdBXvpb+ykEBdE05PP7Zj4dkKB8BybfoqD9Czbx+9BXtwKmvxDC6/5eI5aoS2pIvrWriOrUd0GP+jH7NcCOxoQcGoeGqWKIx4A6rX0trGX047jUNCHTix+MKLOXKghs6OwxwtrsE90ECguhS7spyeohJ695fhVtbTW98Q4rsLrRW1BMprsWvq6K+qxq6poWvfLoJlRfQdqA+963kEurtpLSnBrT5AsKKeYE0twYoyOvfm0b+/AFldR39LC67bhxXoobWwEruqnmBDLYHaeoJltRzbW4hTVUNfeQ12l8KnUtNQg3Ov+a9hUjd/slHhnEULOuOiWHDaaJqrqgFY9NJfWSQExEZRLwQvf/0buKG5HQA97bUE6/bTuXs3TnEVVkMIQ0066gBfh4CKDAf6+3rpry2jZ89O+kuLcCoq1KIIyscqXUl35xEO7S+EuloC1TUEq+vpKS/naHkTONB7pI1D+3fjVFRjVVdzrKiAnsYDSEdvf/piG1z/PIrLTJ9qq+p4/szRHE2IRUZGUCgEG176iz8FNBHrtZVVvP3Ywyz5ytUUXnQJW88+mw++912OtB7AcRzenfUKU378I96/7Eq2PPQwSyZM4K3kZD645AJ2X3khqy48h3X3/ycfjL2HaWeOYe+9qRza8gkQWmxDO7sBpv/ufv6UNJLNf36Mt2//NQsvuJiiS69g+SWXs+7JR3nrlp8xPmk0pavX+tOA8k2bWHfX3bw8cjRZvxvHonFpvDTidPbdcy+t6zJRnhUVkRzAwZVBzOnPrz77FG/HJRIcMhRHCOaPTuTooRYAAp46JdyTkmXPPkW6ELhDIqgWgqLpL5G/dTNzx47jnUu+TOGlV5B53nms/t1vWZiWxssXXsCGL19J2YRnOXagGinh41dfY/a//R82X3AB+y8+j4+uuIytzzzD/Jtu5P1zzqfqqWfp0vApLQeaWfDMU7x5/bXkXXIBOy66iCU3fIcd06fzzl138/Lp5/PxDd+lr6WEY0dbePe5ycz75rdYe+X5bPjSuSz9l2+yYcLzPH/N9aw8/xL2/fIWGrKztRB4oSm/xKyisGb9emYKBYndPiSWuaMTaatUyCTvvDiJ2ULgxEZxTAgWf+ureJaydvp6AhTOncvyq6/gtSu+wubnpzHpqzew6IprqJn2Mj1NSoF5nllVhZKMTLb82895Y+RwNjz6BK/ddi+vjBxF5R/+xJH8Pb6wFhfsZ/6DD/HmZZez+/xLyLvgMrJ+djPbPlgCnktlyX4+eviPpJ9/Ee9ecBYf3H0HJZu2Kp+Y2XP6Bb7+aRSXMZ1nP/QnnhaCPUIgo6NojxC8961r1czPwV+OBjh4pInHEhI5JKKxIgRFQlA1N4SF9NRvfs3jQtC5U0EbZ7z/EY8LQVdsEhlCULR4EUcOdzDnuzexXwgK4xNo00d2qYlKkKAGAnvjkSeZd/s9SMdl5nPPMk0I3FjBQiGoL9xPS1kJE666mpqN6mSU3cs+5sPYeIqFIP2m79B/5DCdx7oYf9NNLBWCvKQhNC5V4HEqPlCtMkrgaKCXu8aMoU5EI2MiOCwExc88gmUF9TRN0qeV4/tTJvOKELgxEQQiIsi46Hys7qNsWZuh6h47lHQh2P32GxzpPMJ9F19AXqSgSgg++N63COjzDMen3kuWxjB7bVg0h1vbKd66iXfPu4BiIdj1tcvprVE4bgE7yCPnn0uFUPl8+N0b1X3X4dkbv89LI0YTKNvrt8ODV36ZT4Q6/mzRV78CwNznJzBbKAjkFUJQmJmNmYMOdjtmr1/PDCEgMpqDcQnMPGMUB+vVYbzvjftP1mmcuFwheONnPwEsHNti0W13sFEINg6NY/skhVe2dsUKnh2eyC4h2PujnxJsbfFL+uSVOWQKQakQrP3NrdiWTX19E09cdTXrhKDwzAs4tDnbr1dVXS13CzVNrRWCffff7z+zbYsXbv0VkxJHUvv+W/QdVdDRrnTV6dEn1y3+115fEMUV8lf4P/1/jGcDivbt5b4xZ/Lmd2/g6TNP52BMFFZkJHnnnUvzJ8oaUkvbSnPVNx3g1rPG8K5QB4W4sVHsOuM06lYozKuH7rydFCFo3aa+XbbwAx4Wgq74OLKFIP/NBarcjeuZKwRHowSbRybSvHqtps8GvRk3LJiZ6eOf4jWhkE6XiWiqtihlZZTv9tU5vBAfz7GIRLYJQfO21X7VK4sLeDR+KI0xgtzEeOqXZul6KThuCRzr6+alyy/jmIhACnV2ZPOCuSHWeQpeBGDhXycyVQjsuDhkdDTrhGD77Nls37yJPwvB4YQhrBeC3DnqnMOPJk4mQwh6RQQrz7mQQIuCO3o65V4FWxwVzZtJCTSWKxjvt8aP50Mh6BKCTddeSVd7O4E+m4cvvoSK2AhqheDjH90EBPlw8kwyFi3iV5dcTn95HQAB6fK7665he0Q0h0Ucy6/7BtKDurp6Zlx6MUdjBDuFYN/csPr5/6l23rB2La/oqeKxmGjePO00mouLWD9tBgtjYjk6LI5DV1zK3hde4HB9Kx4wa+ydbBWCZiF478YbdI4q91mPPkKOEBwRgs03fg8cyF64kAUREXRHCj4eFklHXY1PyYb1G3ghKoKeCMEnZ4ykaZdq76KSSm6LEdQNVQfR5v7xDwAc7mhnwq2/4q4zz6Fm0y5fllyvHyz3i+/g4guhuLSppJf9zcqV5zo4MoBLn4p3AtLfe5f7YuOozljMi2ljWS4ikEOiOSAE6+69nf7ePrViJZU/6kBjKzePOYNHzjmb8RdfTE10JEEhyIyPo3rdGp4edx/3CkHL9u0ALHvvHR4WgsPDh5EuBLveVnjmVVUVPHXRhTTHKnjbdb+8lZ7uY4DnL1r6q1HAK888pU7ZiY3m44gIKnM3mZpy7FgXE3/2N4ltAAAgAElEQVTyUzYKQV9MLGsvv4rmqnIdneDguA6L/nAfBZFKGaz/yb/T2XlULcHrOVL/0R4WXHoZ3ZEKTbVcCKpeVrjx0lVhGoaWhRMnMUUInBiFhb5FCPKnz2LHhk08KqJoSRpOphDkvaYQaF+8827Wap/Ylpv/L1aP4v2T49JYJNTJSAsTkmgqLgYga+lKpg8fTm9MBPlCkDdzHn29Hg9dejFlQxTiafYvfs6+Hdu4WQj2rlpGe1sbTlDt1wx6LvdfdzVbI6NoEdEs+erXAPhk21YmJCRwWAjyhw+nbvN6n4ehlVVVy41rV/uKKxAVwdbRo9j4yMPMv/hSSkQUhy//EpWTnuVwiToXNHfHTv4cPwQnUtAcFcPKR59EiZ3yDrZWN5NxxhiCEYI9Q4ay4+V5PPcv36RYW26Lv3MDhw8fwUA7BCyLD2/+OTWRSkFtSk7GCdiUllVzZ6ygPl5ZXAVPPkXWx4u495yzWPfXifQePaZbqQ8HW8P88LeCzr8Q1xdAcYEZ6/yVYw8cxyMgPR2sqbba/OUHP+bFy9RUYv/ePTybkERPbBQyQvD+8OEcbVCol3rnGk2Nbfx7YiJzfvRDSvftZe4FZ9OsYXczzhvDbeedx++jImn6RJ00veLdt3hUCLoShrFeCPa+845P4Yr7/0ShEBARw+zYGKoL9EgpQzv5DE73zGefYZ4QEBPPe5FxlO3c6uezp7CIu4XgcFwMjUJQ8YTqNLYH5iipj58dzzYhICKC+UKwf/tmVZRWXN29QSZf9iW6ItWJOeVCUPOqUlyuAtfHtdWw/ebkyUwUAjs2lv7YCNYNiWPvW++wLWctD4kIOpMS2RspqJr0IqWLP2bGiER2XHgGu267FedQK0Y5PJs2jo+EwIsawptJiTRWFfl1ev/6r9MYJaiPFsy/+iqOHj7Kny67lJLYaAJR0WSffT4Tzr+UmdFRNKzNBPTanSdxghb3X/UVtkfHciRCsPHar9BVkM/rP/oeq0bGs/P662hdsTxMSlSQamiog3Xr1jFNqFObuiOjWDQ8np7aavZl5zD5tDMoGBpLeZxgx7lj2DB5Ei8+8KCaWkZFUh+fRF+Vsh5dqXYD9Bzt5o3zz+VQbCQtiUO4XwgeiIjiaII6zu7gnDdVxT0Pgzm1+I672SsEnbGRvBE/hK7WQ5TVN3BXRASNsZF0REex4rIv8cGoRDYIwZ6nn8L2AwoDfjCIo7ewfdHNri+I4gIwYDh624srlW9H+6u2rV7HBBHJ6lv+g/76AwSPHOLtn/yYUiHwIiIpShhOpbaQjLXR0NLALxLjmfENhaNdtXsH7485m87oWA4OFbwXLfhLRBQHtir88+ULF/KoEPQPTeATISh49y2fusUPPMRuoY48ez1KULevQFHt2niuwSBT704Z/yyzhMCNTeC9yCGU5W7389lTVESKEHRHx1IjBEVPqpNgbIk+TxHefuo5hZkfKVgQISjZtkEpSFt12COWzQOXXkZLhIDICNqFoPm1V/H91Y4Hrlo0eGviFKYLgRUXo6Y+116O59isWbaC+4XgWMIQqpME7wyLZdOokdQKQekPbqS7XTn6Xb1nzyguGR3NG0nxNIYdnPLBddfTGCloFhF8ePW1HO04xKOXXaYUV9wwlkQN4/mhcbydEE1tjvIBuXojtmUF+f1VV7MtIpKu+BiWD4vindOHUxQXS81poznw3iJNh96+pZ1cBokIYO269UwXERAVQ2d0HK+PGkWLxpSf/cwz2hqLJSgEW668lMeu+ypvRkcgoyIoj0ugt2o/4KmtQUDn4YNMv/AcmmMFh4dH8KgQPB4znGPxwzksBAfnvRaKzNdt9v7td7NbCLrjBG8kxNF5+CCldQ2kRETRFDuMjqGxLI6PoSEmGmKiWCEE5TnqnErpLzroDdMEOKW4/jdcUvmmVBBoHxDEc2118rLr0d/bw/0//TELT0+i5omH2TJ+PBtffJGld93DpuHDCcaokXDNt7/O0cOHMXZ2ZWstP01KYNo3v+lL+St/+D0zhKBnaBR2bBTLRCL1W9Vq0DKtuPqGJrJZCPYtVIqrq7OL2b/4BftjBF60YMkll9FSVa9IlwE8z8UzYdLA5PGqs3hDovgwMoLybSGLq7a+nofPPZeqiEjaIiPZ9utb6O06qoDrPKVyV73wPDuEiktadO551JYVIfFwPJeAtHElZEx/xZ+6WRFRLLjmOg4fOaYc114ATx9zlTV9tjocN05NqVfecjMA2SvS+b0QHEuMJS8hkkfOOps5UdFYQ+LYLwQ59z8IhIJdx6elqXxiBe8mDqGxRPl4GmqreO+Si+iIENRExpB+6z0cO9bLo5ddQnlcFI1RUSy56fvMeeIhfisElavX+7zwUCtof7j6GnYIQVd8DHNHj+a3o0ZTGBVHIDKO5aefRUd1vf7CDUWth4KpWLd+DS9rRX8sMorXh4+mpUatKh5qaWXGpV/mUGQcxAr2RUXywKhRvDI6HhkdSeOQkVQuWary1iEqwf4e3r/oIo5GRFCfEMWMb36Dh866lKa4BPoiBXsf+R19wX5caWuZhZX33k2xEByMjuSDr15LT+cxyqvquDciioaYodRHRLDm17fw4Ze/Qr0QHI2MYPe/fIPOBjV9NfXxjbAv+PWFUFwmYtnW/i61gVYjVAJb16zgZiHI/ON/qvd1NOLhpsM8d/Z5NMZEQrRguRAU5Kzx861obeFfk0Yw/ZvfQm0UlnT39zDpN7eyVAi8IRFsEVE0bFJTxWUL3+ZPQtCdkECOEOS//w4ABbv38gch6IxX5xCWTpmt6JAueH2oLcqh0KCXxj+tpopxEXwYLSjbscmvJ8AHL7zIHCGwh8axRAgO7FHOXKTLkSOHmHrtVTRGR1IhBIVPPwcYRAQLlx4kHgdb25jx7RsoEwIvUrBs9DCai9WBrQayuavfYvq3bqQ6Ipq+6AgWC0GdXsTIWpbO74TgWHwcm4Qgb8E7vD9hAtlDYumJjWHXuedRv3mNT/MLKeNYLgQyRvBe4hCaS9X0asGUycwWgkCcICM2guadBQQ8+NMlF1ERpxYOlv/bvxHsC/Cb886jcW8Jq5cu48NpUwBwLPj91dewTagTmbJuvIm87Z/w8oXncjBW0BgVwd77H8Ky+lFBotoaCVvPydqQo6aKEYJjcVG8Nno0rZVlAPR29zDzyqtojYzBiVUrlJnTp/CX66+lRgiaRRRv/+u/a0FUGa76aBFLh8YTFFFkDUsg2HyQGQ88xBIhkDERzE+K5VBLLYaImpoqZl90AZ2Rgi1CsHu+8hcWlJXy6whBY0wMdSKCgsceZ/mbC5ggBJ0xcTQLQda1X6ZDh5L4Z+ue8nH977jUAOoiPVvtRZQMwBR/8rvfZtGQUQQqlPkvzT5BYPmUaWQKAVGCuihBxVNP+d+1HD7Kr+ISeON6NVU0QX1B22XBbXeQKwSbogUHNinFkr74ff4kBIH4BNYKQcF7HwKwbOpklgrVCffedw/BLrWp2caAuyhgOlsL/oznn2O+EBA5hMWR0dTuyQVQMCvAse4u3vnNLewVglIRya4Z03yaP549m+lCUCci2X3rLfQeORiCicHF1o5cgMNNzbz/L9+kUAh2C8FmvWplrrULlzBHqDMAs6Ki2DLlRRxHfbt+VQb3C0FP/FA2CUGhPkJt/Fevp0Soo8gyrrgIp0sd8fXXceNYqf1C78UPo+NAPQGrj2m//iVrhaA2NpLqGS8hkVg2PHrRRdTECpqEYPlNNwHQH+zlSEcbf77uGt78yc98On931dVs16eVL77uGgBy3n2TeUIgY+PYIgSlH77uC4sr1eZ6o1XXbFrNLCEgMobOuFheGz2Kgw0qiHbVxJdYGBVJX4RykOc/cD/BYJDirRt5+/RRlAhB5hVX0lGqlMeRw0e4/4avs04IyoYnUrvwbVwJbU1NLPjed9gtBFti4in68AOf/lcefZy5Qu1eKPr9bwn2qpXYypoqkoWgLSqaGhHFrgcfByBrwQIWJibhREZyQAg+vvYqDtbU+vk5GoPii3x9IRRXCLRM+ns6PE9SWVLM2qf+TKYQFArB6tvuoWbPbmRAbcGoqyznnd+NY4nuaEeEYKsQ5D78GG2NDex4fyGvCsGas86havMagoFj/kG0ViDIot/czvNC0LztExpravnojw/woRB0CkGeEBT/+RG2TpzIM0Kw/oyLKLj/j0h9AKjxxxmlolwvktKCAube/B/kCBWDtFUI8idP4VBLS2i/ChAM9PJ2SipLzzqPV4WgcPJEtsyZyQNCkHHGaLaOTcHtUqenBFBuKxzlU/GPpAOONbYy6+e/ZM1Xr2HtqCHk/J8f0rxuNdtmzWSGEGwePoQ9Y2+naftWTGhJY3UVSx5+hLc0z/YKQV7KHRyqq2FLRgbTRyZQL1RcVeX9D1KTl8ucH/6IXKHOoVwrBLXvvsHbt/2SKUKw4YorqXpZnWjee6yHvFXLeXl0vArTEILtF11K8+oNtG3dzqqbfsBrQrD6ln8nGOynYG0WL51zPgVCKa7NY0ZRu3UTh9oPMeuW/2CtEBwSgtIrvkT58kx6jnSpEBTPprf7KHs2ruPFf7mB1UItuhwUgnXRguoP3mLxvXeyJjGefUKQP2Yk+x75AwRsvw1KN65hwQ3XsjBaMP+Si6nKymLWjd9nmhCs/+pXqPnoHQg1Gd0dzSz41S0sGXUmr4goit98k/SnnuVJIcg87yLyHn0Mgko+DrW1k/Pq60wVaoW2Wgh2/tv36Cgpoa6+gTd++Qv2axkpEII1l11J5apM+joPaqv6lOL6f/zScGYay8isKuLC+hUr2TDhr3RMmULb1JfYO3USn7z/Jq4VQEqH7WtWsW32bBpnz6J96lQOTZpK+5RZFM99k9LdO8mePZ2m2TOpe3k6G998lZ6uTlzPw5PKlxToCrB62iQCHYfZvW4rn0x6hdaZc2mb8RIHXp5A+dxXKH75ZYpfeoGDW5WD3dc9UmFyG1RK6Sn/S+aixWybPoemGTPomP5XmmdO5ZMp06jau0+fTq18VSaAsvKTzRQ+/yL7p7/C7llzKJw0kfZPNuidAq7GkVK4YWH7wPWGck9zEIIHO9k/eTplL0xi35x57Hx1BmUTn6ItJ93veLY+vn3XptVsmjKZ1llz6Jgyk+bJ0ymcPpXy9cr/VL5pDWWTnubIpKmUT5nO1nmzKXztLZqnv8LBidNpmTGP4jnz2DtnBqWTp9NXoawb6UJbUzsrXp5Jzbw5tE2ZyaEpMzkwcxr75r7M3nlvUDltGlWTX6BixTK6OztZOW8OJa/Pp3XWKxyaPIm6mVPY9sYbuL02ga5O8mdM5ehLM2l+fhYbp83hYFOrqrH0OHKwnY9nz2XXK/Npmj6Tjqkv0jZ1Mo0zX2bfa3PZM/2vNL00mfrnJnMwXx9Aq/dAm9Ogrf4+8ue/yr6pU8h/dT77Zr1M9azZBFs79OsWlgwqrDN9FWdksfelSRTMfZX8OfMonTSJzj37/d0d0oOK/eVkzJpH7bzXaJ/2Eu2zXqRoxl+pyMlkw/r1ZM6dy4GZ02mfNpGjU6dTP3kiW1+ZwpGWGjxvwO7WL+T1hVBcCmPAxmCU44HnnLjhPM8CGTjh8xN/CNKVSGmwkNQ1eGw73linfKYe/dJTW+RcD4k5BUXiEFRbcj7jcl0Py1EAd67TB97xD0KTqKPW1RzaxXOVUjfhECocQLmFHVcfxiVDSuxT1fZU6IHrKkT5z7q8sE1yn4UZPpheA5rxeS75GQWY6h+vLE96eG7IcjpZGj1p40kXW0JQyhPuCfTVhuUi7SC2Z2G7FqHTTo9/WZ7EllItKp3kFQ4e4dN5HLyxL9r1/5PiGhTZ/g/POwwGRBdl4dKLQrfElf6xZH0SHOmAF8RDYcBbgONZeNLS5zZI8IKogyPwT9KRmM4PBnfcwyVAgADH8GRAwU2BxtJXECOeRhGQOLjSDp1LgIc6AkxDPeuR2YeEdtUWDtdEeemwCemA9BTSvMEjsL0AHj0YsDzPVciqHvhBrup4OBs8G4OvqY7vsnBlFy4BLKPDXJRpYbsGEl0rL6URXL0HMgRDrBESpIadlgph1mBRSX1og+tqtC69mTjo2uoIESkV4oV0CGDhehpLX4d5uARxXOUCwPPAUla2Iy2lgvUOBBdFu4tWUNLCwsLxLNWjpVoU8bwgnqchYDzwYcdN3QEFWW2HFiClAtoJ4uJ42l7VvjKFeGqBpw5T9qQCBZSOh7Slbi+F/+BJx0dD9aSl2sS18Tzb35rl4SikXieI9BS0kdJS6gAQ6UrwFEyTBQqp1oAAffENLoTUQ4Y83tAhVSS19MKcK4Nfkcf/PzwTqU/DDiVPwyKH0vEvs7arkR3DQEkGpkH5SBXV5SOgS93xpP825nQXHy3AtzpMmUYZmjfMlyGaNETlgHrh4cdkSYMCqpOfvzQ0hT2Ug+oRztcBil/6NEpDn9Z0yoIzWDaGb7oDEYKGCW2DkhhOqY7r+m2o6DW0nbhlQo+8gXcG/DEV9gZmoMwY9a+UfiS5OaLL1FzRE4KFHjgO6nyNLGmG+4OY32bhAhD6JpRfWF39NvDC8jIyE8rRZ9Rx3g+1y0A6Pn2eQxhtPnKp+V//Nmed+vzRoIHmu0GcHszfAf8PSoP74Yn64sm+F/7+iR8SLn6KjnA6P9XGn758i+uEBR3v9t/I9MTXIOH+XN98luI6mevzlBlSDp+lLE/I6MF//6HXiej6LJoH8y78vf+B63h8G6yX/zt4d6Jy/zvLPNnrZGj7e0T4/8W6/q3rJGgbMFX0PA/HcVSyHVzXxXVdHMfBdmwcvRfO1kn99pTD2PFwXA9XJ8dxdTLPHRzH1n/D76tkOy62f9/V90y5n07h9+2w/Abk4+o0IO+/lVxVR8f2kylvIC3OSeZ3ssn1eR/O98Hp03ScmD8DeXT8/0+aPs/12945TrId/b9+70TJdhxs28Gxw+XjZNvmvyHZbhgt/510uMdJx6n7AHo+X/72oHxdR/fH/yYeD+yvrqbhM9rdGXzP9u/ZjoNl21iOjWWrKfBJKy7XdQkEAgSDQYJWkP5AP0EriOM4KkOdgralkmNhOw5ByyVoOViOh2172JaHZbkEgw6WZZKtk4Vl2QQtZ0AKBNVfy3Z18rBsh6BlYzkOtutiOQ5BW/0OT0HbwXY8bEeG8rRdbMfDcrxQ3ieZgrZN0LIHlD34t+W4J5/fyaSgTTAYxLIsbNvGto2Sd7Bt279vOc6nabPtT6fj0T+Id+q9k6PPch2CjqXaX/+1XWeAPJgBLWAHCdhBLEfJSNC2QvLj2rpdHWzbxXEktn18Xh6fFjcsOWF/ByV78DsnLsPInG0r+T1ZnpwU32zdycPqaDq+5dPkque2O4Av1nH4ciKeqP6i/pp627oP2Pbgvvg38jsO705cv7D+6jh+W9teSDbCdYfl2ASsIAHb0nJiKZlwHQJWgIAVpC/Qj+1+9tKOgNA00fM8AoEAlmXR09tLU0szLW2ttB86RGt7O23t7bS0tdLY3ERjcxPNrS00t7bQ1NJKY3MLzS3ttDQdpLnpIM1N7TQ3t9HU1DIgNTc309TUTGNTC41NLTQ1t/r/N7e00dTcSlNzq/+/eae5pY3mljb9bvjvVv/bltZ2GptaONDYTFNzKy2t7X4+zToNpOX4v/0ym9v8fP18WtpoaWkfQJuhf3Aa/Cz8t6mnn09TM01NTX5qbm6mpaWFlpYWGhsb/XvqG8ObsDo2tQ4qT/NF18E8M3wL8fL4dA/Iq9m0czONzU00tTSHtX2zn5pbwt9TyXwTeqZSeLs2HYeWcP4O4FPY78HPTorPg3+HtWs4nz4rHS//E/FPyUubL1/Nza20trbT2tquZK2x2Zc/Q49Pi+bL4PJOxKfwdg3/Hd6vBtN7oroc7/3B/4fnr+htDclCayvNrS2+HCh5aaW5pYUDzc0caGmmsbWVprZW2joOcbjzKN29vQRti/5gEMv5HIrL9VwCwQCWY9Pa3k5uXi478nLZkZvHzvzd7N6zj527dpG/O5+du/LJ3ZnHjrxccnfmkZe/k7yd+eTl7iIvbw/5O/eSn7+HnTt3+SkvL5/c3Fzy8naSt3MXuXn5A/4eL+3I3cmO3J2feic3L39AGpyf+SY3L5+d+bvJ37WHvLx8P+Xm7iQvL38Afblh5eTv2jOgnHB6jlf+Z9F3ovf9Zzt3kZu3k7zcXPLy8gaknTt3Dvidm5dP/q497Mzf7dMSnn94vU+Gd59Fm5925ofaOH8nuTvz/JS/e1eYLOz8FC2Dyx/8/6f4l/c3eBX22/DBPNuZv/tT8pO/a88JyzyRzA3m1fHu/S3aQvXJHyBng3/7945DfzgfP4t/n0VXuPwfj9YT1Tv8mxOVdzyaw38P7jc7cnU99+xld+F+dhcUsiN/F1u272B7Xj5NrW3YjkcgqKzyz6W4jMnf1NzE1u3bWL95I5u2bmXDhs1k56whPSOLzKxs0jMzWJWRzqrMDFZlppOVk0VmVhYZGVmkp2eRmZFNZmYOmZk5ZGXlkJWVRWZmFhkZGWRkZJGZlUNmVg7pGVlkZKq/q9IzycjMJiMzm8ysHDIys1mVkUV6RhZZ2av9+1nZq/3nJqnnOQPeXZUeyjMzK4fMzGzS0zPJzMwmKyuH9PQsTZtKGRlZZOp303W5hs5V6Zn+vQH0pWeSnpE94L56lsOq9E+/q+hV+a1Kz2SV/1026enpZGRkkJWV5f/NysoiOzubzMxMMjMzycrOIcPnm6q7oXPlqgyfxvSMLD/vcN6Z3wP4Mqi+Pm3pYWVkZpCRlUlWTjYZWZmsykhX/2dn+c8ysrL8vAy/DE3mdzgt4WWr/1fr39kD6me+DT0fKCsD+Z49oM6GPxmZOcf9Nj09i/SM7EHvfpovvsxl5Qzgi+GVKTv8e7+umTlkZ6/WMqfkz/zOzMwmY1BbGvoVbYq+gf0l26fHPBvcJzI1nStXZfr8Nc9WrsoYQK+R18F9T7X7QPk1vFNta/7PHlj/QW2Rqfngy0F2Dumr15C9bj2bPtnGhi1b2bTlEw40teB6EAwqt9JnKy6zFAy4nkd/MEDQtjh4uIPcXfls2LKZ9Zs2MXPWK9x7bwqpqeNITkklJSWNtHFppKamkpaWRkpKCmnjxunn6ndqqvqbnJys01jS0lJJTh7L2ORkUtPSSEsbR3JysvqdmkZqWhopKanq29Q0UlPHkZIyTpWXdp/+nUZK6jhSU+8jNfU+UlJS/W9UmamkpY3z80pOTvHvpaSkMnbsWP07jbFjk0lJSWHs2GT1TWoqY5NTSU5OJW3cb0lLu4/klDTS0n5LWtpvSU27j5TUcar8cSolp6aSnJrK2JQUklNTGJuSwtjkZFLS0khOUWUP+JuqaElOSfFpU7xI83k1bpyiJSUlRfNS0ZuamkZychopKWmkatpSU8eRmnYfaWn3Kd6kqHZI1XSmpI4LPUsdR3Kyaj/TToYGQ58qO0R7aqpu6zRFT2paaojWlBRSUtW9lNRUv6y0tPtUObo8/15KGqlp40jRPEtJSyUlLU3zLpV7/TxTfT6l6Xa8996xvsz47ZqqeJecnMK9Y8eSrOVwrJapZC2Hqalpuk1SSR03jpQ01V4paWn6d5pqw+QU1S4pA3mSou8lJ6f4vElNTfPbxMiRuqf5Z2Rat2NqamqIt8kpum1TSU1RtIxNSfFpMfxI1veSU1K4NznZr7ehY9y4+xSvUhS/TF3D62SSkVUjn8n6/bHJydw7dqxP+9ixyT5v03RbhffXwbwf2PfSVP8J669KzlR/Tk5O5e6xKdyZnMzvH3iQN95+h42bt7J7zz5aWtqU3y1oY/9Ni2uA4nIJWEFs16Hj2FFyd+WTvW4t6zZt5J57xjJ06DASE4f7KSkpicTERBISEhielEhiYiKJiUkkJiaRkJBAYmICSUlJxMfH69/xJCQMIykpgYSEBH0vkcSEBBLi40lMTCQpKZHERHM/lF98fAJJScNJShxOQkIiiQlJ/rPExFBeSUmhshU9iZqORP93eNkJCQnEx8f736n3klQZiUkkJQ0PK0cnU3ZSIolJSSQkJpCQmEBiUqL6PymRxKRE4hPi1b1B5fn19ukeSH+85sXA+iT6PEnQ5SclKV6YFE73gOfxif7/hpfh7aTK03SElW3uGV4OpmUAXabtE0LykZCQpGkdTlLSCD8ZnsWH8S1xeFKIX/q+aTPDs+O168DyQ/cH8zAxrLyExMSw9krU7Rgq15dJnZJ0GyYmJGgexPtyGk5bQnx8mJwlfIr2wTIQqo+SmXDawmmMT4gPPU9IIGlQXQ2tieH5Gb4OqFuiz4NhCfGhuoalgfKpeTeI/hDfEwb218TEUJuHyUF4SkhIIj5xOMMSEznn/At5+M+Ps2HjZoqKSmltbce2XKyggxP8XIpLWVy269J+6BA569aRnp3Flm3buOuuexFCnEqn0ql0Kv1D0ujTz+DPTzzJmnXryc/fTVNzC47jYgVsHOtkFJcXZnEFgjiOR3v7ITKzcli6bAXr12/i3ntSBxQaETGYkAid/ucZciqdSqfS//vprLPO4umnnyYjI4MNGzZQV1eH67oEgyoE63MqrgCO49HRcYTsnDWsWJnO6tXrufuuZL/AiAhBRMQpJXUqnUqn0t+fxowZw1NPPcXKlSvZuHEjBw4c+PsVl/rIo63tINk5a1i6bAXZOWu45+4UTllUp9KpdCr9o9KZZ57JY489xrJly9i8eTONjY14nkcwGMS2T2ZV0SguX9u5tLa2kZ29muUrVmnFlcwpxXUqnUqn0j8qjRkzhscee4zly5ezZcsWGhsb/16Ly9NTRZvW1jYyM3NYsTKdzOzV3HnHPYQrrlNTxVPpVDqV/itpzJgxPPHEE6xatYpNmzb916aKgUAQ13Vpa2snK3s1i5csIztnDXfeMfZ/vKKn0ql0Kn1xUrji2rx5s6+4lPH0d8GpFP0AACAASURBVDrnDx7sICt7NR8vXkpW9mruvONUOMSpdCqdSv+4FO7jMhaX4zgEAoHP6eMKc863traTnb2axUuXkZmZzR233+MXeGpV8VQ6lU6l/2oKV1wbNmygoaHBt7j+LsXlupLW1naysnJYvGQZWVmruevOU1PFU+lUOpX+cemss87iySefYMWKFdriasBxHPr7+09yqigHThVdHQ6RmZXDRx8vJTNrzaemise3uE5ZYafSqXQqnVwaM2YMjz/+BMuXL2fjxk0cOND4OSyu/4+9q46LMvveQ0uKImligIq5iNi1du5apIqCKCgYiGJ3oeiqqGsn3TCIAbj26prYigjSBpIDk8/vj/G9vu/MgIDuCt/fzOfzfER45743n3vOueecC+l8XAKBALl578GOv4DAwDDEsS9UQ+JSAIul+NM7Qw455KjboIQeIyNj+PisQGRkNJKT/8K7d1kQCES1IC6BmLh4Aj5ycvMRG3cOZwNCEMe+IDfOyyGHHD8UYhvXUkRERCEp6TLS099BKBRV0wGVRlzEh0IoQGZWDmLjziEoJAJsOXHJIYccPwhfJS4jLFu2HJGR0UhKuoyMjEwicX3bxsWQuMQZUPlCAbKychDHTkCwnLjkkEOOfwF0iSsxMRlv376DQCCqpgNqZapiXj7Y8ecRGBQGdvxFBnHJXSHkkEOO74U45IepKlLEVUMb1xcHVKEAOXn5iGMn4GxAKGLjzjP8uOSQQw45agtK8DE0NIK397Lvt3HRJa6s7FzExMYjIFBa4pJDDjnk+F4YGRlj6VIfREREITn5ry82LmFtbFx04spBXJzYxhV/7pKcuOSQQ44fCjpxJSVdrj1xCQQClFdUQCASIjsnD+z48wgOiUQc+4JcVZRDDjl+CGSpiomJyQxVsebEVV4BgVCInNx8xMWfR0BAGOLiqnOqWLdTNysoKJAOk/y5sufkkEOOfw9i47w3IiIikZSUjPT0DAgEwloS15dEglnZeYiNO4+zZ2tCXHXHc16SpBQVFaGoqMggJepvkr+T9a8ccsjxY0EFWUdERHwJsn4LobA2IT9fiIsn4CPzi40rKDgC7PiL9S7IWhYpfet5+veo3ysq1h0ylkOO/yVQ+bioIGsqdXPtbFxf3CGyc3IRx05AUEhEvbRxSRJOgwYNoKOjg0aNGqFx48Zo0qQJ9PT00KhRI6ioqMgso0GDBnLVUQ45/iVQEldkZCQSExPx9u3bGmRAlZS4ysvAFwqQly8Osg4Krt+e80pKStDX18eoUaPg7e0NPz8/7Nu3DwcOHMDhw4exceNG9O7dW4q8TE1N0bVrV+jq6v70Nsghx/8S6CE/Pj4+iIqKIhJX9TOg0j4UcYk953MRxz6HwKAwxMYlSHjO1y3bD92ORf1OT08Po0ePxq5duxAdHY3bt2/jwYMHuHv3Lq5cuYK4uDhcvHgRV69eRWRkJA4dOoRly5Zh8ODB6N69O/bt2wcvLy+0aNGiTrVVDjkqQ2U227qqNRgaGmLp0qVf0tokkUSCNXBAZRIXX8hHVk42YuPiEBwShvj4C4x7Fesa6KSlrKwMS0tLnD17Fjk5OaShr169wsaNG2FlZYUOHTqgbdu2aNu2Lbp06YJ58+bh6tWryMzMRHp6Ol6/fo2ioiJs2rQJDRs2/Ontk0OOqiB56NSnTx8MGzYMmpqaYLHq7km5OJGgDyIjIxm3/NTAOC9JXDxk52Yjlh2L4JBgsNl1X+JiscQ2qbFjx4LNZqO8vBwAwOfzkZiYiFmzZsHIyEjm93V0dDBo0CBs3boVmZmZ5HtLly6FmpraT2+fHHJ8C9QaUFNTw4YNG3Dw4EGYmpr+9HpVBUNDQ3h7e0ulbq6BjesLcQkpVZGL3PxssM+xERwagjh2fL04VRw0aBCSkpIgEAgAiA8bXr58iZkzZ0rtPrJE6FatWmHOnDlISUkBAPj4+EBdXf2nt0sOOaoCNYdVVVXh5uaG1NRUREdHo3Xr1oy/1zWIM6CKVUX69WQ1l7iEXyWu3PxcsM+xERgchDg2u84TV48ePRAREQGBQAChUAiRSIRPnz5h/fr1MDY2ZjxLqZWyyEtNTQ2rVq1CYWEhNm7cKDfOy1EvoKysjFGjRuHx48cAgICAABgYGJC/10XyotwhIiIipK4nqxZxUR+xmFYOgVCAnJw8xMaxERQcKr4sw4Fyh/i5jqayBsDExASxsbEAAC6Xi5KSEgDAtWvXyK5Tk3LbtWuHa9euYffu3dDX169VnST/XpW3/rcgacOo6h308qvznpp+R5azbm365FvP1aa/atJH1S2HfuBD/b46vn2V9VNl3/1W3b7V7+PGjcOjR4/A5XIBAMePH5c6KZfVlp8JQ0ND4seVlJRUw3sVIZ0BlccXxyrGxsUjOCQccexzDOL6mY2WJSWNGTOGOK9xuVyUlZVBJBIhICAAenp6NR4obW1t7NixA6tWrULbtm2rXFzUz40aNUKnTp1gbW2NgQMHwtLSEk2bNq207kpKStDR0YG2tjZUVVWhpKQERUVFKCsrQ0lJCQoKCtDX14eBgQGZcI0bN0bz5s2hqqoKFku8y+rq6kJHRwcqKiqVLvSmTZvil19+wcCBA2FlZYWWLVtWufgUFRVJvZSVlcnvZdn72rZti969e6NDhw7kvUpKSmjatCn09PRIxALVPiUlJanvd+vWDX369EGXLl0qXVxqampo3Lgx1NXVGXVisVik/1gsFlRUVNC+fXv06tULVlZWaNOmDXmeXp6mpia6du2Knj17onv37mjSpInMsapq7ujr66Nz587o06cP+vTpg9atW5N6SPavuro6WrVqhSZNmjD6kRpveju7desGKysrWFtbM+YQdQhFzQ/q93369EFUVBSEQiFZ2KdOnYKmpibpf/rY1gXSYrG+2rgkiauWflxi4srJzScXwsbGxcPe3pHWgT+/0RSaNGmCpUuXori4GBwOB1wul6iKO3fuJLatmkBVVRUDBw7E0KFDpchHEtra2hgwYAAWLVqEP//8ExEREUhISEBISAg2btyIiRMnokWLFlLfU1dXx9ChQ+Hp6Yl58+Zh5syZcHZ2xuzZszF79mzMmjULrq6uGDhwIJl4LVq0wG+//Ya5c+fCxcUFc+fOhYeHBywtLQmZSS6s8ePHY/369Th9+jSioqIQHByMLVu2wMbGBiYmJjIXpqamJsaPHw8PDw/MmTMHtra2mDVrFmbPng1LS0uoqKhATU0NVlZW2LZtG8LDw3HgwAGMHz8eWlpaUFVVxZgxYzB37ly4urqStrm6umLSpEkwNjaGsrIyhg4dit27d+PYsWMIDQ3F4cOHMX78eDRq1EiqLY0aNcLo0aPh6uoKNzc3zJgxA1OnTsWMGTMwceJEGBoaolWrVnB2dsa+ffsQEhKCM2fOYOvWrZgyZQrZwJSVldGrVy8sXLgQR48exdmzZ3Hy5EksW7YM3bt3l9mPkn2kq6uL4cOHw8fHBydPnkR8fDxCQkKwfft2TJ06lbyL/j0jIyPMmTMHc+bMgbOzM5ycnODk5IR58+Zh0KBBUFZWRuvWrTFjxgwcP34cgYGBCA0NxYYNG2BhYUHqRSdUfX192NnZITIyEp8/f4ZQKCT23Zs3b2LRokVwc3ODra0tzMzMGJubrHH/WcT1NeSnxu4QErGKAiFy894j/tx5BAaFSEhcPx/0wbO0tERAQAC4XC74fD7KysogFArB4/GwZMmSWqtnysrKUFFRkZIQ6GjQoAHs7e1x7do1lJSUoKCgAC9evMDdu3fx+vVrlJaWIjc3F1u2bJEiQC0tLUyZMgWXLl3C58+fUVRURFBSUoL8/HwEBwdj+PDhtGh6Q8ycORNPnjwBh8NBRkYGTp06hW7duoHFYu6mDRs2hKenJ+7du4eioiK8efMG169fR1paGsrLy5GVlYV169ZJ2f+odi1atAjp6ekoLCxEUVERiouLkZubCy8vL+jq6qJnz544e/YsCgsLweVyweFw8M8//6Bfv35QUFDAhAkTcP78edK2goIClJaW4urVq5gwYQLGjBmDy5cvo6KiAlwuFzwej5Rhb2+PBg0aSPXXpEmTcO7cORQUFKC4uBiFhYXgcDi4dOkSxowZg7Vr1yIvLw8lJSXgcrnEbPDs2TM4OjpCQ0MDXbt2RWxsLIqKisDlcsn78/LycPz4cXTt2rXSOaesrIxmzZrB3d0d9+7dQ2lpKd69e4e7d+8iLy8PXC4XqampmDlzJjQ0NKSIa+vWrXjz5g1KSkrIOJeVleHs2bPo378//Pz88ObNG/D5fNInnz59wp49e9CxY0dGeerq6nBwcEBKSgpKS0tJOzgcDng8HkpKSpCdnY2cnBxcu3YNLi4uZEOoK75ddHeI7wr5occqUhLXmbOBXyQue8Yg/kzSoou+EydOREpKCiGtkpISCAQC8Hg8uLq6/rB3yvp93759ce/ePdJ/N2/exNSpU2FhYQF3d3ekpqYCADIyMrBx40YpktDV1YW7uztev34tNTAfPnzAnDlzGKea1MIJDAwEj8dDZGQkevXqRRYJHVOnTkVGRgYAIC0tDd7e3rC2toavry/Zld+/f4+FCxfKbNsvv/yCgIAAcDgcUqeysjK4ubmha9eu2LZtGz58+EA2PAAoKirCb7/9BhZLLCEtW7YML1++ZLQrPT0dx48fx/Xr15GSkoJ79+4Rm6RAIACHw0FYWBgGDBggpW4ZGBjAxcUFT548kSozIiICV65cQVJSEm7duoWysjIAQHl5OcrLy3HmzBm4uLhgz549uHHjBq5fv4709HSGepWdnY0VK1YQCVlycbdu3Rpbt25FamoqkW42b94MCwsLhIaGknKuXLlC+oE+hzp27Ag2m82ou0gkwtOnTxEZGYmHDx/iwYMHyMjIIGYPoVCIvLw8LFy4kHFQ1KZNG3h6euL06dNITExEfn4+IToOh4PU1FQEBgYiMDAQvr6+GDBgAENF/dmkxWJR2SHEN1lfunSJEfJTC+N8BXgCHrKyKc/5kDpHXPT/z507F4WFheDz+WTnEQqFyM7OxsSJE6v8Pp0EK/M4lvw+JdW0bNkSJ06cYCye5cuXk8lhYGCAZcuW4f379+TvW7ZskVIbjY2NsXz5crx//570v0gkwsePH+Hs7CxlENbT00NwcDBu376NQYMGMSRCBQUFqKioYMKECbhx4wYAsT9aUFAQIc1BgwYhNzeX1Pvhw4fo3r27VJvV1NQwe/Zs5OTkQCgUgs/no7CwECdOnMD+/fsRFBSEY8eOIS0tjZSVmpqKYcOGkfp06tQJp06dIrtoeXk5ysrK8OTJE+zduxe//vorevfujejoaLLLCoVClJSUYMeOHVJSF4slVpfDwsIAgEglpaWluHPnDmbPno127dph0KBBCA8PJ1IVn8/Hx48fkZKSghMnTmDYsGEwMzODk5MTUlNTibQnFApx+/ZtTJgwQWp+aGpqwsfHB/n5+QAAHo+HsLAwdOnSBSwWC7Nnz8bLly8hEonA4/EQFRWFfv36MchCTU0NHh4eePHiBdEKeDwePn/+jOTkZLi6uqJHjx5wcnLCmzdvIBAIiOSRnJyMcePGkfHR1tZGy5Yt0aFDBzg7O+Px48cQiUSkHWFhYejQoQNatWoFExOTSlXgnwljY2OiKiYnJxNVscbZIQTExiVATm4esXHFseNhZ2dbDeL67wnNw8OD7EwcDgcCgQAikQgvXrxgLKKaisaSz9IncePGjbF+/Xrk5eVBKBRCKBQiMTERo0aNYnyvd+/eePHiBens7Oxs2NjYSBlIu3Xrhvj4eKI6UAsyNDQUv/zyC6M+3bp1w/3793HkyBGpha2qqor+/fsjJiaG8c41a9YQya1z587ET00kEqGsrAzLly9H48aNGe9RU1ODq6srsrOzicpVUlKC4uJixMTEYOTIkdDR0cHSpUuRlZWFlJQULF++nCGttGrVCgcPHiSLVCgU4vPnzzh58iTat29P3rN69Wq8e/cOIpGILNRTp07J9KEzMjJCQEAAIQ+RSITs7Gxs3boVOjo6pExnZ2ekpqYSIgGA8+fPw8rKipRlZmaGhIQElJaWkrnz+vVrTJsmbRbp1KkTnj17BkB8cXJZWRnmz59PNg5ra2uEhoaS+peUlODYsWMwNDRkENfEiRNx48YN8Hg84iR9//59TJ06lYxny5YtcfXqVbImhUIhUlJS4OTkJDUvVVRUMHnyZDx48IBsVABw8uRJ0h91DVQbDAwMpCQuStKstXGesnGFhIaDHR8Pe3u7KoiLSiL477tJSL7bzc0NRUVFjB1MKBTi7du3GDlyZKXlUCd4ysrK3zxhU1ZWZhBXs2bNcOHCBUJaAoEA0dHRGDJkCKOsLl264NatW0QdKS8vh5+fH9q2bct4h7a2NpycnJCTk0PUXKFQiLS0NMyaNYvx7JgxYxATE4NJkyaR426qTzQ0NLBq1Sri/Q+I1VcbGxuy85ubm+Ovv/4ii57L5SIsLIyxoFkssQ3F3d0deXl5ZBcUicTZKdetW0cWmYmJCQYNGoTBgwfDxMSEcbpnZmaGP//8k2E0fv78ORwcHKClpUXa7uPjQ9Rqqq+OHj0qU+Jq3rw5wsPDCXEBYqlxypQpRKrQ0tKCvb09nj59yiDD/fv3M04kLSwswGazUVFRQQgiLS0N06czEwqoqanBxsYG79+/J2ultLQUtrZfN3NDQ0P4+fmBz+eTtt64cQPm5uaMcqZMmYJbt24xSCYmJoZBcK1atUJiYiKZX3w+H48fP2YQF/WvpqYm7Ozs8OjRIwAg7hCBgYHk8KWuwsTERGbID2WnqzVxxcbFIyAwGDFxcXB0dJAgKnolFL/gv5G46OTl6emJ8vJyoo5QEzA1NRWjRo2qlPD09PRgZWWFPn36wMzMDEZGRjAyMoKenh4aN24MAwMDmJiYoGvXrhg4cCDMzMwIeQ0ePJhMFD6fDz6fj8DAQFhZWTGIq0OHDrhw4QJ4PB74fD54PB4uX76MMWPGSNXLwsICz58/JwuSIi9fX19CBi1atICfnx/8/f0ZEhL1Tm1tbZw9e5bhhHvv3j3MmTMHbdq0ISRDSQ7UJyUlBb///rvUYnV2dibxnlwuFyKRCFlZWZg9e/Y3x0hJSQlt2rTB0aNHyeIDxNLFqFGjpIjrzZs3EIlEEIlEEAgEOHTokEzbnZGREYKDgxmL9P79+wzi0tHRgbOzM1HdqHfv2bOHoVp36NAB0dHR4HA4EIlEZMOTJK5mzZph7dq1KCwsJP36+fNnuLq6okmTJjAyMkK/fv0Ydi4AePLkCQYMGEDeSR3m3Llzh1GvkJAQ0h8sltiWdunSJUJcQqEQT58+xaxZs6Q2WQ0NDdja2pL5SC34gIAAEuJWF+xZstavrFNFobAWGVAp4uLyBMjJzSfEFcdmw8HBrpKKKOK/JC5Jlc/FxQWfPn0iDaYW2IcPHzB16tRKyzExMcHo0aPh5uaG3bt349SpUzhx4gQOHz6MQ4cO4dixYzh69Ch27NgBNzc3WFtbg8US7+a2trZk8QsEAggEAuzduxdNmzZl1K9Dhw5gs9ngcrkMQnVycpIaRAMDAwQGBpLJRy3KmzdvErVqypQpePjwIebPny+zTc2bNyfGX4oo8/Pzcf78eezZswd79uzBqVOn8O7dOxQVFZETw4cPH8okLsrGRZXH5XKRlJTEkGRl2QYp4mrXrh2OHDlCpGEAePToEX7//XeyUHV0dLBs2TKkpaUR0hIIBDh8+HC1ievRo0ewt7cnri/a2tqYOXMmUdMpCcjf35/hlNmhQwfExMQQ4hIIBHj37h1mzGBGiXTs2BFHjhxBaWkpsTt9/vwZUVFR8PPzw44dO3D27Fk8efIERUVF+Pz5M7G7jR07ltRLXV0d06dPxz///MNQYcPCwhhqXZs2bXDp0iXSFyKRCI8fP2YQl6TERan/dImLfhhUl8iLftJKEReVHaJGxEV9KJVAIBAgOycH7HPxCAoJQVw8G3Z2TOP8z+oIyfeOGDECf/31F/h8PsrLy1FcXEwG3MPDQ6atisUS24P09fXRvn177N+/n0xu+ufvv//GnDlzYGpqSiafjo4OJk2ahKdPn5IFzefzsX79emKToRPX+fPnwePxyATMysqSedqpoKAAJycnchpGEXBBQQF+++036OnpwdfXF3fv3iVH9pJta9u2LYO4uFwu3rx5gz///BOTJk3CuHHjMH78eIwYMQLDhw/HqFGjMHLkSPTv359IcNTCUFVVhYuLCyEugUCA0tJS7Ny5U0rVlTUvlJWV0a5dOxw+fJghcVEkSScuSuKiq8mHDx+WaeNq2rQpkWzoZGhnZ8cgLhcXFymJSxZxRUVFEYO2UChERkYGY2NhsVjo2rUrzp49S1QYgUCA4uJi+Pr6YtSoURgzZgx+++03jB07FiNGjMDIkSMxatQoDBgwAM2bNyfvpFROSVUxNDSUkYVElsT1+PFjzJw5U6bPHZ246BIXXf2sS8RFgX6qKJlIsFb3KvK/5OOKT4hHUGgw2PFshgNqXQA1EGZmZti3bx/Dj4Ua7FWrVjEc9yobxIkTJxKpjbLl8Hg8bN68WcqjumHDhpgxYwZevXol7jPasbikMdTc3JzYUChVJC8vD/PmzZPZpp49eyIpKYmcjHI4HBQWFmLdunVwdXXFjRs3kJCQwFAT6WRhbm6OixcvkgksFArx+vVrLF68uNphKlRZDRo0wJw5cwhxCYVCFBcXY8WKFZVm2aD3rSRxURMxJSUFkyZNgra2NoO40tLSiJQoEokqJS7JU0WKDB0cHIiEpq2tjdmzZ+PVq1cMyWb//v0M4urYsSPi4uKIYV4oFCIzMxPOzs6Md3bs2BEnTpxASUkJ+Hw+RCIRSktLq6Uy06Gurg47Ozvcvn27SonrRxBXXZa4KNBjFSnP+Vr6cX29VzE3Pw/sc/EICAxEHJtd5zznqYFQUVGBk5MTPn36xDDsiUQiHDx4kPi+VCZ5sVgsDB8+HJ8+fQIAInGWl5djyZIlUgZwXV1dzJgxg6ghlP2KbrCmYG5ujitXrhCpTCAQICsrC3PmzJHZJl1dXSxatIjUhcPhoKSkBNeuXcOdO3fw5MkTrFmzhuHcSG9Hx44dGcTF4/FQXFyMAwcOEAmnKgKXJC5XV1fiOkG5KSxbtowQZ1XjoqSkhLZt2+LQoUMMiSslJQUTJ06USVzUJlAVcZmYmCAkJIRBXI8fP8a0adMYEld1iSs2NpbYSCnikjwQ6dSpE06fPk1URWp+bNq0ieHUWVW/Un1Kt3H928RV1QZTF0DPDvFdsYpE4hIKkJOXi1h2PM4GBMkM+fnZDC4pady8eROA+LSHmtDJyclo3rx5pYRFYcyYMSgoKCCnbBTrr127ViqRoLKyMvr370+i8KmJvGHDBqmFZmVlRQzuFHFdvnwZo0ePrrQ+ffv2xdOnT8mxMOX7JBQKERcXJ+XZTe8HAwMDxMfHEwKuqKgAAFy8eBHt2rUDi/XVD41+OmVkZISGDRsy6iJpnKckrpUrV8r0tpdsj5KSEszMzIjERanijx49woQJExjG+WXLluHNmzfkPZRxXhZxGRoaIigoiLFInzx5gunTpxPi0tLSwqxZs2SqivRTRbqqSEnE6enpUjYuCwsLYuOiNgQul4v4+Hj06dNHZj80aNAALVq0YMwfNTU12Nvb4/bt22ROAGJVkSJyFuvHqYp1nbgodwjKOF/rnPPkS0IBMrNyEBsXL84OEZ9Qp0J+KNDVn5UrVxL7ECXOv3r1Cr169fpmOSNHjsSnT58gEomIxFVRUYH169czJDZq0jRr1gxJSUlksgsEAhw/fhydOnVi1GnUqFEMB00ej4etW7eiVatWMomHxRIfhe/btw+fPn0Cj8cjAeMlJSXYvn27lB2N/rO2tjaOHDlCVE3KTpaWlgYvLy+ZMYDNmjXDkiVLMGTIEMbv1dXVMXfuXOTm5hLDdUlJCdatWycz9lJyTCg/Lso4T03Ex48fS6mKdOKiJK5jx45VqipS7hB04zxdVdTS0oKTkxOeP3/OIK4DBw4wJC4LCwvExcURiUskEsmUuAwNDbFo0SJyqkhtblwuFytXrpTZD4MHD8by5cvRs2dPhsTl7OyM+/fvM0hGlsR18eLFWhEX1SeSxEVd/PKz1ywdVM55eshPDSQuIQDp7BDUqWJgUAhiYiVVxbrVASyWWIVYsmQJHjx4QAa7pKQE4eHhJIi1MrIYOHAgCV+hfHq4XC5WrFjBULEk48QoA71AIMClS5cYkpSysjImTZqE9PR08sytW7cwYsQImf1Hla+oqAhra2v89ddfRJqjJjd1sikLCgoKUFVVxa+//krURcpbnc/n4+XLl1izZg06deoEBQUFaGhooHfv3jhy5Aj+/PNPdO7cmTG2ampqmDlzJrKzs4m0WFJSAh8fH3J6Sn+e/i/9uNvf31/KOE8FY1PERamKlHFeJBLh0KFDMu2TRkZGROKi27hsbW0J0WlpaZHxoRPXvn37GBtL+/btiTsEtQFlZmYS4zy9Td26dSNSdkVFBXEeffToEWxsbNC8eXMoKSlBS0sLNjY2CAgIwP79+9GhQwfyPjU1NdjZ2X3THcLU1BSJiYmMU9ZHjx5h1qxZMv24pk+fTupGJ8OmTZtCR0cHkydPxsKFC+tcfq7Kcs5X03NeCJFITF5iVVFMXHn5H2jZIc7B0ZGZuvlnN1py0bJY4pOwyZMn46+//sLnz58JYURFRWHq1KmVOuSNHz+e2JUoouBwOFi5ciVRP6gJT89t7+/vTzoyIyMDq1atIqpB27Zt4evrS8p9/PgxZsyYIVPqkWxHw4YNsW7dOhJr+PnzZ8ydO7dafcBiseDu7o6srCwykalJwOFwcPLkSUycOBFz5szB/fv3kZmZiYEDB4LFYjHSpWhqamLBggUkZAkAkbgkjb6SoP7WsWNHnD59mrFInz172Z48HwAAIABJREFUhmnTphGJS1NTE1u2bGFIdgAQFBREFhq9zDZt2iAqKopBXK9fv4abmxvDOD937lziOU/3xqfnV+vWrRuuXbtGbJBU8kk3NzepftXU1MSePXsIsZaUlJBNIS0tDdu2bcPkyZPh7e2NO3fuICoqCgMGDGBIeGpqaliyZAlev37NqFdMTAxjbpqZmRHTB3XClp6eLrNeDRo0wIQJE/Dw4UMGcT18+BAeHh7w9PTE9evXcebMGbRs2ZIxZj973VLG+aioKFy+fLmmDqhCiEQCKeKiHFBDQiPFl2U41t2c8/QQGlVVVVhZWeHIkSMkjKSiogIpKSnYsmULunfvjqZNm6J58+bo0KEDhg4diqNHj5JJVF5ejoKCAty+fZth8KUPOEVeQ4cORUpKCrElXb9+HQ4ODjA3N8fixYtJXFtGRoZUOExVxKOiooJ+/frhypUrAICkpCQpVU7yu/TJqKenh/Xr15MAaUr9AsSB0jk5OcjPz8enT5+wceNGRhwbVUaPHj0QHBzMCLIWCARISEjA2LFjoaOjIxW6RP9/kyZNsGjRIkbIE0XCx44dQ+fOnaGqqoqOHTviwoULUhPz3r17sLe3J6e6CgoK0NPTg4ODA+7du8d4try8HOHh4WjWrBkUFRXRpUsXhIeHE6mIavvdu3fh6OgINTU1aGtrY8aMGcSGR+y8QiH27t2Lli1bSuW9GjVqFG7cuIGioiJCdJR0X1xcjLy8PHz8+BEJCQmYOnUqI104iyXezCjSpd4FiA8spk+fjsaNG0NLSwuOjo5EdaZ/Dh48CENDQylfLn19feIiQpE/h8NBZmYm3r59i/DwcPTo0QOqqqrkO3XhomPKATUsLAwXL16sacgPnbi+es5n5+QhMioOwSGRiD8nTVw/u9GSC5c+EEpKSmjdujVcXV1x9+5dsjNmZ2fj5s2buHTpEi5fvoxbt27h/v37yM3NBZfLRW5uLhISErBq1Sr0798fBgYGDEKQXKhaWloYNWoUoqKiUFhYiNLSUjx79gw3b94kISwFBQXYsGEDmjdvXiXZS7ZBS0sLR44cQVlZGXx9fdGsWbNqERf1DlNTU4SEhJBwKMornfo8e/YMS5YsYXhX06WLjRs3Ij8/n6SH4XA4KCsrw/v37xEZGYmxY8eSMCJJ9UVDQwMzZ87EzZs3SY40DoeD8vJycDgcpKWlYfPmzRgwYAD++OMP5OTkgM/ng8PhkOcLCwuRkJCAKVOmEBXMxcUFSUlJKCgoIIcPlF9Veno6bGxs0L59exw4cABZWVkk5pNKX1NYWIjY2FhYWlpi/PjxuHz5MjgcDnk35Sj87t07bNmyRerEUEtLC2PGjEFAQAA+fvwo1acA8PLlS0ydOlXqFNfExATbt2/Hu3fvyPsqKirA4XBQXFyMpKQkjBs3DqNHj8aVK1dQXFwMHo8n1cbNmzdL2UhZLBYmT55MpGz6RnX16lWMHz+ekUyxrggd3ylxib4QlxBCAR/l5VQ+rnxERcchJDQScXEJsLP7GvJTVxpe2eKlfqeuro4hQ4bAxsYG8+fPx6ZNm/DHH39g37592LNnD/bu3YstW7bAy8sLjo6OGDt2LKysrBiOe5KDLWvgu3TpgmnTpmH16tWkfD8/P/j4+MDGxoYhole109HLVlJSwtChQ+Hj44NevXqRsBFZfU8/KaSXYWFhgenTp2P58uXYtWsXdu7ciY0bN8LDwwMjRowgBmHJ9qmqqmLIkCGYMWMGpk+fDltbW9jY2MDOzg729vaYMmUKLCwsSHskv6+iooJevXrB3t4eM2bMgIODA+zs7GBnZwcHBwdMmzYNw4YNQ8eOHTF+/HhMmzYNdnZ2sLW1Je+YMWMGpkyZgu7du0NJSQmqqqro27cv7OzsMH36dEydOhX29vakPEdHR3Tu3BkGBgaYMGECKdPe3h6Ojo7k3ZMmTULz5s3RpUsX0j6qbvb29pg2bRqcnZ0xfPhwqKmpSfWpmpoaunTpgsmTJ2PFihXYvn076VdPT08SfE6NIdUnDRs2xO+//076w9bWFra2trC3t4eTkxNsbGzQrVs3dO/enbTJ3t6eAScnJ4wePZqRqJCChoYGJk6ciJUrV2Lr1q3Ytm0b1q5di4EDB0JdXV2qHXWBwL7TxvX1sgzxl8TOeDl5uYiKiUFwSDgio+JgY/sl5EeBBVYdJK7qQE1NDRoaGgz86Ft8NDU1oa6uLjNcpbZ1lpRoagMtLS1oamrWyfQm9RVKSkpkDtWVa+yUlZXJ3JbMOV/XIHnLT41vsma6Q3DAFwqQnZuDqJgYnDkbhOgYNhzoqT4UvqAONF4OOeSonzAyMoKXlxeRuGrtx/X1XkVxyE9EVBQCA0PFp4rTaBHzigr1UuqSpU5JiszfKz7LUlm/pyxZdazJdyW//yOkNznqXp/KqkNdqFdVkAyyrsW9ikzioiSu8IhIhIRGII6dAHsHWqxiPSWuqgb8Rw/wjyav2tSvMvKSo27PnR9Rr7pUn8rww2IV6apiZnYWIqOiERQcJr4sg64qKrL+Z1XFny0pVVXW97ajru/A9RF1iSRkzbu6UjdZoLJDyAr5qXHqZoq4cvJyEceOx9mAYMSxE2QQV93tEDnkkKPugiJTySDrWicSpBNXVm42YuLicOZskFhVdPzfVBXlkEOO/xYUcVEOqFQ+ru/MgFpGiCsqJgZBQWHSEpf8VFEOOeT4TvywnPNMG1cmYtlsnDkbhNi4c7BzoOWcl0tccsghRy1BSVw/7JYfygGVJ+AjOzcHcex4BAaFIiY2nklcCnLikkMOOb4PxsbGDAfUWt+rKHaHKAefltZGOpGgAhQUlPAz7lCUQw45/ndAP1Ws1U3WUsQlEH0Jso5BYFCIRCJBOXHJIYcc3w9ZiQS/w4+rAnyBCJlZOYiJZeNsQBDi5BKXHHLI8YNhaGjI8OOqtar4NXWzEFnZuWDHJ3y5V/GclMRVlx3b5JBDjroPuqpIt3HV0h1CfFlGdk4eYuPOISg4VIq4xJe//vyG/9eoS17SldXrR9exLrb3/yOqioSor5DMDlHrW34EAgHKv1yWkZWdi+iYOAQEBoMdn8BQFesLcSkpKaFRo0Y/LNujZO6puoLK8nHR0ahRI+jr60NXVxd6enowMDD4ZuqdHxkwLsf3QdZY1PdxoU4VKRtXrYOsCXF9sXFFR8fhbGAw2OxzEsRVP2xcysrKGDBgABwcHODq6opZs2bBxsaGJHGj4OzsDA8PD7i7u2P27Nkked5vv/2GwYMHo3Xr1lVOoJ+NyiZzly5dMHXqVCxYsADbt2/Hrl27sHv3bvj7+2P//v3YvHkzXF1dYW1tzbg9yNzcHD179pS6J1KOnz+29SEGsbowNjYm2SG+i7ioU0UqdXMc+xwCAoMRE8umZUCtP8Z5RUVF9O/fH2vWrMGFCxfw/PlzvH79Gq9evcLr16+RmpqKV69e4dWrV3jx4gUyMjLw4cMH5ObmIjU1FSkpKTh//jy2bNmCUaNGMTJP1qWJI0mkJiYmGDNmDP788088f/4cPB4PHA4HGRkZ+Pvvv3Hx4kUkJyfj/v37ePz4McLDw+Hu7g5LS0v07dsXmzdvhre3t1RqZjn++3GVNb7/K6BsXGFhYSTI+jscUCuIO0QcW2zjij93XsLGVfeJixrsBg0aQFdXF6NHjwabzSb516lLDsrLyxEVFYU1a9bg6NGjuHDhAl68eEH6pKKiAiUlJUhLS4OHhweRQuriRGrQoAHatGmDtWvX4vnz5+QWnI8fP+LSpUtYvXo1Bg0aBBMTE7Rq1Qpjx46Fn58f7t69i+zsbNy4cQPx8fF49+4dVq9ezbjSTY7/HrKkK21tbZibm5P7Pusz6Pm4vivkh+7HRdm4AoNCpNwhxDauurdwKxt4Fkt8c86qVavIRQLUxa8lJSVYsmQJdHV1YWhoiKZNm2LIkCGIiYlBcXExhEIh6cQXL15gyZIljFuH/826V0WOkn8zNjaGj48Prl27Rq5me//+PcLCwuDo6IjWrVtL3VbNYolviOnevTsWLVqEy5cvkxOd5cuXV5nnvjZj8F+P+X9Vl+qUW5N3V6YeamlpYebMmbh48SJGjhwpc77UxQ21MlDGeXqQ9XektamAgLJxxcQh8Mupor29/U+bjD8Kbm5u5BZi6rZnDoeDxYsXS7Wpf//+SExMJORGXUH28OFD9O3bV2b2y28tmsrsE5KG9W9NQsm/a2hoYO7cucjLyyMDy+PxcOTIEVhYWFS7f0aOHIlbt26hqKgIy5Yt+2aGz8ryP1WWHbQq43JlZVenj2U9S7+RqbI+rcl4VUYmlbVN8m+SByg17VdqfG7evImMjAz079+/0rnzs9dZdWFsbEwSCdJv+fkuB9Ss7FzEsc99Cflhw87OrtKBqy+YP38+eDweg7jKysrg6ekpdfKoo6ODQ4cOEYmLIq4PHz7Az8+PcUdiZURU2SSXfFdN+5P+rKqqKoYOHYrExEQAIAOelZWFSZMmVassqjxVVVXY29vj7du32LRpk5SqSH+vrBNWWQuzuhJQZYQj+b7qlCNrIVf2u5r0dWXlU2NaWR1lkVZlc0XW91gsFszNzXHw4EHweDxkZGSQW81rQsZ1BVQdq0okWIuc819DfqKiYxEQGILYuHg40IOs60kHSWL+/PnkOvmKigqIRCKUlZVh4cKFRC2ioKysjK1bt6KkpAQikYjYi4qKihAaGor27dvXeLC+tZCrWpyS/U79q6+vj5MnT6KsrIxxa/XFixervIBWsl4UmXbv3h1JSUnYunUruRGIXu/KXEsqIyFZ76pOP9VmIVS3/KrmcHXHqCYE+K3Ni/5/We83MTGBn58fuVU8PT0dPXv2rNUcq0uQDLKudcjPVwdUIXJy8xAdE0ckLkd6IsF6ivnz50MoFDKIq7S0FAsWLJC5yNauXYtPnz4xDIYcDgexsbE1UsFqiupOPHV1dUyZMoXcFl1SUkKI6/Dhw+R6KllSHv1dlLTAYokvkt26dStWrVpVrSvWNDQ0YGRkhDZt2pALVCnIkp5qsrAUFRVhZGQk8x5BWc/S/9+4cWO0bdsW+vr6Mp+X3KhkQU9PDy1btiQ3TH+rbdWFgYGB1AW/lamPjRo1gq+vL7lxGwDevHmD7t27yxzL+kRclMQVHh7OyIBaC+ISf4kn5CM7Jw/R0XE4czbwf5a4KFVx/vz5UoOtra0Nf39/lJeXM1TLd+/eYePGjTA2NoaKigqGDRuGhQsXYuHChXB2doaLiwvmzZuHBQsWwNPTE05OTujatSuZUK1bt8Zvv/2GuXPnYuHChfD09MSsWbPQu3dvhi9VdVQsc3NzREdHo6ysDHw+n0hdubm58PHxIYu5upfQslhiIrK0tMTw4cMrPUHV0tLCL7/8gtmzZ5MLUf39/bF7926sWbMGkyZNQuPGjWXWWUdHB/369YOLiwsWLFgAd3d3zJ8/H97e3pg0aRJ0dXXRqlUrTJs2DZs2bYK/vz/27NmD5cuXY+zYsWjSpEml/dGgQQP07NkTXl5e+OOPP3Dw4EHs3bsXa9euxZQpUzBu3Dg4ODgQSVRW2xQVFdGxY0fMmjULfn5+8Pf3xx9//IHdu3fDwcEBrVu3lupPVVVV9OnTB/PmzYOXlxfc3d3h7u4OT09PzJ07F82bN4eOjg7s7e2xbt06+Pv74+DBg1i/fj3jYl56fTQ1NWFpaYn169fj/fv3EIlE4HA4EAqFyM/Px+7du7F48WIsWbIEEyZMqLOuOlXB0NAQXl5eCA8PR3Jy8vfmnK8AT8BHVnYOoqJjcfpMAGLj2FLG+frSOXS4u7uT68zpEpeHhwejPerq6li4cCFevXr1RYUWu1C8f/8eu3fvJhNfWVkZAwcOBJvNRllZGTgcDoqKilBWVgaRSISMjAysX78e5ubmpM+MjY0xbNgwnDp1CkKhEM+fP8e6devQvXt3qKiokHpUJhFQ5TRs2BCOjo7Izc0FAGIXEIlEuHz5MsaMGVOl+vEt0G02dCmgbdu2WLNmDVJSUlBeXo5Hjx5h+fLlWLBgAdhsNoqKivDx40dER0djwIABUuWqqamhb9++OH78OD58+MCwZ1y7dg2LFy/G2bNn8eHDB8ZEFQqFSE1NxaZNm9CmTRupPlFUVIStrS2ePXuGz58/IzAwEF5eXti7dy9evnyJ7Oxs5Ofn4/bt27CysmK0k/pZV1cXixcvxp07d1BSUoLLly/Dy8sLhw4dAp/PR3FxMUJCQjB8+HCGBKakpIROnTrh0KFD4HK54HK5ZH7l5+djzpw52Lx5MwoKCqQW4Lt377BmzRpGeerq6ujXrx9CQkJQVlYGLpcLDoeDkpISlJaWEsmfOh0PCwtDly5d6h1x0d0hvit1M+XHJRCCpLUJ+OI5L2njqo+YN28ewzhPEZebmxtYLPHOaWxsjClTpuDJkyeEsACx0dvf3x/du3dn3AatrKyMYcOG4cKFC6RTqU5PTU3FqFGjKq0LAAQGBqJVq1aMSVediWdubo7du3fj8+fPZDemdqnY2Fj069fvu422kmpL06ZNsWnTJmRmZgIAysrKsHLlSujq6kJdXR0jRozA5cuXST+cP38ev/76q1S7qGdTUlJAn395eXl4+fIloqKisGzZMuzatQupqanEhQUA0tLSMHHiRKk6NmvWDOfPnwcApKSkYNiwYVBVVYWpqSkcHR1x9epVAMD9+/fRqVMnqTo1adIEq1evRkZGBgCxLXPu3LlQUlLCoEGDcPfuXQAAh8NBWFgYOnfuLNVfo0ePxr179xgLrKysDH///TeSk5Oxc+dOHDhwgPgJUm169uwZ7OzsiGquoqICCwsLzJw5Ezt27MCrV6/A4/GIKeD9+/fYu3cvli5disWLF2PChAkMlbg+ERelKn6f57zgq+d8Tm4+w4/rf4W4+Hw+IS5q5woICICzszN8fHywfft2XLt2jSyW3NxcXLt2Dbt27SKTVRa5zJ07lywyiriys7OxdOlS4vdFtyXNmDEDz549w6xZsyoliqpgZWWFiIgIlJaWkkMG6gDh5MmTUlJJTSB5WsZiiQnayckJz58/J5Pn1atXDKlKU1MTq1atIvYYkUiEAwcOyLQzaWlpISYmBoDYdYOya9y9excTJkwAi8VCixYtcOLECRQXF5MNBwB8fHyk+mzIkCHEeH379m306NGD8b5Jkybh/v37uHfvHkM6YbHEKubEiRORmppK2nb//n1iAG/Xrh0OHjyI4uJiAGL/uKVLl8LY2JhRjrm5Ofbv3w8OhwM+n//FtUiAsrIybN68GRoaGjA1NcXRo0eJ5C8SiVBSUoKgoCBi96KPf7t27fDPP/8AAHm/LBtXfTtZZLGYEtfly5e/L1axoqKCEfJzNiAIMTFxsP8fcIegq4rl5eUktCAjIwP3799HVlYWCgoKIBAISH+8ePECO3bswNChQ6VsEfQ+6NSpE44fP05saAKBAFwuF1evXiULhW5wXb9+Pf744w+YmJjILPNb/du3b18kJCQQuwflUAsAvr6+3+UkK6seJiYmiIuLI7Y+AHjw4AHMzMzI91RVVTF27FjcuHGDTLAHDx4wNj2qPA0NDURFRQEQS6hcLhf5+flwcnIihwp6enrw9PREdnY2hEIh2RC2b9/OiKPU0dGBk5MT8vPzAQD5+fnYsmULzM3NyTPKyspYsWIFbt26xfCBYrHEhBMcHAwOh0PqHR8fj6ZNm4LFEktjCxYswMePHwEAXC4XDx48kHICbdasGTZt2kSkXx6Ph9LSUsTExMDS0hIsllitXLJkCfLz8xnO0LGxsUTypo+9lZUVHj9+DEAsvQkEAqSlpTHU3fq6LiniohxQvzPkR5y6OSs7FxGR0WLjfCzTxlVfQREX5XhaUVGBsrIy7NmzB+PGjYOLiws8PDzg6+uLtLQ0ooK9f/8eL1++xJEjRzBixAhif5I80p42bRrS09PJQhSJRCgqKsKsWbMYz86cORP379+XKW1VdwL27t0bCQkJKC8vR0VFBTgcDlkIhw4dYuzetZ3Q9O+MHDkSWVlZREICgDt37kj5s3Xu3BmxsbGM56KiomBoaMgoU1NTk0hcFGHcuXOHIQ1pa2tj+vTpZCwEAgGEQiE2bNhAyI3F+nq6mpOTQySc4uJiJCcnw9nZmUif5ubmcHV1ZZwIKygowNbWFgUFBRCJRKTOx44dY/TF+PHjkZubS8LFSktLsWLFCsYG0apVK2zbtg2lpaWEZHJycjBu3DjG+xYuXIisrCxwuVxCboGBgWjevLnUGPTs2RNPnz4lxCUUCpGRkYF+/frJHCdZ/6+rkDTO/5ic819sXOJTxfj/Cc95uqpISVxFRUWYM2cO4zlVVVUsXrwYb9++Bb1/AODmzZsYPXo0w8eJ+p6ZmRn8/f2JqkDtGqdPnybGV0VFRfj5+eHJkyfo06dPrdvSp08fcihAETBlnI+OjmaoSj9iJ/b29ibkSKmkSUlJMDIyYvRD06ZNERISQiQTALh16xY6dOjAKE9DQwPR0dEAQNTdmzdvMmxHFHGlp6cDAGnfypUrperXr18/vH79mqhe1MTPycnB3r17MWzYMCIx0w9BlJWVsXz5ciKJUxtOQkICbGxsMHnyZDg4OMDf3x9lZWWMxXPo0CGGVNe6dWvs3LkTpaWlKC8vBwBkZmYy1GlFRUUsWrQIOTk5qKioIJtOeHg447STgrW1tZTE9fbtWwZx1VcYGRkR4qI7oNaeuAQi5OTmIyo6Vpxznn2O4Q5R30RSCh4eHoRQKJtKeXk5vL29pU7xGjVqhMOHDxOHVS6XS1Tpc+fOEWKgSzQKCgoYPnw4cnNzichLkR01Kbt164bY2FiEhIQQMqtNX1paWiIwMBClpaUM1VckEiExMREjR46stZ+RLKxbtw5cLpdIeHw+H2FhYVJuD82bN0doaCghGkBsc5I0ZtOJiy7B0W03Ojo6mDFjBlEhKFV49erVMhdBWFjYl3n8NdqBcnm5desWPDw8iNsA1SdqamrYsmULkeao73z8+BGPHz/G48eP8fz5c7x69Qrp6enIzMxEVlYW0tPTsWvXLgYhm5ub448//iB9RBHn6NGjGWtnwYIFyM7OJiaF8vJyhIeHo2XLllLtsrKywqNHjxgbQXp6OgYPHvzT19P34oc5oErauGLj4nHmiwPqdPqFsPUUbm5uROKiVMXi4mKZIT9KSkpYsGABUlNTpcJ+srOz4eLiQtK+0GFubo47d+6QBSkSiZCWlobp06fDyMgIa9euxevXr+Hr6/tdhNKsWTOsWrUK79+/J+pGaWkp+Hw+kpOTpRbL95IXRVwikQh8Ph88Hg8hISFSWQpatGhBiIsipLt370oZkzU0NBAREcEguJs3b5ITPxbrq+0qNTWVsQuvW7eO0TZqvOzt7fH06VMSj0q5DlAbz6tXr7BmzRriL8diiQ3zmzdvJvOCIoe///4bixYtIj5mCxcuhKurK+bNmwc3NzfMnz8fgwYNYjjpmpqaYufOncQlhiKuESNGkGfoEheldlZFXNbW1kRVpOZfWlqa1OFDfURVIT+1zDkvIH5cAYHBiI2L/59wQJ0zZw5RN+jZIdzd3Rk+T9RCsLW1xc2bN0nID91utW3bNmKToJNCw4YNceTIEbIgqXeEhoZiyJAhCA8Px61btzB+/PjvkoiUlJQwevRookZRuzxlA/H09PyhEtfatWsJEVMLPCwsTMpbvmnTpggODgYA4mt07949qYWmra1NbGEUcd24cQMdO3Ykz+jp6WH27NnIyMggfQkAa9asYZRFd26dNm0akpOTid2MsiNR73j06BH69u1LvtugQQOsW7eOQXAAEB0dDVNTU+jq6sLAwAB6enrQ09NDkyZN0LhxY+jr60sdgLRp0wZ79uwhmyIA5ObmYujQoYy6enp6IjMzk7jblJeXIyIiQiZx9e3bFy9evIBQKERJSQkAICMj47vMDHUFkkHW35e6ubwcApEQWTm5xI+rPmaHkFVHd3d3xkkOn8+XckClnC6VlJTQp08fREREEImLw+GAy+WisLAQu3btkukIyWKxMHv2bOTl5RHJhMfjIS8vD/Hx8Xjx4gV27txJJn1NpSH6s6ampggKCmLEU1KSw8GDBxlpaSp7R3WO0RUUFLBy5UqiLgsEAvB4PISGhhKJi3KdaN++PVEBKeK6deuWVIiUtrY24uLiGJLZrVu3GCplo0aNMHv2bELO1HOybFwUVFVVMXjwYPj4+ODu3btEraW7wXh7ezNUxQ0bNpBnKMK7fPlytV1KqLJMTU2xa9cuxglvdnY2w5dPUVERnp6eyMjIIL5cFHHR/fko9O7dG0+fPiUqLyB2Wh02bJjU+yU337oOIyMjLFu2jIT8fEcGVCGJVczNy0dkVAztsoz658clOYAeHh5EqiwsLCQxiHTioktcEyZMQGJiIlGPqIVYWFgIX19fKcdR6mdjY2Ps3r2b4apASRaJiYmMSVfbdlGwtLTEtWvXyMKmDN2XL18mrgqSwdsUycjy19LS0kLPnj2lfJSmTZuGDx8+EJWZx+MhKioKBgYG5BnKHeL69eukzwAgISFByrakpaUFNpvNkLju3r1L3AZYLDFxubq6Ij09nZwqikQihqpIlWVtbS0l1fXu3RtHjx5FZmYm2USAr35uVB94e3ujvLwc5eXlZMw+ffqEqVOnQklJSWpuKCsro2nTpujUqRMjBMnU1BS+vr5E+hWJRMjKymJI14qKili8eDGxg9JtXLKC4i0tLfHw4UMiPQJiGxclxdHrVt9szxRxRUVFMdLa1DiRoKSNKyo6VhxkHSud1uZnN7o2oNwh6CRUVlYGNzc3qV1LRUUF69atQ0FBAfFapiZOXl4e7O3tGbYSyck9ZcoUsuCoQfj06RM8PT3J6VZt+5FORGpqapg9ezYJtKZiKz98+IApU6Yw6icrkJy+MJWUlDB27FicPHmSEAj1HWtvxjbgAAAgAElEQVRra+KgSalB165dY/ihKSsrY9y4cbh+/TpR0crKyuDv70/8rugEKakqyjpVdHR0RFpaGsOxV1JVNDY2hoeHB5YsWSJ1yNKpUyd4e3sTAzcgdnVo2bIlqYuNjQ1KS0sZhmGBQIDTp0/LDKUxMTHBjh07sHz5coYLg6mpKbZt20Ykc0CcXkhS4nJzcyPShUgkQkVFBSIiImQSV8+ePcmpIrUBVmacr2/kZWhoSPy4Ll269L0hP2LP+axssaoozg5R/9whZNl33N3diSMjZa8qKSkhIT90DBw4EElJSWSno8T0srIyBAQEoF27dlLl0ydN9+7dERgYSHxvRCIRXr58SQy1kqeRNWmX5HcaNWqETZs2kcVCOYieOXOGYeyuCo0bN8bkyZORmJiIjIwM4uBIvadZs2Zgs9lE5aIkJDpxqaiowMbGBvfu3SPP/P333zLteWpqalKnitevX2ec0mlpacHOzg5v374lEpxIJMKyZcsYddfR0cG8efOQkJAg5RTKYoltZVR4FAD4+fkxco317NkTd+/eJSowpXK/e/cOfn5+jDo1b94cvr6+ePr0Kby9vRlOySYmJti8eTNDYsjKymIclLBYLLi4uOD169fkJLOsrAwhISHE4ZW+MfXp0wfPnj1jbBhZWVlEajc0NMS8efMIwVYnNVJdgaGhITlVpLJD1Mo4L5m6OSw8UhzyUw9VRcnBU1VVxfLlyxnGZcp2tXfvXnKNmbq6Ovr27YvIyEiUlpYyiKCgoACnTp1C3759pW7AkXyflpYWHB0didNmcXExjh07xiCS2lx3Rv8OXYLq0qULAgMDGYG8nz59wokTJ/Drr79KGdEpaGhooH///lixYgUuXbqEZ8+ewd/fnxAS3dPd0dER//zzD+mPt2/fMgzPurq68PPzI3XIysoisYySfaSvr4+LFy8y+vfBgwcMda9x48ZYtGgRsrOzGc9t2bJFSrKaPHkyMjMzkZycjPHjxzPaq6CggFWrVuHz588oLS2Fu7s7oz76+vpYsmQJiVOk7JLUQceJEyfg5OSE8ePHY/fu3Xj37h3279/P8OFiscTS3ZEjRxjRBXl5eXBwcCBEqaioCG9vbxJETm2k586dg6mpKakXfQOkJC5qsy0sLISPjw969eqFFStWIDExkZBjfSEtFuurqhgZGVm7kB/qQ4zzX4grPCJKpnG+vkBBQQH6+voYMmQI1q1bhwcPHsjshPz8fISEhODw4cMIDAwkwb/UJycnB6GhobCzs5OZPkSSfOhSyoEDB1BcXIyXL1+if//+jAVX20kmqdZSaNmyJWxtbXHw4EGySwNiY25oaCj8/f2xdu1aLFq0COvWrcPOnTtx+vRpPHr0CBcuXMDSpUvRu3dvKTcP6n0qKioYNGgQTp06RRbe7du3ya1Ahw8fJnGK58+fx7Rp06Q85tXV1dGjRw/s2rWLhNBQn9LSUmzevBktW7ZEw4YNMWnSJFy5ckVKbXj8+DEmTJhApB0qF3teXh7Ky8uRkZGByMhIbNy4EZ6enti2bRueP3+OgoIC+Pv7E8mG3v96enqYOXMmbt26Rd5Hdzzm8XgoKCjA33//DVdXV4ZtT0FBAd26dYO/vz8JO6I+QqEQ165dw/Dhw6GsrIzJkyfj77//lpqDHz9+xJYtW6S853V1dbF161aSBYT6ZGVl4e7du7h69SpmzpzJkPzqCyji+jEXwpaLc85n5+QhJpYtJq64eIaNq75ASUkJAwYMgJeXF86ePYv4+HiEh4cjPDwcERERCA0NRUhICKKionDx4kWcO3cO8fHxiImJQWhoKE6ePIl9+/bBy8tLZlBrVWCxxFLeoEGDcOfOHQQHB8sM6fgRkCTOli1bYubMmTh69CgSExORkpKCjIwM5OXl4fnz53j48CFev36NZ8+e4eLFi9izZw/Gjh1b5T2K9PI7d+5MRPy0tDRkZGTg8ePHyMzMxP3793HixAmMGDGCYQOkoKenh99//x2nT59GfHw8IiIiEBQUhPDwcERGRmLfvn0YPHgw2rZtCy8vL0RFRSEmJgbBwcEICQlBREQEoqKisGjRImITMjQ0hIODA/bv3w9fX19ERUXh5cuXyMjIwMOHD5Gamorz58/D29sbXbt2JXWRPIVTUFDAhAkTcPjwYVy9ehWvXr1CamoqXr9+jZcvXyIoKIhhN6SgpaWFKVOm4Pjx42Cz2YiIiEBISAhCQkIQFhaGpKQkuLi4oEWLFlixYgWioqIQERGB8PBwBAcHIzAwEGw2G6dPn2akZKbqZ2FhgY0bN+Kvv/7C8+fPkZGRgSdPniAiIgLOzs5o2LBhpWNVl0H3nKcTV81TN0tcTxYbF09sXPWRuJSVlWFtbY1ff/0V/fr1g5WVFdq1awczMzO0b98ebdu2RZs2bWBmZgZra2tYWVmhW7du5G+GhoZQVlaGsrJylT5RVal7v/zyC0JCQuDg4ECcFX/0xJIl+VHS5sCBA+Hk5AQvLy+sXbsWGzduxI4dO7BlyxbMnTsXPXr0YMT9Vec9LJZY+urSpQsWLlyIzZs3Y+PGjVi7di1sbGwYyfYk26qmpoa2bdti0KBB6NmzJ7p06QILCwtYWFigY8eOGDJkCMzNzWFiYoJ+/fqhb9++6NKlC9q2bQtTU1N06tQJ1tbWGDhwIFFn1dXVybipqanBwsICrq6u2LBhA3bs2IGVK1fC0tJSStqtDK1atcKECRPg5eUFLy8vLF68GPPmzSOntLJsjL/88gsGDhwIa2trmJubo02bNmjdujXMzc3Rv39//PLLL2jZsiWsrKzQu3dvmJubw8LCAmZmZmjTpg169eqFgQMHonnz5jJNAYaGhhgxYgTmzZuH1atXY9asWbC0tCSbw/dkZP1ZqCzkp9Y2Lp7gq3GeCvmpjzYuBQXxvYoNGjSAqqoqI4+WJJSVlaGqqlplSl9JYpBcyBoaGozJ1rBhQ8ybNw+nT5+WGfn/b7RX8h2qqqrQ0NCApqYmtLW10bBhQ+jq6kJXVxeamppS9ampvU1bWxs6OjoEklIWvV70FDkNGjSAiooKAbU5qKmpkZNOatzU1NQYrggqKirQ1NRkjCd97BQVFaGhoQFtbW00atQIWlpalR6iUAQhWU81NTVoaWlBS0sL2tra0NTUlErMSE9TpKKiAjU1Nak5pqioCFVVVWLjop5jscQaAfV9qp1UXWTZP1VVVaGpqYmGDRtCS0uLvKuqDLd1GdSVej8m53xFOXgCATIzsxEVHSszyLq+oKo869+SoCT/L5kRlL7DqaqqonPnzhg1ahQ6d+5MJqmZmRmSk5Nx5swZRk6uf6u9knWrLgnV5nDgW+XJyr76vXWS9TtZPmqVvUOyHrLmwbfqWFUZNelbWTZRqj2Sc62qd0jeLlRfpC0WS/ZN1jWSuKgPMYzRQn5kuUPUF9RkMKuzGGWVp6Ghgfnz5xNbEpvNRq9evaCkpARHR0c8f/4cc+fO/U93xf96Ele2CGtbVk3KqC7B1bY9NX22JkRYlRT4rXZ9j6RcV0CpipQdsNY2rq855wUkkeCZs4GIjomrlzau/wKGhobkTkNAnPLXyckJI0aMwPXr13H9+nVi2K+vIr0ccvwbMDY2hre3N8LCwnDp0qXaJxKUTGtT30N+/gsYGRkRfyTgq78W5Vbh5uYGHR2deinKyyHHvwkqrU1kZCT++uuv77/JmscXIjMrp9JEgnJ8hZaWFhYsWMDwm/r8+TMePHiAjRs3SjlyyolLDjnEoCQuWaeK30Vc9d3G9V9BX18fLi4uOH78OE6fPo1jx47B09MTpqamVZ5kyiHH/2cYGRljibfYOH8p8VLNiYv60B1Qc/PeE+KKY8fD3oEWq8iS8BSnobaNkGV4rOrkh/73qspUUFCEgoISWKya2ZdkGU6/9V4VFRVoa2sz4uD+LUieONXUqF1XIKufq2cLVPgyptUf18r6SvpnRbBYSrTya9av4vorfpl71TvB/NZJt2T5lc3JyuZCZXWo7N0/8sBFahy+9KeBkRE8/4+99/6rKkvz/TmcQxYk55xzzkFyEpCcc84gOaiIYgIVEEEkKAaCShDRstqyyurue6dq+s7Ma+4Pd3rm1dOhurqr5s4f8J2q6dJ+f3+As0ULq9Aqu+feq6/X80I4Z++99lprf/aznvV5Pk9bK4srK/zko4/43We/5+nTH6CAKs1VXL93XxASzC3I/9aFn//+w4HrdSbYbjt187Pt9uYP1dsaxDftn+/qr/8KbdzN+L7qHnbXz28OXN89liI2QUtquweuF9u/87G7ub/dfvZ9z8Or5u/37XK+TdCSkXmOEzoG+jR1dnJzdYX3P3rCbz/7nKff/EDg+vwPX7CyendzqfjgPfLeMnDtxqP5QZ31A863vT3fx2N6k8TpN7mP75vA/9VtN1v+321vBlw7XftFL+/ll93rvfSeX+Pb6USvA1rfBS6vO867AbDt/3+ZF/bje1ybP3UN9Gnu6mJ+bYWfPHnC794UuHZSh7g5v8i9+w/I/QsuFbebtBMVFRUF6VwpO/v7JsD2Cfk6nf9dhL7vO8/bBo/dLCPe5vXflklZ8rvvx9cHrp36SF1dfUexwDez71uCvvretqtHfFc7pH+Xl5dHTU1NYOFLJJIdMyFevm9ZWdkXUtj+muRVHX19Gtrbubm6wsMPP+I3v/s9z579+c0057/6epOA+vkfvmB1bZ2lW3c2l4ovAdcLnSnzw4FLagoKCmhra2NmZoaVlRXq6uqYmZkRGRlJUlISGRkZghbWbszc3BR3d1d0dbV3fYyKigoODg7fSl79rnSgv7Rtn2RKSko4Ojq+ULjh/xSTl5fHyMgIb29vQbXhL9Fv0jL3cXFxP6h47s4mi4GBAQ4ODqioqLzye2KxGHl5eYyNjXF2dt51zqiysjL+/v6EhYXh7++Po6Mjzs7O+Pj4vPJ6enp6+Pv7Y29vj5WVFRKJBLFYjKen57cqe6uoqGBmZoZIJEJeXv7txbgMDWjp6X7ucf3+Dzx7+uc3C85Li2VIdxUXl26z8eA9cvK2EVBFMj+6xyUdSB8fH+rq6jh27Bjd3d1YWFgQGRnJBx98wODgIOXl5URGRhIUFIS1tbWQtGtqaoq8vDyOjo74+vqioqKMra01x44dpb+/j+joSOzt7dHU1ERXVxdvb2+8vLxwd3fHxcUFc3Nz4a3n7e1DV1cPBw4k4+joiKGhIbKysuzdq4qDgz0BAX54erqzd+9etLS0CAwMJDg4GBsbG4yNjdHS0kJVVRU7Ozt8fX1xcnLC398fd3d3AQw1NTXx9PTE3d0dDw8PXFxcUFNTw8LCAj8/P/T19dmzZw8uLi5YW1ujoqKCjY0Nvr6+aGpqIhKJMDU1JT8/n8zMTA4fPkxKSgqKioqoqKjg5OSEjY0N5ubmuLq64ufnh7Oz8wsT297eHi8vLxQVFTEzMyMoKAhPT080NTXR0NAQjlFSUkIsFmNlZYW7uztBQUFYWloiJyeHo6Mjbm5u2Nra4uHhga+vL1paWqipqeHu7i60w9PTE319fYyMjAgICMDGxgYXFxcqKipobW2luLiY4OBgPDw80NPTY+/evXh7exEQ4Ie5udkL883Y2BhPTy/s7R2xsLDCwMAAExMTzMzM0NLSwszMDE9PT5ycnLC2tsbMzAwbGxuBmqKpqUl5eTnXr1/n6NGjREZGoqmpibm5Oe7ubujp66KusRd3TxecXRxxcXHC1dX5BTlrTU1N/Pz88PLywsXFFRtrO8zNrPHx9icrK5uDBw/S1NRIbGw0QUEBODk5IJGIsbAwIyQkCE9PD5KSEqmtraa2tprs7BxhrJWVlbGwsMDX1xdPT09hzKR9YGZmxpkzZzh79iwTExN0d3eTlZWFr68vPj4+L7wE1NTU8PDwoKKigsnJSZqbm0lISMDOzo7IyEjOnTvHoUOHhLEyNzcnKCiIlpYWsrOzyczMREdH5628RHT0pTGuZd7/6KPNpeKbBOefLxWfCUvFpVt3ePDeQ3K/g4D6YwGXSLRZCTktLY3S0lLy8vIwMTEhPz+ff/7nf2ZqagoHBwcyMzN59OgRra2txMfHMzAwQF1dLTExMZw9e5arV6+QkZFGc3MjD99/QGdXK9k5mZw/f5709AwSExOZn5/n4cOHrK+vs7CwQGVlpSA+l5ubz9DQOcbGxjl//jzx8fFIJBIsLc05eXKATz/976ytrZCVlUVNTQ3Xr1/n2rVrnDx5kubmZtLT08nLy6O/v5/R0VEGBwd5/Pgxhw4dwtLSEhmZTYVVqbzJ/fv3uXr1Krm5uXR3d7O0tERGRgb79+9ncnKSrq4u0tPTOX/+PHNzc1haWqKoqEhWVhYff/wxQ0NDTE9Ps7KyQlRUFKGhoYyMjAiT7/Lly/z0pz9ldnYWOzs7RCIRjo6OnDp1itnZWby8vKirq+Pv//7vWVtbIysri6KiIlZXVzl8+DAGBgaoq6vT29vL3Nwct2/fpru7m/DwcE6ePMmRI0c4cuSIIA9UVFREaWkply9fpq+vj2PHjjE9PU1JSQn19fVcv36dvr4+jh49yvLyMgsLC9TW1lJRUSEoaQQGBrG4uMAnn/x3Ojs7hERrc3NzWlpamJ6e4ciRftrbOzl8+DCHDx+mpqaGrKwsGhoauH79OmfPnuXYsWNUV1fT0NAgqM+mpaWxtrbGzMwM7e3tnD17lvT0dJqbm1laWqCgMIeo6FCWbt3gzvIiN27McePGNVJSkoUXRkNDA8vLy5w6dYbx8UlOnRyiuKicY/0nWVy8xdDQEB0d7XR1dfDee/e5cmWGgAA/2ttbGRsbpbe3iytXZlhdXeb06RMUFxfR0dHB6dOn8fHxoaamhocPH7K2tvaCKoWMzPPCsxMTE7z//vtcvHiRhIQEAgICGB4e5urVq8THxwv6acPDw8zNzTE8PMzRo0cpLCyksrKSq1evCrJNq6ur3Lt3j6qqKhwdHWlpaeHhw4f09PR8q/7Aj2V6hoYc7H7ucX32+z8IS8U3C85/84zff/5HVlbvcv3GPBs7xLjeBnDJyGwue/bu3StkwPv5+XHhwgUmJycJDAxEJBJRVlbGkSNHKC8v58KFC1y+PEVLSyszMzNcuXKFqqoKTp8+ydDQacYnLjB64SzHB/qYnp6ioKCA4uJiHj9+zP/4H/+Djz/+mNXVVcrKygRvqKSknNraeoaGzjE7e0VQ+bSzs2Fi4iL/8A9/x+PHHzA+PsHt27fp6uoiISGBkZER7t27R3t7Ozdu3ODy5cvk5+dz4sQJpqam8PX1FeIpqamp/OIXv+DTTz/lJz/5CaurqwwODjI6OsqVK1coKiqitbWVs2fPUltby+joKMvLy1RUVKCmpoahoSE1NTVcvHiRY8eOsbi4yKNHjzhy5AgtLS1MTk5SUVFBeXk5jx494l/+5V9YW1vDzs4ODQ0NTp06xbVr17hw4QIpKSn09fXxy1/+kp/97GccP36cmZkZzp07R3h4OAoKCujo6DAxMcHa2hqDg4P09PRw4cIFuru7OXDgAGNjY/z85z/no48+4tKlS1y/fp3Dhw+TlZXFiRMnOHjwIMXFxVy9epUzZ85w+vRpTp8+zcGDBxkeHubKlSuMj4+zsLBARUUFmZmZPH78iF/96l8YGhpEUVERBQUF6uvrmZqa4vLlKUpKyjlx4hT/9E//xAcffEB3dzednZ2Mj48zOzvLkSNHGB0d5fjx42RmZgoKHYWFhYyMjJCTk0NPTw+HDh2iubmZwcFBNjbWKSsvID0jiZ/+7DGffPpz/uaTn/Po0ftERoajq6tLU1MTDx8+3HqpJTA9fZX5m7dITckiO2vzpdfZ2cmRI4c4ffoEP/3pEx49ep/BwdP09nYTHR1JZmY6AwPH6O/v4+LFC4yPX2R6eprR0VHi4uIYGhri7/7u73jy5AlBQUEvLNmsra2ZmJjg6tWrfPDBB4yOjpKUlMSVK1e4c+cOtbW1WFlZoaurS1tbG9PT0wwNDVFTU8OpU6cYHBxkcHCQCxcuUF9fT11dHf/tv/03/uEf/oHe3l7k5OTIz89nfX0dDw+Ptxac19bTpaG9jRsryzz88EN+87vP3jQ4/0zQnP/iy39ndW2dxaXb3Nt4QF7B2weunTqoqKiIX/ziFzQ1NbF3715UVFSoq6sjPj6e3Nxc1tbWOHdumI6OTh49esS5c+cICQliZOQ8d+8uc2d5gatz09y+s8Dk5ARhYeGUl5dz9+5dZmZm6Ovr49q1a+Tm5rJnjwp7VPZwrP8EfX3HOHZsgPHxS4Jmuq+vN1evzjIzc5nllVssLi7x8OFDsrKy0NfXp6mpiStXrtDc3Mz6+jpDQ0OEhITQ1tZGQkKCEHw2NTWlurqatbU14cGSiuUtLy9z4sQJAgIC6O7u5uDBg6Snp7OxscGNGzeEIhaenp6Mjo4Kk31qaopbt25x5swZLly4wKNHjxgYGKCxsZG5uTnW19e5du0a9vb26Orqcu3aNZ48eUJPTw9ZWVkcOnSIxcVFlpaWGBkZ4c6dO5SXlwvih6ampszNzXHt2jUSExPJzs7m/v37NDQ0kJyczNTUFGNjY8zNzTE/P8/q6io5OTnk5eVx8uRJfHx8qKio4Gc/+xmrq6tMTEwwMzPD0NAQi4uLPHz4kJWVFU6cOEFCQgJFRUUsLS1y9+4K7e2tgpTNwMAAH330Iffu3aOgoJisrBzGx8e5dOkS1dXVlJeX8+DBA/7mb/6GxsZGjhw5wp07d0hNTRXmlBQs9+/fz8TEBPn5+QwODvLgwQMuXBghJjaUwqJM7izf5Oz501wcH+W99zYIDw/F0tKC8+fP8+GHH3LwYAt5eQWMXbjEtbkFjvadpKf7CDduLDAzM8PctRmuXJ1mdHSYmzevc+3aVc6fP0ti4n6KiwsZGxvl2rWrPHz4gNu3b/PgwQM6OzsJDAxkeHiYa9eucfPmTS5dukRERIQQiJeKLJaWlnLu3DkiIyPx8PDgZz/7GVeubL5olZWVMTc3Z2xsjA8++IDbt28zMDDAzZs3hXG8f/8+ly9fZmBggJmZGdbW1ujt7UVDQ4O2tjYePHjw1sQvZWRk0DUweHFX8fefv5nHJV0qPn0GX/7bvz+Pcd1/mQ7x9paKL1tISAjNzc34+/sLWkYeHh7o6upiaWlJdnY2Bw6k4O3tQ25uLklJSRgY6OPj401hYR75BdlEx0SQk5tBQkI86uoa2NraEhcXR1BQkLDWt7CwQE5ODiVFJcLDooiOjiU2Np64uPitQp0ijIyMSExMIDDQn/0JcRw4cIDc3Fw8PDxQUVHB0tISHx8f7O3tSUlJEWIJfn5+wjJUJBKhr6+Pr68vERERuLm54eHhQVpaGunp6RQUFGzF6FTw9/fH1dUVCwsLcnJyyMzMxNjYGBmZzcIMcXGbbYiOjiYsLIyEhARCQkLYv38/NTU1JCQk4OfnR3h4OFFRUYSHh6OhoYG8vDwRERHk5+cLcb7AwEDhHOHh4aSlpeHp6Smoou7bt4/FxUU2NjYoLS3Fzc2N1NRUQkJCcHZ2JiIiAl9fXyIjI4mLiyMnJ0eII/r5+aGioiLEWiorK0lISCAhIUHow6SkJFJTU/Hx8cHU1HTrnGFERobh4uKErKwsYrGYoKAgKioqKC4uxsXFDQ0NLWxt7fDw8BBEIUtLSzl48CCVlZU0NjZSXFyMmZkZYrEYb29vLly4QENDAxYWFsTGxmJubk54eDhVVVUEhwRiZKyNi6sdUdH7cHVzIDDIl/yCbExNTVBVVSU0NJSCggKCg4MJDAwmMiKG+LgDJB9IJzoqnpSUNDIyMkhLTyYuLhofHy/CwvYRFRVBVlYG+/YF4+XlQWLifnJyssjNzSYxMYGSkhLc3d3R0NAQRBSjoqIoKirCy8tLCN6rqalhZWWFtrY2rq6uyMvLs2fPHrKyskhLS8POzk4gQ0dFRVFRUUFZWRlJSUmkp6cTGxtLWloalZWV5ObmEh4ezr59+4iNjcXDwwMlJSXCwsLIyMhAU1PzLQLXizGu3372OU+f/nn3Hpf0nzTB8dmzZ/zxiy9YWVtl6fYtHrz3Hvn5hW8duL7LC/sud1VR8bkK5PdtCb/etcVIOTyb/9/5e6+iIDwXmtvkAolE4h/Uth+LYLrb47d/z9ramqamJlpaWggICHhhO32nY5WUlL6lXf+XNIlEIgC6dLdVUVGRqKgokpOTX1k85If14/f3q3Qn8YeM//fd94+ZZva2eVwtPZ3cXLvD+08+5Lef/56nz57y9esWhH1OQH3K53/8A6t3V7m5MM/Gg/vk5hVsu5kff1fx1YTA75ssP2KHCtfdnuoh2saC3v7zdciT0vO8LHr3Zvf2Q/vndSaj9HtisRhjY2OMjIx2RaB8G2PzukxwHR2dFyoMicVi1NXV2bNnzwtt3fn4NyPHvgnr/Ps4W1LbzvH6PpLoD+Hz7VR/88ccS1np+Ojr0djRyo212zz48BG//uy3PH0jWZutXMU/Pf2GP375Batra8wvLHBv49vA9cKNyfxw4NppMr48CXYig75sO3X49gf9VcqSLx4vBZlNk/7+/OfzPLQ3GeCXwUv6IthOmv2ue/muCbf9+N2SZV/2nqQP+W6Pffn/O43bq8ZuN/Ngt3PgVeeRboh8F6jsdA+vnh/Pj9ku37zbMXtV3+10/ZfH5VXtepXi7E5z5HXG723YduBq6mzjxtpt3vvoMb/+7Hd88+xNimVI9Z6fPeXLf//fm5rzi7e5t/HeC8D1rQm2zd70Zn5oZ0mPV1RUxM7O7q0tU15up6KiIt7e3gLNQU5ODgsLC9zd3fHy8kRVVQ1lZRXc3NywtLTclRsvnYgmJiZYWFh8J4iYmJjg5+f3Sq6Nurq6UBxELBajr69PUFDQrkiXWlpa3zr3bkDtdfpQTU2NoKAgAgMD0dDQ+MHnF4vFSCQSzMzMsLCwEPTtdwItiUQiFNnYzQOiyqYAACAASURBVLkVFBSwsbERYkg73ZOOjg4uLi7fIi//0Hn+pv2ip6eHp6cnpqamyMnJ7fr6KioquLi4CDy+HzLeL5sUuDZTftq5cfc2D598yG8//4xvnn7zA3IVnz3ly3/7d9bv3d9M+dl48BdbKsrLy6Ojo4O5ublQu27Pnj2Ym5ujo6ODmpoa6urqaGpqCmRS6XJALBbj5eUlcIy2M5ctLCxwcHBAX18fAwODFwZDJBKhqamJiYkJampqKCoqoq2tjY6ODsrKyuzZswdTU9MXApWampro6emhq6vL+fPnaWhoQE1NDUtLCwoLCzh+/LhQBTk4OJhLly5RUFCAra0tenp6wnkNDQ3R09NDW1sbbW1t1NXVEYk2i0akp6dTV1eHo6OjQGrdPiH9/PwoKSnh0qVLJCUlISOzCaRGRkYC2Hh6enLy5EkGBwfR0tLC39+fhYUFPDw8UFVVFfpOU1MTY2NjIR6kq6tLQUEBMzMzREREoKamhra2NoGBgbi6uqKnpyfwe/bs2YOFhQXKysooKSmhr6+PlpaWYNLx0tLS+tYLxcHBgZWVFW7cuEFcXBz29vYoKysjLy+PgYEBOjo6QoGPvXv3oq2tjYaGhvA3bW1ttLS00NDQEDYyVFVVyc3N5ciRIwLpVF5eHj09PaFfFBQUCA0NZWZmhra2NoGwKScnJ4y9qqoqqqqq6OrqYmxsjIODA42NjZw4cQJbW1vU1NSwtbUVam0aGhpSWlpKZ2cn/v7+wt/l5OQwNDT81sti7969WFpaCvNRIpGgp6eHgoICampqAglZT0+PwMBAYQPJwMBAuB8rKyvhedHQ0BDmpbRwR21tLZOTk4SGhr6QWaGqqoqZmZnA0ZPOP+nzEhwczMjICEePHt3anPoxgWsL5PX1qG87uM3j+u3reFzPXqnHJS0Iu3H/PfK2BeffFnNeRmaTFS3t7N7eXmJiYkhLS2NgYICamhoKCgqor69n//79tLS00NfXh7u7OzIym8S8mpoaTp8+zeXLl6mpqUFJSQltbW36+vqYmJigvr6ec+fOUV5eLuyYmZmZ0dzczPDwMPHx8URGRtLY2EhDQwMpKSmUl5czNzdHTEwM8vLyODk5UV1dTUFBHmFh+1hcnOfJkw+pqqogKiqC5uZGOjs7OHduiISE/XR1dXHz5k3Ky8sZHBykr6+P6OhoOjs7aW1tJTc3l1OnTjE8PExGRgZKSkqoqKjQ1tbG4OAgQ0NDzM/P09raiqmpqcDhmpiY4NSpU9y/f5/z58/j5uZGXl4eFy9eFBRrQ0NDWV5e5v79+yQkJJCUlMTg4CA5OTn09vZy8OBBfH19KS8vZ3h4mMrKSmxtbamqqmJ8fJzTp09z+PBhysrKyM7O5ty5c5w+fZr+/n6OHz9ObGwsBw8e5Pjx4wQHB3PgwAG6urqIi4ujpKSEsbExLly4wOjoKLW1tS88BBKJhJCQEFZWVjhy5Aitra3k5OQgJyeHl5cXo6OjzMzMCMTJxMREiouLqampoaysjKqqKjo7OykrKyM9PZ3+/n6cnJzYu3cv1dXV3L59m8LCQmxtbcnOzub8+fOUlZUhKyuLv78/s7OzzM7OCgTW5ORk/Pz8KC4upq2tjZycHAoKChgYGGBkZISysjKBzFtfX09mZiZHjhwRqpNXV1ezsbFBfX09PT09dHV14ejoSE5ODmfOnMHJyUm4dzk5OSorK5mYmKCzs5Pc3Fyys7OFduTl5QmZIt3d3fT391NYWEhjYyP9/f2kpKRQUlJCaWmpcFxBQQHd3d10d3eTkJBAXFwcc3NzjI2NvVDA1tjYmNLSUkZHRykuLiYuLo6RkRFGR0fJzs7G29ubEydOsLy8THp6+o+eEvXtpeId3vvog03g2r0e1zP+/OenwJ8F4Hr67Hkl6/mFJe6uPyA7ZxuP6y3GuFxdXbeIgBvMzs5y8eJFLl++zNLSEsePH6e9vZ3R0VHS09MZGxtjbW2NkJAQZGQ2t+ynpqa4dOkSGxsbxMfHIyMjQ2RkJOPj49y5c4eLFy+ysbHB0NAQysrKiMViSktLuXfvHhsbGxQUFNDU1MTy8jLz8/MMDQ1x6dIl7t27h7OzM8bGxgwMDHDhwigJCfE0NTXw/vvv8S//8ktmZqYoLi7kwoURTp8+yZkzpxgfH2N4+DynT5+mo6ODO3fucPjwYRoaGlhdXaWuro7CwiI+/vhj/vEf/5Ha2lrhbXjp0iXm5uZ48OAB//Ef/8H6+jq2trbEx8czMjLC8ePHmZqa4tNPP+XevXscO3aMW7ducfPmTeLi4pCXl6egoICNjQ1u3rxJR0cHXV1dAiF2fX2dyclJBgcHGR8fZ2lpicnJSSorK5mZmWFqapOwOzw8zPDwMAMDAxw6dIgLFy4I7PfLly+zsrJCR0eHQPicm5sjNzeXwcFBfvnLX/LLX/6Sf/7nf+bGjRsEBgYKwXFjY2NOnDjB+Pg4paWlHD16lJiYGGRkZEhPT+dv//Zv+dWvfsU//dM/8emnn1JXV8eZM2e4e/cuc3NzHDt2jMnJScbHxzl06BCtra2IxWJMTU05f/48Kysr9PX10dvby/LyMsvLy4JnmpiYyOLiIrW1tUxMTLCwsEB7eztFRUWcP3+e999/n+PHj3Ps2DFWV1cZGhqira2NJ0+e8I//+I9CseCenh709PRQV1enubmZ2dlZent7WV1dZXZ2luTkZBYXF5mamsLOzk5YQiooKHD27FkePnzI0NAQY2NjzM/Pc+HCBU6fPs309DQPHz5keHiY2dlZTpw4wcWLF7l//z6HDh1ieHiYlpYWPDw86Orq4vLly9y6dYtbt24JRNzZ2VmuX79OT08POjo6iEQi9PT0qKioYGFhgYcPH9LR0UFtbS3/83/+Tz799FPGxsbo7+8XKrtvB7wfG7i09XRp7Gjl+upmcP5ff/eb1wnObweuZ4KszRdf/m9W1+6xsHib9XsP/yLBeVlZWUpKSrh27RqTk5McOXKEEydOsL6+zr179+jr6yMlJYWenh4SExNpbGxkamqKlJQURKJNNvpPf/pTbty4wYMHD4iMjEQikVBaWsrk5CRLS0vCAxcZGYlIJEJJSYne3l7ee+89RkZG8fPzpb6+jp/97KfcvbvK7OwMR44cJi4uFolEgp2dHRcvXuDChVHi42Pp7e1mamqSlZU7DA+fo62thTt3brGwcJOpqUmWlhaYnZ1mcvISg4ODFBYW4uDgQENDA/39/QQHh1BYWMz09Iww0bW0tEhJSeH69evcunWLU6dO8d5773H+/Hl0dXXJycnh1q1bHDt2jLGxMeEhunz5MtPT0+Tn56OlpYWxsTF9fX08efKEs2fPkpKSwvnz5wWi6dWrV6mpqWFkZITV1VU6OztJTU2lvb2dtbU11tbWKC4upr6+noGBAebm5ujr62NkZISOjg68vb0Fry8gIIChoSHu3LnDjRs36OjoYGBggMXFRcbGxpiZmWF9fZ3GxkZ8fHwEz/WDDz5gYGCApqYmBgcH8fT0RFVVlfLycpaXl7ly5Qrnzp3j2rVr1NTUMDc3xy9+8Qvm5+cpKyujs7OTubk5Lly4QHV1NRKJBG9vb1ZWVpienubAgQOMjIywtLREZWUlBgYG7Nmzh/LychYWFigvL+fKlSucPXsWPz8/qqqquHXrFp988gmHDh2iv7+fa9euUVxcTFlZGfPz81y5coWhoSGWl5fp7OxEU1OT8PBw+vv7BfBeXFykurqa4OBgpqenKS4uFjh2Ojo6GBkZMTY2xvLyMk1NTRQXFzM2NkZ6ejpHjhxheXmZkZERSkpKuHjxIleuXGFpaYnTp08TEBDA6dOnaWhowNHRkcHBQW7cuMHa2pqwTC0vL2dtbY0bN27Q399PRkYGlpaWQqrX0tISGxsbnD59mra2NmZmZrh48SJjY2PMzs5y9+5dpqen0dPTe2vApWdowMHuLTrEx68d4/q2x/WN4HHd4+b8bdbvvUd+QdFbBy55eXmOHTvGzZs3SU5OxtramsDAQDo6OgS2/P79+9m/fz9eXl4cOHCApKQk9PX1kZGRwc3NjdraWoqLi2lqahLy8vz8/Dhw4AAZGRmUl5cTGhr6QrKxt7c3TU1N+Pj4bi1fgmhpaaKysozc3GwiI8PZs2czPqCquoeIiDCqqiqIj48lKCgAPz8f4uJiOHAgkbi4aGpqqigqKiAmJori4kIqKjbPk5aWJsRSfH19SUlJxcvLB19ff0JC9hETEyPkIXp6elJRUUFhYSHe3t5kZGQQHx+PWCzGw8ODmpoa9u/fT1hYGNHR0UKOYn5+PjExMezZswcFBQWSk5MF7pUU9CoqKqiuriY1NRUHBwdSUlKor68nKCgIbW1twsLCqK+vp6Kigv3795OYmEhkZCQpKSlkZWWRmpqKk5MTysrKpKWlUVZWhqWlJaGhodTW1lJfX098fDwhISHExcURHBxMVFQUdXV1wgOsoKCAlZUVvb29pKWlERoaSkJCghC7DAgIIC4uTiBHZmRk4O/vT1ZWFs3NzeTm5rJ//35iYmIICwsjPj6e4OBgZGQ2Y01NTU1kZGSgra1NaGgoDQ0NxMTEoKWlRVZWFtPT0/T29uLu7k5OTg4+Pj4oKyvj5eVFWVkZTU1NHD58mEuXLgms8+DgYCIiIoiJiWHfvn1kZWURExODvb09Q0NDTE1NERISQnp6OkVFRRgYGGBgYMC+fftwc3Pj8OHD9PT04OzsTHR0tOBpmpubY2hoSEJCAiYmJgQFBdHc3ExISAja2tqkpaWRmppKdnY2ubm5uLi4EB0dTU5ODn5+fqSnp5OcnExGRgYpKSlCUntDQwP5+fk0NDQwNTXF/v37UVdXF0IDra2tZGRkEBoaSnh4OHFxcSQnJ5OZmUl1dTXZ2dmoqam9VY+rob2FG6u3uf/4Eb/67a/fxON6xtOn3wi5ipsxrnXmF+6wcf99cvO2EVDfEnDp6urS3t5OWVmZACzq6uqYmJhgaGjInj170NDQQEVFRchp3B5kl1ZtlgZUpTs/8vLyKCoq7niMrKwscnJygi6TjIwMSkqKW4HZPezZs3ktWVnRtt0oMSYmxujoaCMnJ0Ek2ozXKCsroaKijLa2Fmpqe5CTk6ChoY6eng4qKsooK2+eR9qmvXs1UFFRRUFBCYlETqjiLCOzGQNRU1NDVVUVsViMkpKS0G4FBQVUVVWFILbUxGIxampq7N27V9hB0tPTQ19fXzivNMgv7QepjtP2flFWVkZPT0+o4iz9TFFRETU1tRcqdmtoaGBiYiJUa9bW1kZXVxdlZWUUFBSEILG8vDza2tqYmpoKMRNFRcUXNkSUlZURiUTIycmhqKiIRCIRzqGiooKCgoIwvnv27BFSwKTVoqXtl0gkGBkZCdeRBr2lGwxNTU20t7djbW2NWCxGWVlZUAZRVVVFX18ffX190tLS6OjooLm5mby8PNTV1YU2SeeUuro6mZmZ9Pf3k56ejoKCgqAdJ51fsrKyaGtrk5qaSlBQEJqamqSkpFBcXCxkQmzOOyVEIpHQL9KNDGnfKykpoa6uLmzsGBsbC1W2pZWwpWMlLy8vzBEnJyfS0tIwNTUVriXdONmzZ4+ghaakpCRUPTcwMGDv3r0v0D1+LNtOQG3qbGN+9Q4PP3rMv75ecB7+/OdnW8D1J77+6j94+vQb/vDHL1leucv8wm3ubTwkJ3c3zPkfRmmQk5NDS0vrL1Zg4ru4Xzvbj8Nx2S2/6m3c73+V8/217lEikaCrqyvE2b7reClQqKmpfSclQLoL+V0PuHSnWPq7FIDeRh/817ctPS4DfZrb21hYvs17jx/xq9/9hj9JV33/uSvm/CZwPXv2J7766v/jm2ff8G//+99ZWV1ncWmFtbsPyM59+x7XdsLdqwpOvIpgJxVGe3niSt/G21Ufd5qkOx33Kt7LToAnJye3I7nv++71VW3Z3hfS9r/8+fbrSCSSHftst+C8m+9IJBLk5OR2vNeX+07qmcjJyX0v/2j7A6+hoYGRkREaGhrIysqir6+PoaGhcB2xWLyrNrxMytzNvNvN/Pw+Quxuzr8TM/1tkz7/S9kWfugZGtDW3cXiyh1+8uRDfv35Z/znVsrPLoHrz1sxrj/x9df/wTfPnvLHL75kde0e8wt3WLt7n+yctxuc3/4QRkVFUVhYiLa21q6OFYtlSU9PJzs7+1sPiYqKCo2NjaSnp++6LRKJhPj4eJqbm4W4yXeZrq4uubm5xMbGvtZDICMjI3B2Xp7E2z9vamoSdsO2H7v99337NmNkO+Xg/RiuvpqampAgXV1dTXR09LfAVPp/PT09GhsbqampIS8vj5CQkF2RJ0UiEXFxcXR0dBAREYG8vDze3t5byh17kEgkJCUl0djYSHl5OcHBwd+pMPqm83D7XNyJkf7y/e42U2F7H7wOsP5fZ1v4oWugz8GONhZX7vD+R4/51We/5T+lBWF3B1xsAdc3AnB9/oc/srq2zvzCrS06xF8GuGRkZKitrWVjY4OcnCxUVVUwMjIgPj4WDw837Oxs8PX1xsfHi717VVFSUiA8PIypqWkaGhrQ1NQkJiYGV1dXDAwMyMrK4vHjx7S1tSEjs8k0j4qKwt3dHWVlZdzd3QkNDcXNzU1YDri4uLC0tMT4+DglJSUkJCRgZmaGkZGRwPWRl5dHX1+f4uJiCgoKmJycZHJyEienTSUDe3t7YmNjBXUELy8vnJ2dCQ0NFVj2tra2FBYWkpGRgZOTE66uri8wsmVlZQkICOD+/fvU1dVhbW1NaGioQBpVVVUlLCyM7OxsBgYGOH36NJGRkSgrK6Orq0tkZKQgS6Krq0toaCi2trbIy8sLgWYnJyf8/PwIDg7G09MTLy8vfH19UVVVxdnZmcTERExMTNDX1+fSpUuMjIwwPj5OW1vbK5c6JiYmTE1NcebMGUZGRujp6UFVVRU3NzcCAgJQUFDA0tKSiIgIgZltb29PREQElZWVnDlzhpSUFMzMzGhra6O/v1+IcTU0NDAxMcHU1BR1dXUCMTgqKgpPT0/s7e2Jjo4W4qKxsbHs27cPV1dXAgMD8fHxwdHRkcjISIKDg4WNnZ3ASwouOwH/TikzuwXDnX7/q4PJXwm4mtvbWFxd5v2tGNeftmJcT//0msz5r6Qe15ebBNSlW3e4u/6ArOxtsjZvkcclFotpamrif/2v/8Xi4gJhYfsoKMhjevoyjY31FBUVMDo6zOzsNPHxsfj5+dDf38/Fi2NkZmZSVFTElSuzVFSUk5aWKmwjx8XFIi8vT15eHouLi/T19eHq6ipwqwYGBoSHvLCwkMePH1NXV0dNTQ3Xrl2jqKiIqqoqHj16RENDAxoaGgQFBbGxscGpU6e4evUqn3zyCV1dXYSFhdHX18fFixdpbGzk4sWLzM3NcfbsWRYWFgRyaGlpKXfv3mVwcJDGxkYOHz4skBTl5OTw9fWlr6+P6elpKioqqKur49KlS+zbtw8ZGRmsrKy4dOkSU1NTXL16lXv37tHW1kZQUBBVVVWMjY0RHByMSCQiMDCQ2dlZCgsLCQ4O5tSpU4yNjVFdXc3o6Cj3799ncnKS4eFhzp07x4EDB+jv7+fq1auEhISgqqpKYmIi4eHhJCQkCFQTHR0dHB0dsbGxwcbGRkhirqqqor+/n7Nnz1JdXY2Pjw/t7e20tLQIu5Znz54VNL+Sk5M5fvw4ZWVl5Ofnk5ycTHx8PGfOnKGtrU0IXHt6etLR0cGlS5fIzc3F0dGRzMxMJiYmKC4uFigfJSUlpKenMzw8TE9PD8nJyRw8eJAzZ87Q3NzM6Ogohw8fJiYm5pXxq1eBynbw2Q0AvSp0sN3r+n/R9AwNaO3qZHF1mZ88+ZDffP7Zm3hcz4HrT0+/4Yt/+5LVu+tbPK73XgzOv0XgioqK4vLly3zyySc8evQTTp06wd27q9y9u8qhQz0cP97PysodPvroMTMzUwwOnubatauMj48xOTnBvXt3aWpqoLq6ksnJCT788AOGh8/i4uKEh4cH8/PzvP/++/T29hIbG8vk5KTAC7KyshIApbOzk5MnT7K6uiqwpqUKpba2tsjKylJWVsaNGzcYGRlhbm6OJ0+eMD8/L0g55+Xl0dnZycbGBh9//DELCwv8/Oc/p76+HrFYTF9fHx9//DGzs7MsLS1x5swZXFxchHQUKVn28uXLXLlyRSAyhoWFISMjQ1hYGO+//z7nzp1jfHycv/3bv+XMmTOMj4+zvr5OTk4O2traiEQiEhISuHfvHiMjI0xNTXH79m1mZmYE0urf//3f8/DhQ65fv87q6irz8/NcvXqV7OxsgoODsbW1FXbppPmAItFzqe2kpCQiIyPZu3cvqqqq9Pb2cubMGY4ePUpVVRXNzc1cvHiRpqYmmpqahJoCx48fJz4+ntLSUsbGxhgcHKSrq4vu7m6OHj1KV1cXjY2NqKioCEvFY8eOcenSJSorKykrKxPIsTk5ObS2birhnj17ltbWVsbHx8nLyyM6Olqg2gwPDzM4OEh3dzc9PT3CC+v/Se/nr2i6Bga0dHawsLVU/PXvN4Hr6692HZx/DlzSXMUv/u1LVtakzPn75OYVIWhTvdSAHzM4n5SURFtbG83NzfT2dtPaepCrV2eZmpqkoqKMpqYGWlsP0tvbzaFDPRw5coiJiYscPtxLT08XJ04cx9/fl4iIMAHkamqqMDDQw97enrGxTanjwMBA3N3daWlp4dixYzQ3N2NoaIiDgwMDAwMcOHCAqqoqZmZmKC0txd3dnaysLLy8vJAmvErVPY8ePUp9fT1VVVV0dHQwNDREbW0tDg4OVFVV0draSmVlJfn5+Zw8eZKkpCTk5eVpbm5mYmKCo0ePMjw8LMSx5OXlBT33q1ev0tnZKejXV1VVCVvtwcHBTE5O0t/fT0VFBcePH6eiooKjR49y6tQpLCwskJHZ3PWKj4+nr6+Prq4uBgcHmZmZ4fDhw9TW1grcq/LyckEW+9y5czQ0NGBiYkJsbCxxcXE7Jq5LqzLp6OgInouenh4nTpwgNTWV+Ph4WltbKSsro7e3l6qqKkJCQsjOzqayspKuri7S0tKora3lxIkTnDhxgpaWFoqKiqipqeHIkSPU1taiqKiIoqIiNTU1gupqU1MTdXV1VFZWUldXR0JCAh0dHZw5c4bu7m4aGxs5dOgQeXl55Ofnc/ToUQYGBmhra6O+vp7Gxka6uroEmsA70PrLA9fBjvbNGNeTD38s4PqC5ZU1btxcYHXt3lsHrpd5QUZGRlhZWWFubo6/vz/h4WFYWJhjamqCmZkpNjbWGBsb4eTkSGxsNJaWZpibm+Ln54ONjSXa2pq4ubkQEhKEhYUpysqbCgHu7u64uroiFotRUFDA3NxcqARjbW3N4cOHuXDhAhYWFpiYmODt7Y2hoSEKCgro6+u/EJDW09MTFE+lydsmJia4urri6uqKjo6OkMgqTch2c3NDT08PsViMra0tjo6OODg44OHhIQCSFLzc3d2JiIjA0NAQR0dHAgICMDY2Fh4wNTU1fHx88PT0xNjYGCsrKwwNDdHX18fZ2VkguyorK+Ps7IyXlxdGRkZ4eXkRGRmJj48PFhYWAtdL2l5nZ2dBFVW6FLSzs/tOeZXtpqamJsTPtLS0hKWknZ0dXl5eqKqq4uDggJ+fn6BcYG9vT0hICNHR0Tg6OqKtrY2lpSXh4eF4enoKu6YeHh74+PigpqYmVFAyMTEhIiICe3t7LCws8PHxYd++fZSUlAg1BiIjI3F1dSUkJESoZiS1lxPu/9oP9P/1trVi09lGh3jw+BG/+t1v+dMWAXWXMa7NX55tq6u46XGtMb+4xPq9B7vkcf2wG3rVel9K9tvps00CoRKysjLIym6SR1VUlFBUlEdRUQFlZUWB9Ck910716yQSCW5ubvT09Aj65NKt95e/+5yIurnl/3K7pQTKnWIaO1EWZGVlBW9m+zEKCgovkCqlbdkeOJYWkXj5nIqKii/QObYXXBWLxYIHs1OfSsmf0riSlNawnaLxqmCz9G9KSkpCe6X0CCmRVtoGFRUVIcC/SeBVFvJHpedRVVUV2iEjIyOQK7e3UyQSCcF7kWiTwLlnzx4SEhJob29n3759qKqqCu2SXkdZWfmFNr7c/+/s7Zp0qbi4usyjjz/iN5//fjPG9R+vGeP6FnDdXWVxaYm76xvf2lV8YaIK9sMIidsB4FVbz6/icb3J9V4+h5KSksDQf9Ux3+VpvKrdr/r5Xfaqvni5Ha/6zqva9Lr98qpt/524SduBbaefb9Ke7+qD7ztGXV0dY2PjXWmzvYtv/eVN11Cfg10dzC/f5uGHH/Cvn/1uUx3iq6/55k2km58JHtcqi7eWWFtf3/K4tgZWtBNIiXiTcujv7J29s/+3TBASNDSgubtDSLL+ze8/4xvpruKbCAk+ffaMP3zxR1bWVrkxf5P1e/fIyy9+fnGRjLBOfWfv7J29s9ex7Xpc0iTrBx8+4l9/+5vX0eParjn/XLpZ6nEtLC1y9969F2JcMrIy74Drnb2zd/ZGtt3jOrjlcT188pjfSJeKb1zJegu4lldXmF9cYH1j4wUC6iZwvYsHvLN39s5e317UnO/YqvLz2gqoO5Un++b5UvHm5lLx2x7XO+B6Z+/snb2+bQeups52bm5JN//r737LN4K01ht6XH/88guWV1e4sXCTtfX1F3hc75aK7+ydvbM3tecxLv3NuoqrtwXN+afPnvL1f74BcH311VdCXcXl1RVuLsxzVwjOb+0avgOud/bO3tkb2oseV5sQ4/r1Z7/jm6fP+Pqrr1+vkrU0OP88V3GN+cUF7q6vv8DjerdUfGfv7J29qW3XnG/u6mD+7vK36BCvBVwCHeLPz/jjl19wZ2VZ8LjeBeff2Tt7Zz+GPdec16NBulR8/So/OywVv9lcKm7yuOZZ37hHbv52AqroL7xUFD2/9pYpyItRHoASQwAAIABJREFUkBdtmpzoW+lG8nJiFORlkRXJoCAnQrytvWKxCIlkd2RZkawMErkXRfDkFeSRFYsQi2WQl5dFXl4WBTlZRFuDIisjg0RGBvGWKYllUJITIZGRQUFWBjnR5t8lMpv/V5ITIxHJIJHduretc8nLiZDIyiAnkUFBYes68hIU5OWQl5MgLxGjIL/5U1FOjIJYhJK8GDnRZhvEMjLIycqgIJFFVkYGBbEIyVZ/yEtEyMmJkMjJIpF73hfil/pFLJamwjz/XCyRQVYig7yCRAgbiCWbKVe7HVORSNq3W+x6iQhZsQwSOdErzyMnJ35lWplEsnXerX6Vl31+/2IZGSTi52OzY3te+kwsev59eYkIxa0xlpdsfldOsjm3ZEUyyMtJUFSQR0lpZ4a+RCL7gqLK5twRvdAX258nkawMcvKyiMRbv0tkkMiLEctt/k2iIEZeUQ7Zrb7bTD2TQ168OW8kIhnk5WQRi2WQE0vngAzy4k2TiGWQk5NBItnJ+Xj7Dol0DPUMDWjq2FoqfrRJh3i6xZx/fY/rq694+nQrOL+2yvziPGv31snOL9h2Y2JkZL4NFm8PtGQR4muizYE2NdLAxdEQRztt7Kx0MTfWxEhPAz3tvRjoqmNrbYCttS4WpurYW+libaqNsYEGhnrqWJgZYGlpjL6BDrp6muzduwd5OQkqyvJoa6mjp6+Fjq46Ojp7MTbVxdzaCF0DLXQNtDAy0cfR2R5XDwc8PG1wc7XE3c0SD1crXO3NcLM1wd3WBHcbEzxsTPG0McbP2ZQANwu8HI0JcLcgwN0SLyczvJ0t8HG2ItDDAW8XC7xdrfBwssDP0xYPZwt83K03zdMGf18H/H0dCPB1I9DXkwAfDwJ83AjydSPI25UQHxeCvRzZ5+OMr4s1Xi6WeDtb4uNsTZCHIz5O1vi72eHjaoOfpy1+3nb4etvh7mGDh6cdTs5WODlb4+Zuj5OzDc4udjg52+Du7oSDow0urtY4OFrg6m6Lq7sNTq5WuHnZYu9sho29EXZOxtjam2BpaYyVtSmWVsZYWxljY2OClaURZmb6mJnqYWami4mhFpYWulhY6GFja4ShiSYW1gaYW+piZa2HhbkOJsaamJlqYWKsjbGxJkZGmlhbG2JqooORkSbGRloYGmphZKSNsak2Vtb6mJtqY2Wig72ZPs5WRtiZ6OJgoY+dhR52VobYWxhgb2WEhYkO5qbaWFvqY2muh7W5HvZW+jhZG2JvaYCtuT6udiY42RrhaGeAh6sZnm4WeLqZ4+FigbODKR7u1ri42ODqYoOPtzNBQV74+LhibW2KkbEuunoaaGqpYW5uQGCAG05OFujpqaGlrYKewV70DdXRNdBA11ALIzN9zCyNMTMzxMLSCCcXS7z8HLB3McPC3hjPQDc8A9xw8LDD3s0G3xBv/Pb5YO9mh7WdJYGBvkRGBBPs54Gfmz0hPi6EhngQEuxG5D4PEqJ9SIrxJS7cg5hQN/YFORHo74CLiyUa6qrPn2ORLCLRtheXSOatks11DPVp7Gjjxsqm5vyvf/ub587T68W4nn6LgLp0+xard++SmZu3DUj+ksAltRc9ATcXS9KSQ0hL8md/lDexEb6E7/Mi0M+d0GAvYqP9iYnyJibSk8hQd6JCPYnY50lEmBeREf6ERwSyL9SfwGBf/Py9cHCwxs7WEjc3J3x8XfH0dMTb15mgEE+CQ73w8nXGx9+N8KhgktMSqagqoq6ukPLSdMpLM6gozaCmLJOakjRqClOpLkyhviSdxrI06suTaShPprk6nZb6TFrqM6mvTKWpOpPm2hyaarJprMqivjyTxspsakrTOViXT0NVNu2NxRysL6CloZDWpmJaGstobaymtbGKlsYKWurK6GiqpKu5kp6D1fS0VNPRWMbBuiJa64s5WFNIS00RrTXFtNWV0F5fSkt9Ic0NBTTV51NTk09VVS7V1XlUV+dTWZFHbU0R1VVF1FQXU1VRRG11MZWVOdTU5FNRkU15WRalZZmUlKVTWJxCfuEBsnP3k5d/gIKCNIqK0snPSyYvJ4mC3CRyMveTkRpNSmI4KYnhpB0IJ/VAGEkJIezfH0xMrD/744OIiwsgOtqb2Ghv9sf4ERvlR2yUPzFRfsTHBBAb7UdstB9xMf7ExwYQG+VLbIw/sfGBxMUHkZYSQVZKJNkHIslKiiA7OZLsAxHkZcaRlR5NTmoM+VnxZKRGkpYcTkZ6NNmZseRkxpCfFUtRTjzFufGU5u+nvDCRssIEyosTqSxPprI8mfLSJKrK02ioy6G6KpOqqhwaGopoaS2npbWS4pJ0klMiCYv0I2SfFzFxIdTUFnLwYAVVVbkkHQgjMMgZdy8bPHxs8fR1wH+fJ9GJ4aRlJpKdk0x2TgqlFbk0t1ZTUplHUWUuXX3ttPW2UVZbSml1CW3dLdQ2VVNUlk/TwVqO9vdy5lQf/YdaONPfwbkT3ZwfOsTEWD9z02dYXrjAnZujXJ86zeXRo4wMdnO8v5mK8iwcHWy3AdVL+ZpvGbh0jTbrKs6vbWrO/+6zz94MuL6tx7WV8rOxQXb+diFBMSKR7F8NuMQiGXw87chKDycrNYQD8b4kRPsQEeJBSKAbocHuREd4EhXhRnS4G3ERXsRGehMR5kFUhBdxsQHExAYTFh5IWHgwoWHBeHi64ORsh5urA+7udnh42OHhaUdAkBv7wrzw8rHH3dMO3wB34hIiKCjKoK62gNqqbKoqMqkpz6S2PI2GigwaytOpK0uhpSqD1poMWurSaKlLobkmiYN1ybTUJ9NQlUh9ZQLNtSm01KfTVJVBTUky1UUHqC9Po6k6i5a6XNobC2itz6O9qYCOpkJaG4tobSyhua6Q+socGipzaa7Jp6O5jM6DZRxqr6arpZy2hiLaG4pobyimrb6Y7sYyelur6D5YRm97BR0Hi2k/WETbwVKaG4ppbiiiqb6IhpoC6qsLaagtpL6miIbqYhpqCqmtyqa2Kof6mjwqStOoKEujoiKd0pIUiksOUFiYSFlJKuWlaZSXpFNWnEJZ0QFKChIpyU+gICeO7LQIslPDyUoNJSc9jPTkINKSg0g5EEhachCpyUEcSPAjKd6H5P3+JMX5Ex/tQ1KcP2lJwaQfCCYlIYDUpABSEv1JTw4mKz2EjKwwsrIjyMuJpCg3msKsSAqzoyjJjaEkL5aS/DiK8mIoyY+nJH8/BTmx5OfGUpgXR0lhAmUlSVSVJVNdlkx12QFqKxOpq06ksSaJpvpkmpvSaGxIo7Y6maaGLNpbC2hvK6S1tYCengraO0spLk0i8UAw0TE+hIa5k5oWSfehBlrbq0hI3EdiUiip6dEEhrjgE2BHYKgr3gGOBIV6kJq9n+raEmrqysgvyqSssoBDfe3UNVeSX5pL95EuTgydoLmjiYraclramqiuLaehsZrDh9s5dfIQJwc6OX28nYtnDzM91s/MpeMs3jjHxsol1u+Mc3dpjBvTp5g4f4jRwS7ODXbSWFeIs6P9tuf6pWXiWwIuKW5oG2ym/Myv3OG9xx8IHtfXX3/NN68r3fwycAnM+bznS0WRaEslYKebfBugJZICl+gF4MrPiiIrJZD4SBf2R3sQE+ZOxD53IkLdiQx1JXyfI+H7nIgNdyc+2puoCHfCQl0Jj/AkOjqA6OhN8IqIDCE4xB8vbzccHW1wcbHEzc0aF1cLvHzs2BfmSUioBy5ulri6WxO0z4sDKVFUVmRRU5lFWXEyZUVJlBcnUleeSn1FCrVliTRXptJam0ZrTTLNVftprIijoSKGg7UJtNYlUVMSSW1pFM1VCbQ1ZNJYmbrpnVWk0Fj1/zP3nt+S3dd5ZoOSJY9njceSIKC7EQmg082h7q0cT851qurUqVPx1s05p07oRqMbDaABIpAAKVJMCI3YDRCRIEgqkZJB0Rzbs+bTSBRpyRr/Ax7SBMFnPlQjkZwxZQ9If9ir6tS964az1u9Ze7/n3Xu7rMwUWZ0tsTJbYmPBZ3MpYHXOZ3WuwvJMmYXJEgvTHguTHiuzARvLLbbXx9leb7O+UGV5xmN52md1LmB3tc3xjUm2V5psLNVYnvVYmvVYX6qxttCJ5dmApZkKSzNVlmerLExVmJ/wWZj0mZssMD3mMD3mMNGyaDcMxpsmY3WNVl2lWVVo1VSagUKrqjLZMBivabQqEq1AohWIVEtpPDtKyQ5TzkeoFOOU3SilfIS8MYxrhihaI+T1EIbUjyEOkNdGcbUwJStKOR+jWkpQLcXw3QiVQoRqKUKtmqZeF6iUElQKMWpekoafphVkaQVZxusi402Z8aZCuyYz2dKYnrAYH9OYmjCZn3VZXiixvFBiaaHA4pzO0rzG0rzO6pLF2mqe5SWH5SWX1WWPjbWAozstNjerbG3WmZyy0LRhUuluUtkeKlWZ1fUxdo7OsrLaRhDCDA4eYDTSRf/QrfQP3cpotAtRjZIvydRaRRaWp1hcmSaoF2mNB5w4tc3y+jzVps/m7jpnz59hbXOFickWqysLHD+2xZk7jnLm1BZnbl/lzpOLXDi7xqMPHONLn7mDJ794jueeupdLFy/w5OfP8thnTvO5h49z4ewKZ07Mcv6OZZbmqvR0HfjAOb6KD+nJHxG4Pnbl5//h/r2s7Gzy5OXO6Obvv6tx/fjH/OSn/+SZ8z96z4D6bq/i5a+8+OFS8d2RJ78BcL07Qmd06BDNikDeGCIbvwUl14OU6UNID5BL95FOdpGIHSCVPIyQ6UWTQijyEFmhn3Smn5wwgqIkkeQUkpxBkjPEYiP0Dxyhp+cWurtvoqv7RvoHbyWW6EOQwoRGj9A7cAuDI4fJCiPUaiZzcwGT4y6tus54y2B2Ms/chMXcuMHyTJ6NuQLr0w5L4zqrUyarUwabczbbC3kWxmQW2wpb83l2VwLWF3w2FyuszhZZny+zPuexseCzPl9ma7HC7mqNjcWAlVnvSplZZnWhwvJchdXFGptrLTbWWmyutztAmq+wOh+wOhewtdxkc6nB5lKNldkyq3MeG0sVtlfqrM/7LE97LE+XWZ3xWZ4uszJdZmmqzPJ053p+3GWmZTHVMJgZs5ges5geM2nXFFpVifGmykRDY6yqMFFXmW4ZjNckxoIc7apIu5qjHWSoewnqXoy6F6VZSVBxRylZQ7h6PwVjAD8/QskK4Sj9FNQQ1XwS345SsSME+ShNL07Ti9LwIjS8ME0/QqOapFlL06ilaAZJJho5Jps5Jpo5JpsCs+MKsxMKc5Mq81MGy/N5VhcLLMzarCwW2Fj32d6qcnS3ybHdOrtbHtsbRbY3iuxueexuldnZqnDsaIPd7SZHd9qcPD7FznaT2RkbNx9BkvrR1BCVQGJlpc7cbIVCUaRQVJCkOENDh+jrv4XB4YPE4v1ISpx6q8j0XJ2JqRqzC20WlicJ6gXaEzVOnNpmbX2B9kSdtY0ldnY3mJmdYKJdY3drmXvuOsm5O7Y4dXSe86dX+NR9O3z+07fzxOfP8NwT57n81Hmef/IsT33xDr78mRM8et8aD59f5q6T05zcaXP+jkWW5wN6um77QMb1btb1sQ+f6Y8o4/rD/Xs7vYqXOqOb3wXXj370I/7L2/8Ujeud931c//if/q/3x9p85UW8ygc1rl8TuD50497PuH77qj3Ew91UvTS20ksmdhNC8iDZRBe5dB/JeBfJxGFisYOkk4fJZfqQxSFUPYSsDJPNDZLJDiPkwmhaBtOUUbUcgpQinggxPNxFV/fNHDpyPd19NxMaPUw8NUAyM8RItJtQpJtIvJe8m2NxqcnSUoP5eZ/FeZ+lhTJLcyWWZousLpTYXPTZmQ/Ymi2zNVtmZ6HM0aUKW3NFNmeL7Mz7HF+qcWy1yeZynZ2VJrtrLXZXmuyuNNlebrCz0uhcrzbZXqmztlBhfanK2mKV1cUqW+ttju1Ms7s1xdbGOFsbExzdmmB7fYyt1SZbKy2219psLrfYXKmzsVxje7XOsc0WR9eabC1WWZspszbrX4n3328udL62Mu2xMu2xMFlgtm0z27ZZmHSZn8wzM24xN2UzP+kwM2YxP+mwNOMyN2GyMGmxNGUx3ZIYr2WZbOSYaYvMjUtMNbO0q0lafpxaMUytFO4AzY/TCtJMVCUmKyLjfpaZusTcmMJsU2C6mWOqkWFhXGB+QmCimaHdyDA7qbA4q7M0q7MwrbI4q7O+5LC2aLO2aLO+lGdzucD2epndjQrba2WObgYcP1pnd6fG7k6V3Z0qO+tlttY8jm76HNsOOLpV5fh2B1q7W22Obk+wsznG7HQeQxtGEvrwPYGpiQIrS3WWFup4BZFksp/RkS6ikUFGR3pJp0YwjTSVikl7zGN5ZZLllSlmZpqsrE2ztb1Ae7zCzGyLU6d2OHFyk/n5NvNzbTbW59naWuLksTXuOr3J2dtXOXtykU/ctc5nHzrOM186z0vPfYIXnr6HyxfP8fwTp7j4+eM88bnjfO7hDe47M82dR8c4udXg9NFxzt8xz9pilf7ewx+GynvguuojB9c172ZcLzzPV7/5jQ9rXP/UjOvnW37e9XF9EFy/No3rl4Drqj17+N3f2kM62kNQTGCIR8jEbiaXPEg6fohsupd0qodE4giJxGGymV6ymQGy2UFEeQhVD6OoEXK5EXKZERQ5ga7nULUsipZFkBLEEiF6+g5y6MhNdPfdwkDoIMPhI6SEEdK5UcLxQQbDR0hnhylXdIKqSdlX8csyFV/CL+XwilkqXo5GWWK8ojER6IxXVCZrBhOBTqMo0ihITAUmM1WHdmAx3nCYbheZHS8x0y4y1Sow1XSZaRWZaRWZauYZr5s0axqtukm7aTPeyjM5XmRqosTsdIX52Srzs1XmZnymJ4vMTXsszAYszFVZmK2wMOszP+2xMFNkedZjZabMbMtmpmUz384z27KZrOnMNK33rufGHGbHHOYnXKZbFmNVhaYvMlZVGG9otKoy7Xon86qVsjQrEhMNjXZNZqKpMNmQCApRXH2AojWIXximUhzGswcpmv141gCeMUBB66NgDFAwBinaITw7Ql4NYcuDlMwRKm6EkjWErXRjSofJ6z24Ri+W2oUuHcZSu3H0XkylC0vtpmAOULAGcM1+vPwwZXeEoj1IyRnCc4bJ6wM4Wj8FexjXHsZ1R/CKUcr5CEVrhLIToeSEca1Rym4cL5+kUsgRlCRsI44qD6MIg5SLOdaWW6wsNigXJfJ2DttMk0oOEA51MTrcTSI6iGuJTE34rCyNMTdTZW1lgo21aeZnG6ytTXH8+ApLS2PMz7fY3lpgeXGCqckKGytTnD6xzp2nNrjr9Bp337HCXbfP89D5NS7+8RleePJuXrh4nstPnOWZL53i6S+e4OLnd3nsj7b4wiNbPHLfMnedbHN8s8qJzTont5ucvX2apVmPnq4DP1fZvHvWPva+7emjeqq479qOc/7Ss7z29a/xt9///vul4n+rOP8L4Ap+8+C6as9VfGxPx/uUifVQKyWR07cRH7kOKXuEbLqbVKKbZLKXRLKbdKYXQRwmJ4yQzYXIikPIahhNi6ErcTQ5iSan0bQsspLGsERMR0aQ0gyP9NPbf4i+oSP0j3QilgmRU5MkhSgjsX7CsT5S2RCJ9CDJ9BCp9BDJ5ACZzBC57BC5zBBCehA5F0IVw8jZEKowii6GkdPDiMkQuhDDEJLI2Si6ksTSs1haBkNJossJDDmJJaew5BSmlES98pRNkSLoagxdjaOpcRQ1hmGkcF2RQkEm72Sw9DiOnabkKfgVnVJJpujmKLlZ/GKWailLUMjh2SmqhRx1T8R3krh6hJIVp+wkKZoxyk6SspPGsxOU8ylKTgLXjGBro2jCAKo0gKmPoMvDyNl+1Fw/ujSEkutDzvagCj1I6UOkIjcRH72OeHgfieh+kuF9JEf3kxzdT2x4L7HhfcRC+4mN3NCJoRsJ919PqGcfoZ69RAauI9y/l6Hu32eo+/cZ6b2a0b6rCQ9czUjf7xPq/T1Cvb/HYNe/JNT7e0SHrmG0/w8Y7vlXhAeuJjq8j+jwXhIj15EcvZ7Y0HWM9F/LyOBewqHriEZuJhm/jUzsAOnoAYTEEbKJwyQjt5GOHSQTP0Q20Y2UHiQd7SaX6CEoCizNVdndmmZlsYGuRIlHekglB4hGukknBhHSIfJmholWka31KY7vzrG8UGNjpc3RrRlWl1psbExx8uQqm2uTLC40WVlsszzfYmOlzbnTa9x/1w5337HKudvnOH9qhkcvbPD8l87xytP38spT53n+sdM89fljPPX5Yzzz5ZM888UTfPnTWzx6/zIX7pzmjuMtTmw1OL7ZYHe9yontJvNTLr09B37J2fsYvwCv/5HB9cFS8YMTUF/4Tfm4fgm4rtqzh9+5ag+5RB8NL4WcupVYaD9i9gi5TC+pZC+JZB+Z7CAZYYisGCKTG0GQIgjSKNncMJIYxtTT2KaApQtYpoim5zAsEctVUAyZSDJMKDrEcGSA4Wg/w9F+IukQkplDMgVSYpxkJkw8NUw41k80MUgiNUwiOUQmN0ouFyaVHCKZHCSVGSaTC5HODCEIo0hylFx2BDEbQRaTiNkkkpBEVTJIUgohl0ASkkjZBFIuiSam0cUMcjaBkA0jCBFEIYqiJFDkOLKcQFWTaFoaXU+jaSk0JYYshVHUGLqZws4LmHYGXY1jajFsPUZej2HKo5jKKAUzQdFK4uhRbDWCo0Ux5BHU3CCaMIQuhtCEYQxpBEMeQZdCSLl+0okjpBJHyGV6yKV6SUa7SEQOkYwdIjJ6C6PDNxIN3UQy8nFS0Y8TG72B8PC1hEPXEg1dS2J0P4nQfkZ6/5DRvmsJ9V3D6OB+QoP7GerZy1DXPkI9+wn1dmKo+1pCfdcSHbqByNB1RIeuJxbaT3L0ehIj15EK30AyfD3pyA3k4jeTCl9PPLSfeGg/idEbyCZuQ8124SiDlMxRHG0YVexFVwZRlSFUZRBbHcWz49RKWepejmqp8/Tayycp59OU7AwFM0XJzrA8W2VlrkazalLzNRwzSSLSRSR0kGSsG0OJ0gpMVuarLM6U2Vkf49TxWY5uttndbHN0c5zNlSbHdmY4eXyR1eUx1pfHObm7yJmTq5w7tcp9d23y4N3bPHB+g0/es8YfP7zDC4+f583LD/DKU3fxwmOnufzl27n82O1cevw0zz52O099/jh//Ml17j83w9kTLU4fbXH7TovdtRobS2U2l8vMTbsM9B360Jl7v1T86MD1Xqm4r1MqPnH5uV8oFX8F5/zP+NnP3qGzybojzr9rQH3+0iWevPgUL3zlJSrVD4y1+Tl37bvz5v97Zs7/f8eVm3nlBv6zPXvIxnqoe0mk9C3ER25ESPWSyw6TFUZI50Lk5DAZoQOttBhF0rLIWgpRjiHJcTQ9i21L5F0N19WxHQXDFDEcBdVSyYgZMkKaeDpKODbCSHSY4egwGSVNRs0hGCKSnkPSMkhaDkHJIClZZEVAlnNIUhZJyiErORQti6JlsPISdkFGzwvoTg4zL2HmFUxXwy0ZlCsWJc+kVLIo+3ncgkHJs6lUXAI/T9mzKJdNyr5FydMplQ3Kvo1fcQiCPNVqgSDIEwQulcAlqBaoBHk8P0+5kqcSuJTLFsWCStlTKXsKvifiexKVskrga5RLCkFZI/A1vIJE0c1SyGdx8zmKBRHHzmCZKWwrSd7N4BayWFaCQiGDZSUxjPh7oSijKNIwpjqKrY1i6yPk9RFsYxhN60OWupCFbgxlAEsbQpP6UcV+DHUIQwuhioOouUEcNUzBiGMr4fdAaqoj6MowujJM3himZI/g6kMYQjeuOohvhSnbYYpGCD8fxXdj+Pk49XIOP5+gbMepFTNU3DR+Pkm7pjIz4TA3VWB+qsDMuE3DFwiKGWpeDr+QolVVWJgusboQsDhdZmGqzPZqm/G6hZQeQEj2IWcGkdMDOFqUsarOZN1mdTrg9u0pVhfKHNse485T85zYneD2o9PccWyG3dUGm8tNjm3NcGJnhrtOr3Lh7AYXzq5zz5kVLty5zOceOsYzX7yLr1y8l688fp6XnjjHqxfP8tITd/Dil09y+Usnef4LJ3j2Cye4+NljfPGhLR69e4m7T7Q5vdPg1G6LY5t1luYKTLdNFueKTI279Pce7ojyez6oWb+rJ3+0Lvpr3u1VvPw8r33jG/ztD37A2++886vOnH+Hn/3sp1fA9c6V0c0dO8SlK3sVf37Lzy8j6EcBrqs+BK33wfW7H9tDJtZF4MWQsgeIhW5GSPUjiGGyUpSMHEVQoohyBElJoBgiki6g6Dl0U0TVs8haBs0QsB2FYskk72rYjoKT1zEdA93U0AyFrJAmEhslNDrM4OgQI4kwCTmLZKmotoLuaOiOQU7OkcqmSWfSxOIxYrEYOUHE0DQsS0fVJJyCiWbLZJQEGTVORo2T1ZKoroTr6RTLOsWyQbliky/paKaAqucwbYl8QaFUNgjqLtVGgXLFxnEVdENA03NYlkze0XBdg6BSpDVWo9muU6mWKZRc7LyJkzexbBXDEskXFSpVi1rN7Gh0ZY1iQcEwshhGFscRcAsSvq9RCXTKFZOip2K7IpqRQpQjyFocw0xh2EncokDBEymWJfIlAcNOISsRJGkUVRpFEYcx5GFcPUIxH6NQiKFrQ4hCL9lMN5l0F+nkEZLxQyjSIHk7hmPFsPUolhpBzYaQMoPkEr3ERw+SSnQhiv1o+giONULRHkHNdRPq+UNiA9cjRQ8gxg9hiv3US2lq5QyNskjdE8jGDhPqu574yK3Ehj9OOnIQz04wXtUYr2uMNzQ8N8Ho4A0MdF9LqP86hnr3IaZ7qPsi4w2NsVrHrFovS1hKmFT4EMnRAwjxbgpGnKUpj1Pb02wvtVibrnJyc4KN1SrHj45z7s4lTh6b5szJee44NsPOYsDOUoPzJ1f4xLkN7j+3yj2n57j3jnk+ee86j33mdl559n5obO7JAAAgAElEQVS+/tLDvPH8BV788hleevwMX3v2PK9dPMPLj93OpS8c4+If7fLkZ3b50sPb/NHdqzxw+wx3bjU4tVXj9G6LzRWfqbbBRNtiYa7MzFSFgb4j7523j7135n49uyOu3beX1a1tLl66xOvf/CZ/88Mf8pN3ftZh0H/dx/WL4HrPDnHpMl9+7AleePGln9tk/XMbZvb8PLE/OnBddQVc2Vg3lUIHXNHQTWSSvR0dSwojyFEkJYaqxjGMDLKSJiskkJQ0xpWDLogJ0pkImpbFySvYjoJb0CmWLBzXwHFN7LyBqkukMnESqTjheJjh6AhJOUtKzpIUk2SUDEkhQTgRZjQ2ymgkxMBQH0PD/cTjUWRJQJVFRCmDqgtkpQSjiQFCiX6GY32EEwNkpDiKlkbV0qh6GkXNksnFiKdGCMeGiKdCpHNhRDWJYQsYtoBu5hClFMnUKOHIALH4MOlMlFwuga6L5AsGTtHAsBRkJUcmGyeVjpJKh0llRhGkGI4rUixJOPksup5CFCIkEgNEIj0kkoMIYhjdTJJ3c9h5AUWLI8oRkukhwtFuwpEuItGOppjLDaObcVQjhiCPkEgNEBo5TP/gLQz038TwwE0kwrchp3swlSEsPYQi9ZFKHKC/dy9dh/+A3u5r6O76Q4aGrieVPIKQ7SWb7iI6egs9h6+h+8DVHLzpf+Xm6/9nDh34A4aGbuw8gEkfIpu8jZGBa7nlut/m4/t+m+6P/y/0HfhXJEI3YYr96EI/arYfIdFF922/z63X/wt6D15N162/x8CRa8nFj6DlBlAyfahCP0Kqi/6ua+g9fDVDvfsY6L6WZOQAphJCTPcgpHqQ0v1k493EQreRGDlAOnoEUxphom5yfHOSe+9Y5+TmNKuzNY6uj7G8WGZrq8HZK+A6vjXO7lqD3eUK545O88nzmzx8fpULd0xx4cwUj15Y5ak/PsVXLz3An7zyMG9evsDrz97F68+c57WnzvLy46d48csnePFLJ3j2czs88ektvvjwBp+9sMLDZ+a4+9gYZ7ZqnNqqcWKrxsaSx3TbYGrMZGmuzPx0wPBgz3sZ168bXNfsvZal9Q2eePZZXv361/k/f/AD3n7nZ7/qXsUPg+vDLT8v8PQzz3H5hd8kuPZc0bneB9fv7NlDLtZLUEwgpG4lMnITyUQX2dwwghIlkwshSaMYWhzXziKKUVQ5Rd6RcPMyrqtg2QKynEDT0phmDsPMUvINSmWLgmdR8vOUfZeS52JYKjkxTSIbJ5aJE8smiGTiJMUkWTVLLBsjkYuTFlPE0hGSmSjJTIRkOkI2mySTjpPLJRDEJBkhTkaKkZIiJIUwqVyYrBhFkhNIUhJZTpLNJUhnYqQyMbJigmQmTCI9SiI3SkaMkhUjZIQoGSFGOhMhkRwhlQ4jySlkJY0kp1DUzJX3HRCKUpJ0JkxOiJLNjiKKEVQ1jqxEkJUoqhZHlCLkcqOdV2EEWYkiSqMYZgLTTiMpUbLCyHt6XTozRDzRRyxyhEyqn2xuiFR6gHiij9FIF4NDtzE4dCvh8CHikUMkIx3BW850k4kfIJc6TCZ+gNDQdQwN7GOwfy+Dg/vo79vHQP9+hgb3MzS0n+HB6+jpuobug3/AkQNX0314L/09+xnov45Q6CYiIzcyMriXkYG9jPTvI9RzLeH+/SRCN5GJ3EYmepDEyC3EQ7eQuJJlJUdvIxs7jJjsRkr1ICa737/O9KCJA9jaCK4ZwcsnKVgxXDNK3ohgKiGU3AC6GMLRorhGHNeIU85nWJzy2F1rc/vODPecWef0sQW2V9sc3WqzvOhx9NgYZ88usrvVZmO5yunjU9x7ZoH7Ts9x3+kZHrhzhs9+YpknPrPDq0/fzZ++9DB//urD/OnL9/PNF8/z9Ut38Y3L9/DVZ+7kK18+zgtfOsqLXzrOc58/yuOf2uCz9y/z2ftWePTuZe49OcGZnQYnNioc2/DZWfOZm7KYGtNZmHKZG/feA9eeD53hX1/Gtby+wWNPP83r3/gGf/fDv+fttzsM+ieB652fvsOPPvhU8flLPP7ERS6/8NKHt/z8EsD8WsB15bPf3bMHMd5PtZBAzh4kEbuVdKaHbG7oigA/hJQdxFLC2GoMS46R1zPkzSyWnqZUkPHLOnlbwDQzKEoc08xi21lUPYVly/gVF69sU/JsnIKBpGbJSClEXUAyJNJKBsEQUB0V0RCvfC4g6VlUI4Osp5DUBIaZw9BymIaILKdR9SymI2I4IoreybAMK4dlSViGiGWpWKaCYcoYtoJmSshaDlHPoNo5zLyIZuZQzSy6JWCYOWQ1hapnsB0Zy5ExLQnDyqFoKVQthW2LWJaILMcRpSiKHEOVohh6AlOPY2hxbDPZ6ReUo+haAtNIYhoJLCOBYSRQ9SSSEuuUiFdAp+kJFDmKkBtCEoaRxVEy2eH3oJZKD5JMD3QMv5k+pEwvqtCPkutFSh9CSh9CSB8kFbuVdPwAyUQnotFbCIWuJxTaz+jo9cSiNxOLfJxE7ACxSCfikQMk4odIJQ+TTR0iEz+AmDqMKQ1giH3ktWEcJYQpDWGIg1hKCFMZxpCHcM0IlUKaoJTpRDFDyY5TcuJUimlq5RytqszcpMPKfMfkuzLvM922GaupjDd02jWNds1gdrzA4rTH3ESRpRmfU0fnOHNikRPb05w7tcLxrWk2V1sc3Zlgba3Czm6Trc0aq4s+J3fH+cTdazx0fpV7b5/k3E6Nz1yY57Wnz/FnLz/An7/yEN969WG+efkCbzxzJ1979jRvPnsHr188xZvPnuGbl87xtafP8NWLZ3j6M1t85p45PnVuhs8/sM6jF1a4cMcUdxyts7NaZHu1xMZSkZm2SrsmM900mWrkP+Tj+rDG9RFC66oPgGtjkyeeeZbX3/w6f/uDH3YGCf6qpWIn3gXXuxnXf+T5yy/w+BMXeeHFl6+Mbn434/pNgatjh/if9uxBiPVRL6YwpR7SyYPkhD5ywiCiNIokDKOLg7hamKIWpaQncJQEtpKgYGXx8hJlV6aYF3EdAUNPouspdCOJYaaxHQHPM/ErNoWSjuNqGLaMbsk4RYtCxcXxLKySRd7P41byOGULxzMoVEwKnopblil4Cr5v4HsmftmiUOwI6pVanqCWxw9s/IpJUHWoVwvUgxL1qkej5lOtlvGDIiXfpeg7lKsulWaBatPFDyz8wCKo56lUbcqBhV+xCKo2lcAmqDoEVZtCUaFUUqhVbWpVi7KnUizIFF0JryATlDUqZQXfk6lWNIKyiu/J+F7ns1JBwCuKuE4GO5/BctJYTgbbTl+BWhLHSmNpCUytc61pCTQtia4n0bQkqpbAMOLo2ii6EsJSQxjyILYygKMNYSr9aGIfujyApvQjST2IYhfZ3GHSmdvI5Q4hiz1oygCWPoJjRLC0MJo8jKaEMLQRLC2ErQ5RcqLU/Sz1coZWIFIrZSmaUYpmlKCQpuplCUoZWlWZyZbBzITN3GSeqbbJWE2hGUhMNHVmxm0WpgusLvhsrdbfM+3OTuZp1w3aNZ2pls3CVJmVueqVqLG53OLMiSXuPLnM6aMLnD+9zvHtGTbWWhw/Osnqisf6msex7Tqnj09w752L3H9ugQfOzvPpe5Z47OEtXr14jr/66iN8983P8FevfopvvfQQ337pIb757F1849k7+JPn7+Qbz93Jn12+i28+c4bLf7TJI2darLWS+PIhAr2bhjNIPR9icVLm1G6VoxtlttdKLM/aTDYlJhsqC+MO080r4vwHz9sHnfMfNbj27mVtc4unnnmO1994k7/9ux/w0ysa16/Qq/jzGdf74Hru0uUr4vzLP1cq/mbB9c/37EGI9lEvpNCyR0hEbyGX7SWb60cUhpCy/SjJLrRUN640TFEZxcqFcKQYQV6kZGVx9RSlvIBXkHCdbGfKgBKlUJQoFRXyeYG8K5EvyDiujO0qWHmVQtnGC1zcsoNVNLGKFq7v4NUKVJslqs0C5aqBXzOp1AyCwKRS0ikXNSoVm1q98F5Uay71msNYs0izXmKsUaHVqNAeqzM+0WSsXaNWL1Nvlak2ipRrDpWqRb3h0mi5VOs2jZZLvZmnVrOoVU2CikG1alINTPyySq1qMNZ0GGs6tJt5Wg2bakWnXjVp1qwOsHyVRs2gXtWp+ApeSaBSlvGKAqWCQLEg4LpZCoUcrpvFMpNoShhDi+E6afJmGlNLYmgJNDWBoibQtRSWlcU00xhGAk0No0pDmGoISxrElgcpGB07gi72YSoD2PowutKPIvUiST0IuSNIYheq3EveGsVz4nh2gpIdJ3+lGdvSR7G0YfLGCFUvTd3PUSmmaAYSY4GMZ8cpGhFKVwBWzidoBhKTTZ2Zdgdc02MWYzWFRkWkXVOYblssz3mszPssz5XZWK6xsVxjqmXR8BWaFZXxusXidIXl2Srzk2UWpiqsLzY5uTPH8e1ZTh1b5L7zRzl1bIHNtSa7W012Nn3OnR7nwXuXuP/sPA+cW+DT967w+KPHeO2pe/mLlz7FX772CN9++SHeeu0R3nr1Eb794sO89dKn+NcvPcS3Lt3Nty/fzf/+9Uf506fP8MjJCvOFfpzItYRuvIqua/fQd/0eDl+7h4P79mCJhzixWeHEdsDaosNUS6RZyTBRV5gds2gHBl2Hb/0lZ/jXl3FtbG7z9DPP8cYbb/J3f/dD3vnvB9c/cumFF7j41DP/Y4Brz8+BK9JH3U2jZo6Qit6CkOshnewiGTtMOnoQKXoQKXwLVqqLohLCVUYpqjECJ0fFzlLJC9TLKmU3h1cQKBdFLDOB46TxihLFgohlZSgUZcoVg6Jv4BQ1yhWHoFakUHawixZ5z6FYcQnqHvWmR1DLUwlMKlWToG52wOVpVMo6QcUmCBzq9QK1mkutmqdetWnWHNrNMu1WQKsZMDHeYHpqjPGJOs2WT1ArUG24+FWr49QPDGo1i0bDodGwO9CqGVQrKl5RwPckAl8l8FVqVY1Ww2S8ZdGs6TSrKo1AY6xuMT7m0qx34NWoG9SqCmUvR8UXqfgirpPGdTL4nkzFkym5WWwziW10SkxdjXauzdQVi0Qa28hgGhlMM4Ohp1G1BLoeR1VG3wOXKQ2hZfsxxEFsZQhDGkDN9aKL/ehSP3K2GzHThZTrQpP7sI0QJTtKyYzhWXFKZhxHHUUXB9ClQSx1CEcPUfUyBKUUlStZ1Xhdo1rM4FkxCnqYgh6hXsp12pLGHebaDkvTRWbbNu2qwlilA7uJpsH8VIGF6SKrCz476y22VpvMTRQZq+q0Ao2plsPSTMDqfJ3F6QpLMwFbK21On1ji+O4ctx9f5MI9x7j92ByrCx4ndhrce+c0D5yf5xNnZ3no3ByPPbzLaxfv4S9f/TRvffWz/OVrn+bbrzzMd15/hL/+6qf5zquP8r2vfpZ/98bneOsrD/JvXn2Yf/fVT/JXl+7moe0Cbfk2nJGrMYeuRur5l4zc9DGit/0u3Xs/xuHrfgtbOMyxVY+d1RJLMybTLZlWkGMskJis64wF5nvO+ffP8K9vI/3efftYXd/kyYtP89U33uTvvv/D9x8Q/tOfKv6In7zTMaBefuEFHn/iKZ6/9MKHZs6/34z56wfXb+25UiqG+6jn02iZbjLx25DFPpLxQ4SHbyY+dDPZkZvJDl6HFr2VfK6PghyipEQoawkqdoZGSaRelvHyaQpOikZNI6jIOFYCx0zilyS8K47zoG5TqhjkiwqlskWl4lIoWbieQ7laxK8WKft5PN+hUnWo1RwqgUFQNTtgqtrUA4vAN6jXXBqNIvWaSy2wqPkmjcCiVS8yNhYw1g4Yb9eZmmwxMVGn0fAI6nmCukOtbtOoW9SrBo2aSath02pa1Gsa1YqCXxIoOElK+TRBWaYeqDRrGmN1nbGGTj2QaVQkmhWlM3eqblMLdCq+TDXoQMvNJ/BKGUrFLK6bouhmKRdF/EKOgpXEMWI4ZoK8lcIyEuhqBFWJYZopHCdH3hSw9CymmcM0M6haAk2PYWgRdCWErnbKeDXbjy4MYCshdGEQLTeAo3ZKPl3sQ850IWe70cR+bC1E0YziqmFKRoySHiWvjGJKQ9hKCEcdwtaGCYppKsU05VKaZkOl3VSpFNIUjRgFLULJjNH0RWbbNvMTeebGHRanCky3TMYCmcmGzsyYxcy4w9Ksx9piwMZyjc2VBjtrbVbmqkw2bZoVjcmm816WtbbQZHW+zubKGKdOLHH78UV2Nqc4cXSerdUWxzYbnD89xYUzE3zi7CSP3j3P45/c4Y2n7uVbLz7IW69+irdef5S3vvYZvvO1T/Pdrz3Cv3njUd56+WG+99qn+T++8QX+5i8e53uvPczlh1c5M5FjXLiVIHY9XuQ6yvEbMQavZuT6qxjafxU91+6h+/rfJi92cWylxPqcw9y4ykRDpBUIjAUy41WNhm98qOXnNyHOr65u8MQTF3n99Tf4/vd/8J44/ysYUH+5HeI//MPf89ylSzz++EWev/QifuX9mfO/aXD9iz17kCID1PNp1NQhUpGbUaV+sskuIkM3Ex+6kWzoBoSh6zDit2AkD2KkesgLw3hqlIqZoOqkCdw0vpumlE8R+CLNhkalLOBYCYqFLLW6QSXQKZZVir6GU1BwSxqlskmxZFH08pT8PCXPoVA0KRR1PE8nqJgdKAUm9apBs2YSlHV8T6NZc2nWCzRqLvWqTSOwGKs5tBpFxieqTEzWaI9XabcDms1yJzur56nWLBrNPGMth/aYTbtlM9YwGWuaNKoKFS+HX8zg5VP4hTRVX6JWUWjWVNpNg7FGZyZVoyJSL0tUSxINX6PqqwRlmVpFplzMUHCSeIU0XiFDIZ/CK+TwiwJ+PkPRTOA5KYpOmrydwr3SVqRpCQwzhWMLuLaIY+awLAHLymFZGRwnjWXE0NURdDWEKgygZvsxpWFsZRRLDuGoI7jaKLYyjCUNYkodEV8TBrDlEAU9ii2EcKQRCkqYohbGVoZxlGEsZRBbHcIvJKlWRCrlLM26ylhdpZxPUjSilIwYfj5BqyIwPaYz1dSYamnMTzpMtTTG6zIzbYPZcZu5SZeVeZ+N5RpriwFrCwEbSw1m2gXG6ybjdYPpsTzzk2XWFhqsLXSyrpWFOjtb0xzfmWV7fYLju3OcPj7L+VMz3HdmhgfPTfPZ+5e49PmTfP3pe/mLyw/yZ89d4M+evYdvv/Qgf/3mZ/jum4/wna8+yHff+CTfeeUh/s1rj/Bv3/gj/uSpc/zx2RbblTD+6DXU4zcwJR2mlriZcuQG1J7fI3rTbxO96XcI3fDP6LvhdzCSB9leKLAyYzFey9GsdErpZlVmrKrS8H+zpeLeffvY3Nzm4sWn/1vA9TM68cGFsO/wH/7+H3j2ued57PEnO6VitfoLv3jPe//ku/EROm2vgPJje/bwzz+2h1xsgLqbQk/eRmr0RnRxgFziCOH+60kO7Eca3o82sh8reiNW4uPo8dvQE0dws4PUjQR1O0XZjOM5CcrFDNWKSFCTqNVV/IqM62aw7BSFgoDn6xRKCgVPwy1pFD2DfNHAzhtYeQ3dFN8zidp5gUJRwivKlAoi5ZJEIZ/FNlMUXYFKWbsCNIt61aJZtWnVbJpVh2Y9T7NZoNkoUK/mCa4I7tWaRSUwqDdsmnWLVsOi3bI7WaIvUfEESm4Kz01R8XIEXo5qWaDkJPDySWp+B1aVkkDFEygXBIp2jrIrUnJzFPLZjp7lZjsZVqnzPSU7QyUvEBREfDeNZ6eoFHJ4Tg7XyuDaWfJWirydxrFSncmidhbXzOGYORwjS97MUHSymGoETRzAUAZRc71o2V4saYiiEaFgRMlro5jKMHK2FzXXjyYOomT7UHJ9mFeMq6Y4iJrtwxQHsaRhtNwAWm4AXejDlAfw3QQ1P0fgpalVctT8LJ4TwzVHcY0IJTtGrZxjoqnTDETGqhLzUx1w1bw043WJejlLvSwy1TRZmvFYmimzOOWxMO0xVlMZqymM1WTGGyoTTY3ZCYfFuTKLcwErCzWObk1x16ll7jq1yD13LHP+jnnuPTPD5x7Y4JUnz/HNSxf41gv38adP38VfPHcP33r+Xr71/AXeevkB/vVrD/DXX32Qv3rlE7z16oP82zce4Xuvf5LXv3CcY+0kY/LHmVEPMJn9OO3UjdSj+2nEr6eVupniyD60vj/AGNqH2HcNme6rcVIHWRpXmRvXaNckauUsDV+k5uVo11SqZYUjh275JUnHRzvW5t3Yu3cvGxsdjeu119/gb/7m3V7F/5uf/OS//NfA9YvLMt7+6c/4h//4n3j2ucs8efFpLr/wIkHt/w1cV/ELA8j+f4ufG2p25Qb/zlV7yMX7qbsprOxBhNgt6EI/YuIIyaGbSPftRey/Brn/DzBG9qKF92MmbsFKHsZOdhFoEVpulrqbxc93NJGyl6HWUGi2DZoti5IndsBVkqhUTfzApOQbFMoGpYpF0bMoFG3ckoVmChi2iFtScYsSJU/GK4p4xdx7YHgXDpWyQrWiUwtMWo08480CY/U8rbrTKSmrFs26Q6PmUA0sqjWboGoQVA2qdZNqoOOXlU74EkFFplKWKBWylEtZqhWxE16Ocj6J5yTw3TR+IUfRyVAqCPglGdtI45hpXDuDbSbJOxnydhr3yt/qFwRqRZkgL+DbWUp2kpKdomilKVoZXCODo6dxzBSOmSRvJXDMBKYWw9IS5M0MBTuH5wgUzRS2GsaQB9HlPjShB0Pop6CP4NlRimYERx/BUodRxQHEXB/ZdA9yrg9LHaFgRylYYQpWmKIVpmiGcbQRDHEIUwrhKCGKZrjjjq/kCEopgnLHLR+UUnj5GCUnSlDKMNXSmW6bzIxbzIxbzE85TI9ptGsi4zWRdlWkVZGZaVmszQWszlZYnauwNOMxO24zO2EyP2Uy3VaZGddYni2wuVJja73FznqbMyfmefjeXS7cschdxye5cGaGL3/6OK88fYFvv/xJ/vKlB/jzZ8/yJ0+e5q3L9/GdFx/gW89f4K9evI/vvPoAb736Cb7z6gN8741P8u+/9gj/2+sP8cofbbBZGaKe2se8doCJzPU0YtcyltjHdPYmpoVb8CP7MfquRh/Yhza4H21oH554hOVxlemxDmzrvkDTl2j6Eg1fwi9IdB2+9ZdUSr8ecF27dy+raxs8+cyzvPbm16+0/LzNj378n/nJT378q4OrM3P+x7z905/xH//xP/H8pRc64HrxK1TrH9ir+FEODfyvgGvPns7Wlmysn6qTQE/dhpy4DUMYQE33IoUPkhnYj3AFXNrQH6KM7MWM30I+cwQrcYSSOEwjn6ZVEggKaQIvh1dKU63LtNoGrTGTWl3Dr8j4gUatYVNvOPgVA79iUak6+IFNUC1QbZQola1OJlbWKPkKfkUl8Duak1fIEfgatcCg6mtUKxq1ik4tMGi3XKbaHhNjRcYaeZoNh1Yjz1izQKvh0my4NBou9bpNo2lTq5v4gUqhKOAWBfyKSrWq4vsinidQDWSqVZlq0MnCamWBqidSKQpUPAmvIOAVBOqBQdERcZ0c5eKVrOsKYDvTI3JUSzJNXyNwRcpWmpKVpGQlKVopSnaWkp2jYGbImykcI4FjxDG1MJoygq6EcYwERStzpSE5Sd6IULDCOMYQltyPIw9RssJUCnFKTgRHH8bWhskbYVR5EFHoxdJCeE6cshunaIepFJM0KzkalSyVYoKiFcWzYlTycarFJE0/y1hVoBnkaNckJloqE02F8brMZENhbsJkZa7I4pTD6lyR1fkSi1MOy9M263MFFicM5tsGc22L5ekCW4sBmwsBW0tVNhZ8NpbKbK2U2V7xWJ3Ps75YYne1xs5qje2VGrtrLc4cn+X+s6s8cHaZzz20yzNfuJM/efkRvvXap/nWSw/x58/fw58/e46/unQP333pAd564RP868v3891XHuR7rz/Md197iH/7xsN877UH+euX7+ffv/4g37p4mlOtKLXo1UwJNzKVvZ6Z3I3Myx9nTryZidxNVEb3ofX8Hmr/NehD16EMXEMxe5DFtsJUS6FZFalXRGqlHNWiQMXNUXKE90rF3wy49rG6tsHjF5/i9Te/zvd/+EPe/unb/OhH/5m33/4nZlw//vGP+cnb7/D3//CPPPd8p+Xn5Vdeo1Z/38f169tk/cszrt/as4d0pA/fjqMkbyUb+Th6rh8t04cSO4w4dD3K0D6M4WvRh6/Bit2AFb8VO3EQI3oIJ9VL1YxTL2SouClqvkgtEAkCgWpVol6TabUMag2NWk2nVrfwyhrFkoznqXieRqmk4ZVNKtWORaHoKRQ8iUJJxPNEKr5E0U1f0YgUAk8j8DQagUXN1zuNzZ5Mo2Yy1nSoVoz3srBWw6VZ77zWA4tmvQOtsi9RLIvkizlcT6QcqJQrMoVilkIxS6Wq4gcyntfJ9rxClnIxh18SCcoKFU/BK4hUyiqlgkTRFfFLEuWiSPFKplXIZym5OXxXwHdyVBwBV09QMOIUjDhFK4VrJCmYnewrr8XJ6zEcNYqthzG1UWw1TF6PUrASuGackp2kaHfmXJXzo7j6IHl1EFcfpmSPkteHMOU+bH0Q1xrBMoYx9WEKVpi8MYKpDmBpAxStEL4bJSjG8AtRPCeM70T+H+be+7nuxLryZLc8W2VLtlqdyA7qVgcmkAAJgESOL+ecc87v4eWHTJAEcwQDMnOzSQIEmMlmB40VrFaWLNm7Y1uWHCRr5y9Y71jez/7wwG62rKkZaUetfVW3gHo/PISq76l7zz33HNzmTtzmTpzmjhXL5h6CbhERn5SIV0LMJyUT0pAJa0j4FcRXKhlSkvBLyUbUFBM6shEVCa+UdEBNPmokH9VTiBopxk2U0mYqWTODeQvFlJZcTE0pYaA/Y6GUslBOW6lk7IyVfJzc38fV+V18cHuSr96b4lvvzvDVW8f52vIRvn37ON+/O8G3bxzhO7eO8nvr3qcAACAASURBVI3rh/jm8hG+f/8k37x1hB++c5K/fHiKb904yF8s7uav7h/je9f3Mu5vx93yNFHhF0nJXierWEtK/CUCHatxtz6PseEZ5Js+j7zuOeT1a+it/QKajtdJ+MRE/DK8Tgl2Uy9mbRc6RTsGdTc6VS/r17720XP1aQPXmjUv0pcrcPHtK9x95yE/+dnP+NW/PxoVf4uO63E/rn/++S9YWFzi7SvXfg24nvgUcxV/c8f15KpVtDXWYNN1ohJspLflNWS9tSh6t6Dq2oy85XU0La+ibXoJc9eXsAjWYezZgLG7Bk37RrRdtbi07XjN1Y4rsOKb7nVJcdoFuBxiAj4lwYCGgF+Dx6PCapZgMYmxmCSYTFIsVgU2uxq7U4PNocLhUuPyqLHZqmaCTpsYh1WEwyrFaVXitKpw2VR4HBo8DjU2iwSbRfrRhtBpV35iTPS6q+S9067CaVdgt0mrmz6jAL1JiM4owGwTY7aJMVlFGM0CLBYxRpMAo7EXq1mESd+DQduF2SDEYZV9xLcZdQKsZglmo6S6MTSJMa10Wia9ALO2F5OmB4uud4WU76yClqoDvaINtaQZjbQZjawZlXQ7WkUzBnU7WkUzelULRm07Rk0rZl0HdmM3TlMvTnM3dmMbFv12bPombPpmzJptaGRbUEtrUUvr0Cq2olZsQausx6jdjlHThF7ViFaxtVqyOgzKeqy6bdXPMDTjNrfhs3Tgs3XisXbgd3QTcPbgs3cRcQuIeUUkfGJyYTX5mIZ0UEFfSEVfSEk6KCMbUlCMqRlIGygnNBSiaopRDQNJEwNJI5W4jqGMieGsmbGSld39dnZWrOzIm9hddLCn4mG87GZX2c3ufi/Hdye49dYBPnw4y4cP5/iLe6f58O5JvrJ0mP98bR8fLh/hOzeO8Z3lI/z4/iQ/fjjNX78/y4/en+Ebt47x/XdO8qMPTvOt2wf41vI+/vb9U3zzyg5GnY342p4hLX2NvHIdGenrxAUvEel5Efv2Z9Bs/lOkGz+LrPYZJLVP07Xxz5C3vkLEIyTkk+J2SrCZRZg0PZg0vehVPRg0Ymo2vPkHGxXXrHmRbL7Ixbevcfedd/nJT/+Bf/u3qkPN/xRwPXr9+yc853/J4vUqx3X7zj0cj6X8rHriM/y+LS9+I3A91nW1NW7Cqu1CLdxEb8triDtrkHXXoujchKzpS6i2v4S6YTXmjlew9a7DJtyEXViHvrMGs3ArfkMPAYsYt1lQXQ87pfidYjw2AR67iIBbStAjJ+hTE/SpcTtk2CwSrGYJdqsch0OJ06XF5V6RPjiVOF0qHE4ZTocEl12CxyHF51QScOsJeY0EXLqPyHifW03Aq8Pv1VdlDe5HgFUdFX1ew8r3OjxuNV63ErdDit0hxWKXYLaJsTvluDxKHC4Fdqcch1OO3S7F4ZDhssuxW8RYTMKV7aISp02KzSLGbpNVR1a7EpddiduhxGmV47JIcdtkOM2SFZGlEq9DitcuxWuT4LVJcZmr44bLLMRh7MFm6MZtFeG1iXFZBDgtXdX/oU2A1yHE5xDhdwjx2Xrw2jvx2jrw2jvxO7rx2jqw6bdjNzThsrbjtrVjN7XgsrbhdXTisXXgd3QR8QhJhmSkQ3LSQRmZsJx8QkU5raOS0lFOahnsMzFSsDJatjPW72S0bGfXgIvxIQ97Bz3sH/JxcCTIoR1hju6MMrE7xonxOCf3xDm5J8bpfQmmDyaZ2p9kal+a+UM55g9lmTmYZv5IH7OHU8weTjJ3NMn8sSSzhxKcPZzlwkSRc8fynDue5+KpMjcv7Obrd0/xzXcm+fD+ab564zBfXzrEhzeO8I2lQ/zg7mn+6uEsP7o/zQ/vTfKjBzP88N4k37l/mu++O8133z3ND94/zbfuHOS7dw7y1+8cZ+lohLTyTZzNT5EQvUpOvpaU6EvEel8m1PUitm1Po9r0OSQbPotk0xcQ1jxN69rPIWl6Ga+lE49DiMshxW6RYFT3YFD3YtAIMWgkbFz/66Pi799z/tEzvWbNi+TyJS5fXeTew/f5yU//kV/96v/hX//1//rtRsVHHNd/+7df8S+//K8sLd9cOfm5/ZgcouqA+gcBrlUfbxY7mrdg0XYi69lId8tryAV1qEUNKDprkG57BX3Lq+i3vYix6WUc3WvxSrbil23D3lOHU7qNsElIxCrBY+zFpm3Hoe/Ca+7FbxMSdIgIuMQEXVISIS3JsIGgT4nDKsZqEeN0KvB4NHi9etweHXaHEptdjt0ux+mQ4XEp8DpleB1SfA4lYY+JWMBKxGciGrAQD1uJR6wkolaiETPhkJFo2Eo0bFspO7GVioYshIN6IkE9kaAWr0+BwyXD6Zbh86oJ+DUEg1q8XhXRiJFISE/Apybk1xLyaQj7tSQiJlIxMyG/loBPTTRiIBo2EY9YSMRsJCNW0jEbmZiFTNRCJmYlm7CRS9nJJm0UMlV3g3Kfi3zSTiljZzDvpj/noj/nZCDvZCDvptRno5AxUUibKPWZKKQMFNJGSn1msnEVmaiCbFxNX0xJLq6ikNSST6jJxVXkE2oKaS35lIZiRsdAzshg3sRoycbufjfjAx52D7jZP+zj4KifIzsDHB8PcWx3kKO7QkzsjnJiPMbE3hgT+xKcPJBi+kiW2WN5Zo7kmD2cZf5IgfMTFd6eGmZhdpSF2RGuTA1webLCtdkBFucGWZ4bYWF6iMXpIZbnhlmaG2ZxboDF2QrXZopcmy1wba7I1akCi1Nlrs/2szBd4dpUmaX5Id55e5zvvjPJ9x5M8uGtY3zjxmG+triXb944wg/vT/LjB7N87epBzu+JszOqYE9Szd6UhlNjfr52d4IffWWe739wmg/vHOT7D47wlw+OcmaHjbDoFazbnyLU+RJ5+Xr6pG+SlrxBtOcVrI3PoN78eeSbv4C09nkEm5+lbf2fIW1+Fbe5E5dDhMshw2aRolV2oZJ1VDMu1SI2PtZxPfHRM/Z7DstYuTteveZF+rJFLl6+yt2H7/P3P/unj05+fqut4uPk/L/88r9yfekGFy9dfkyA+ghI/lDAtRI5/uQqulobMKk7EXWso6ftDVSSehTCrUja1iPb/iqmttexNL2CpemLuDrX4hPWERA3YuvchK13Kx5VO05lGwZhA8quWtS9W7ApmvGbegnbhURdEsJOMYmghnTEgN8lw2rswWTsxuaQ4HRWz2acTjU2mxyzWYLFIsHpkOF1KQm4FHjtUtxWGUGHnqjXQshtIOIzEQuaq9mEfgMBf1WXFQ6aiISq4BWPOomGbCQidmJhM36PGr9bQcCrwOuR4XKIcTnE+Dxygn41Po8cn1tOwKskGtAS8qoI+9SkHvnKxy2kY2ZiYT3RoI5ExEg8bCAa1BMLG8nErSTDRpJhA7mEjVzCSi5lJZeykctYKWQcFNN2CikbpYyVYtpMuc9Cf85Kf7ZapZSJStZCPq0nE1eRS2sp9RkopvUU0loKKQ25uIpMVE5fREY+qqCYUFNKqinElRQSSopJFf0ZLUM5A6MFE0NZPUN9OkbzJnYVbYzlLewqWdlbsXFwyMnRMQ9Hd7g5POLl6Ki/WmMBjuwMcGJfjKnDaWaO9DF9pI/5oznOHs0zfyjLhWMF3j5V5vLJIm+dKHDldJErpwoszfazcLrE5WNZrkzkWZwssTCZ58qpNNcmM1w9nWJhOsP12SzXJvu4drqPqx9Vlmunc9w7N8x37kzw3dsTfHj9MF+/to9vLR/ku7eP8+65ncyO+hn2SwgrtqKqX41i67Mo6p8lrG/g4dt7+f7703zjziG+fnMf375zgB/eP8rb+wL0qWswNzyFp3kNfZL1JIVvkBC8hr/9JUz1z6Cq/QLSzc8g2vQc3TXP0FXzLJLm13DoO7BbBVXO1SBEKe1AJmpFJe9Epehh3dov/dqo+Ol1XKtXv0Rftsj5t65w58G7/OSnHx9Z/0/ouH4zcP38Fx+Pih/7cT358R/2xKehrv3NwPXEqlW0N23FoOpE3L2BrrY3UEobUEkakXZsRNX6Bvbu9TjbX8fe/AqejjcJCuoIiRuxd2zC2VuPT9mGVbINZVsNirZNKDtq0PXU4pA3ETR1kQ0oSXnlZMJa+uJGQh4FdqsAq1WA3SXB5Vbgdqpx2JTYrbIVrkqJ26XA71ET9moJuVX47ErCTiMJv42oz0zEZyISMK+MiVq8HhUetxKPW0MsYl8JUnCSiDhIRGxEw2YiAT1hn5qAu0qyBtwSwj45saCKSEBN2Kck7K3GhgWdMmI+DX1RM7m4hVTYQDpiJJu00Jcwk0/bKPY5yKftFDJ2cikbfQkLfXELhZS9uh3LuxgquhksuekvuxgoeRgseihn7QzkbfTnzBTTevqzJippPaWkjv6MkWJKR19CRSauJJ9Uk0+qKaQ0lPo0lPq0FJMq8nEFxbiSUkJFKaGinFQzmNEx2KdjIKNhNG9gR9HEcE7HUFrNUErNWM7A3oq9WmUb+/ttHBl2MrHTzcSYm5NjfiZGvRwd8TKxK8jJPWGO7QowdTjJ/ESWueN9nJnIceF4kYvH8lyeKPLWRIFLx/q4eqrA9ekSN2YrLM2UWZoqs3CiwMKJAtdOZFg4mWJpOsPSTIbF6RTLs33cPJPj+nSahak01ybTLExluD6d5eZskfcujvLDuyf44e0TfHfpCD+4fZQPF/dy7Via0aCYpG4bSX0LPkkdsrpn6Vn3ObrX/gl++SY+eHsfP3pvhg9vHuY7dw7zvTuH+fH947wzVWLY1oql/hnczS+SFK0n1vsGwY5XcLe8jGHrsyhrn0W2eTWi2hfo3fwCbeufRdqyFpdJgN0mxmAQoNP0opJ1opC2o1J0opR3s27tazz5CJg+pY7ro1Fx9cv0ZUtc+I0d12/lOf+4juuXLCwucfntq1xfuonZ7OCTXtR/OOBatWoVzY2b0CnakfRspKv9TeSyBlTSbcg6a1C0vI6p7Q1c7W/ibX+DcE8NMXE9YVEjrs5a3IJGAsp2rKJGFK0bUbRuQNW2AXXrBnQdNdilDWTcErIBFbmonkxMR9Arw2ruwWzpxe6U4HRVgctlV+N2VjmqKlelxu9RE/HriPr1hNx6Im4jMZ+FqNdE1Gsk5NXjd2vwuzV43EpcTjlup4pwwEI66SERcxIP24kEzUSCRiIBHVG/hpBXgd8pwucQEHSLifrlH6nAI14lEY+SgFNG3K8hGzOTjZmrYOaSEQuoyCXN9BfcVPIuChkbpayTUtZFLmWnmHHSn3UxkHMxXPQwUvEyXPEwPOBmsN/DYMnDQMFFf95KJWeiP2eiP2eo8kwZPZWMnlxcRfZRJZT0xRRkE0qKaQ3ltIZiUkUprWEgo2MwpaU/qaGSUDDcp2VH3sCukoldRSPluJSMv5t8UMhwSs140cLeko39FTv7K3YOVmwcG3ZycszNyTEXJ0bdnBj1cmpXgMm9EU7tjXBiPMj0kQQzx9NMH00yP5Hh0kSByyeKXD5R4K2JHJeP51iYLLE4VWJhssDiVJ7FqSILJ/JcP1Vg6XSO5aksN2azLM9kWJpOcWu+jztncyzNpFmcrtbCVJrr0xluzuR478II3799jO/fPMYPbxznWwv7ODPmomxvJa7eQlzTSErfSlTdhLHtdaR1zyGte4aEfht/fuUAP353lg+XDvCjByf4wa0jfG/5EF87N8YenxBPyxeJdq8lKdxIuOs17I3PYa5/FvWmp1BsegZZ3RpEtS/SU/MCHRvWIGtZj8PQU70G0XShlHeikHWglHeilHcil3ax9s1Xfw24nuTT67heJpcvc/nade69+wE/+dk/8qt/h3/91//7fw64Hr0ehWX86lePJ1m/zfXlZcwW+0c/9Nc5rt/nyc9v+sxqIOxGjOp2lOItSHo3o5E1oRU3oe7ciqa1BmPLehyt6/F1bCTSs4WUtIWYuIWAoAmfqIWAqguPqgtt1xZUbTVo2zZj7qjD2LoRY2cNLkUTKY+cfMJIMqrF65ZgNnVjsQhxOqrHyw6HfEXFrl8pHX6vjqBPTzRkJho2Ew4Yifj1RLxaIh4tYZeSsFNJ2KUi4tEQ9Grwe7WEPAYSQSepqJto0EY0ZCUWtpKImgn6NAS8VdFkyCfB5+ol4BER8ssJ+pSEfCoCbiUBt5KwX0MsrCcRNpBN2sglLYQ8MpyWLtw2AYWMjR39IUopB4WEjXLGSTnjotznoph2kE/a6M+5GSi6GSp7qBTsVApWink7pbydct7GYMnBUMlJf95GKW2gmNJRWgGufFxFIaGhlKp2YoW4lkpGz2DWyFDWwFBWz3CfkeE+IwNZPYN9WnYUDews6tldMpDzdeNUbSJo2c5QRsfuko19A27GSw52FSzsKVnZX7FzdMTNsVEXx4adHB31MDEW4PSeKFP7k0zuS3B6X5LJA0kmD8Y5M5HlrakKVyb7eftUhcunSyxMV1iYrHBtsszCVJmFqRKLM2UWp0osnsxz/VSemzMlbs0VuTGT5+ZsnltzeW7PF3hwvvLR97fmCtyaL7A8nWNpKsd7l3bwvbsn+N7tk3z7+jG++tY4Y8Fe4sqNpNV15LSNDFg7GbT3EpbUY2tbh7l1LXm7gD+/doS/en+e79w5yg/uHeVbS/v48OpePpgf5UBEQVS0gZR0EzHhWgJdL2NvegrD1j9GXvNHqLd+Hk3jC0jrXqB34wt0bXwZWfNG7KourLoezJputKpOlPI21PJOlNJ2lLJO1q975RM+XL/p2f79NCSPtoplLl1Z4N7Dd/n7n/3jx7Y2v00g7OPx1z//l1+wdGOZ8xcvsHTjBhbrpw9cT6563E72k+83N9ZgULWilm5BJqxDK21GL2pG29mAtrUW/fb12Fo34GxZT6SnnpR4BbiETYRk7UT1IvzaXgw9DShbatA0b8DaUYetow5L12Ysgq3EbCLyCSPxqAanU4jR0InFLMBhq27tnA4ZLpccv1eL36vD59ES8OoJ+Q1EQmYiITNhv55IQEvMpyHmVRP3qEh61MTdamJeDRGvlrBXT9xvJRl0kgg7iYXsREIWYlErsYiJcECD360g5FUS9ssIeAT4PSJCfiWhgJqAV4XPrSDgVRMKaAgFtUQCWjJxM8U+J/GwBoe5C4uhjXhQxUDezUCfm3LSTiFhoZC00hc1kgrrSUdN1YTrrJNi1rYCXDbKBSfFnJ1SzkEl76S/4KSSc1BMmymkDBRTevr7jBSTGgpxzQpo6ejPmBjOWxnJmxktWNhRNDNWsDKatzKUNzFaMjE+ZGXvgJX+mJSIeRspdwc7cjoO7fCzb8jH3n434xUXu0o29pStHBpyc3yHj6OjLo7t8DCxy8/J8RCT++JMH0gxczDD/JEc0weqG8FzEzmuTPdzdbLC5RMFrk5VyfTF6QpXThe5NlliaXaA6zP9LE4WWTyVZ2myyN0zA9yer3BjpsDN2Wrdni+sAFaeO/NVYLs1V+LmbInrU3nee2vXCsd1kh/dm+Ivrh1gR6CHqHw9RcNWhi2t7PVL2OkSEZXU4+rYiLVtPTmrgA8uH+LH787xvTvH+P69w/zFwm7+/OJOlo/mGA/JiEpriAjWEer+Es6WZzFv+yyqzU8i3rAK3ban0De9iLT2ebrXP0fnhpeQNm3AJmvHrOzAoOxAq+xAKW9DKWtFo+hAKetg3Zsvf/wcP/GZT0w1v6/n+nHg6ssVV0bFd/n7f3gEXL/lVvETOq5f/Hyl47rM0o3lPwhwfdIH+5PvNzfWYNJ0oJFtRSaqQyNtQi9qQdvVWAWupvXYWtbhad9IXLiNtKSNmLiFoKiJsKKDuFFCUC/A0NuAum0z2paN2Lq24O5pwCWsxyltJG4XUUwaySQN+LwyjMYuTMYebBYJLrsCl1OB0yHH7VTgdanxezQEvTpCfj2xoIlY0EQkoCPi1xDzaUmHDGRCBlI+LQmvlmRATyJoJOIzEPVbiQZsxEJ2ElEn8YideNRKPGomEtQR8qgIuGQEPRKCXhFBr6TKbQXVhANaQn4NQZ+akF9DKKAl7NOQjBjJpWxk4kaiARUhn5SwT0YqrGUg62Qo56SUtpCN6UgEVGQiuioJn7ZSzNjJp80UMibKORsDBQ+VnJt82kY+ZaWYtlFM2+jvczBUcFLJmCjGNRQSavIxNbmoimJcx3DOymjexnDOXAWvooUdeQujWTMjBRO7Bu3sHrAxnFGTdndQCAo4OOTg+C4/+4Y9jPe72NvvZk/Fxf4BFweHPRwZ8XJs1MfEmI+Tu4NM7o0wuS/C5L4YMwdTnD2a48JEgXPH81w4nufSyQJvny5+RMIvTlW4Nlni6uki104XuHa6wNJ0heXpMounCyxNFrk128/dM4Pcnq9wa67MzdmVzmsmz50zRW7O5rlzpszt+RJ3z/Zza67CjZky77+1i2/eOMYP7k7yNx+c5c8v7WbY00lSsZExTxf7AiIOheWM2nsJC2pxtK3H3LKWrKmb9y8e4L98cI4f3D3Ot2/u5+vXdvP+uVEu7YnS7+jEL1pHWLgef8eXsG17Bt2WP0a+8UnE659A3/wM5rYvItv6PF0bnqW75iWk29djkbZikLehkbeilLWgkLWilFeBSyXvZP26L/6a8+mnB1yrV79AXzZfBa4VHdfvLof4hDvEda4uXP2DdVz/vc99BFw2fTc6eT1SQS1aWTM6UTPqznp0bbWY2zZhb11PSLCFtLSFPlk7cWkrUWkbcU0PaauMmFmMSdCAqXsr5s46XL0N+EXb8Eka8Sm2k3SKqGTMlHJ2IhENVstKQrVFgsMqx2VX4nKqcNpkeJwKgl4NAa+GoE9LPGgkETQRC+qJ+NTE/FqyMTO5qJlMQE/KpyMVMpIKm4n6DIT9JsJBG7GInUTMSSrhJBGzkoxZiIX0RHwa/E4pXqeAoFdM2Ccj5FMQDqiJRQxEQ3r8HiUBr4pIUE8iZCIVNZOOmcmn7fQXXGRTJsI+KWGviFxMy2CflaGinXKfkWysevbS3+egnLZRTFkpZazkkyYKKQvFdHWkLKQc1TOYlINSys5Q1sVIzkU5aSTpk9AXUZCPq8hFVfSnDQxlzIzmrewo2BjKmhjs0zOaW9kSlq3srFgZ6NMQtbcSs7Wwt2xhYpeffQM2dhTNjFdc7B90s6diZ/+AiyOjfg4Pezg85GZiLMDJ3WEm90WZOhBlan+UmYMJzh3t48KxHJcm8lw6nuXa6RJXTua5cqrAwlSZxekyC5NFrp7MszhZ4PpUkaWpEjemy9WaqXB7bqBa8/3cOzfA3bMD3JorsjyT5+65Cjfnitw9W33//vkhbs/1c2u2n3cv7eTbt07w44dz/OW9KZaO9THsaqdsbGSfX8BeTw8HfVJ2OgTEBLW4OzZibV1HxtDJ++f28rd/foHv3z3O1xf38JUru3gwN8jsiI+kth5H16sEBetwtb6Mdfuz6Lb8Mcra/4Sk5jPotj+NvvVFZPXPI9i8mu7NLyHc9iZGadUKSCtvQSlrRi5dAS9pKxplFzUbXv2DAlc2V+CtKwvcfbgiQF2x1vqdgOvRqLi4dJ0Lly5WA2FtjyVZ/5rtxafNcT25ahXNDTWY1R2oJXWIu2vQSpvRCZtQtNWiad2EuW0TjrYNBLo3k5G1kJa0EBU1EZa0kNT1krXLCesFmAWNWHrrsXVvxSfcRkTWQkjehEfSQMzaQzllothnJeRXfORTZTFVXR9sFikuuwK3Q4HbIcfrUuJzq/C7lIS92pXSEPVVKxHQkouayEVMJHw6En4DiYCZqNdAOGAmGLISjthIxJwk41Xgigb1RPwaAm4FPrukKup0C/G7qiLZiF9NOKAm6FPhccrwuuSE/BqS4aoPejykp5Bx0F9wU8rZSITkRHxCwu5ekn4hpZSa0aKVgayJfExDLqqrnrrEDFRSFgYyNooJM7mYhWLCTiXtopxwUohZKMTMFOMmcmEdfUE1+aiGTFhGNiqvSh0SaspxNcMZI+NlJ6N5E0M5I7tKVg4MexgrW8nHFST9vXgNDSTs7RwcdHJg0Ml4xcqeQSfj/U72VBzsLtnYW3FwcMDN4WEvh4bdHBn1cnxngBN7gkwdiDB9IMLU/ihzhxJcONbH+cNpLh/LsnCywOLpEldP5bl6KsvidIkrJ7IsnMyycDLH8lSJG9MVbsyUuDlXZnm2wo25fu6dG+Hu2UHunu3n3rlBbs4WWJrJsTxX4MZckTtn+qsd2ZlBbs5WWJ4s8s75Ub5z5yR/+WCab1w7yMyAnaKhgX5jIwe8veyytrHfKWCfS0xCWIurbR2WpteJybdx69QQ3787ydcX9vHlt8d45/wQS6cKHM4ZCStrMbW9gL3lZezNL2La9gzGbU+hrf8ckk3/G7K6zyGp+zyCzU8hqH2ezk1r6Kp7BZ2oEYOyBbVs+0fAJRY0opA2o5K1s/E3dVxP/I+fwf8VwLVmzYvkCiXeXlji3sP3+Luf/uy3A65Hr4+U87/6Ff/yf/6S68tLXLh0kevLy58Eriee/IQL6h+CnG+u34hV14VaUoeoayM6eQt6UTPKtlo0rTXYu2pxd23C21FDSrKdlKSZqHA7QeE2osoO0hYJMZMQq6AeffsmzO2bCAi3EZe1EpY2Yu+tIaRvJR9RkYnp8DhFGA1dmEy9mIyCj4DLYa3qtrwuZdVh1CnH65ITcCsIeVVVTZVXRdSnJuxREvNpSIeNpFe6rUSgKpEIh6yEIjbCUTuJmJ141EYkZCLoVRP2qVc+R0nII8fnFON3Swn7FEQDKsI+FQGvkoBPScivIRLUkYpYSEer+q1CxkEp6yCbMhIJiIn4BCSCIkKONmLuTkbyJnZWHIwWrAz1WRjss1KIakl6pRSjOgYzVgYyDipJGwNpJwMpJ6WYlWLURCGiJx1QUIrpGEgbKCSqUofhjI5CWErY0kLE2sZo1sh42c7efif7B1zsLtnIBER4zE34rS2EbW2kXN3syOjYU7ayb9jJgVEf+wbd7BtwsbfiVSfEnQAAIABJREFUYH/FyaFBD0d3+Dk25mNid5ATe0Kc3Bdm6kCUyf1hZg/HOX88w1sncrw1keXqiTzXTxW5Md3P0kyZ69MFlmeKXJ/MsXg6y/JUgZszFe7OD3JnboBbc/0szw1wc26I++dHeXBuhDtnBnlwYZj754e4OV9iaS7P8myB2/P93D0zxO2zw9yaG+DGdIV3L47x3Tsn+PG7M3zv5nHODrvpU9RQVNex39nFAWcPJwIKToTUlFTbCXZtxN25gYRqO4vHSnzrxgRfubqHdy+NcnOmzFtHUuxOKAkqNmFqfxFzy0tYm1/E2voC1rY1GJueRVr7Jwg3/QmCms8iqP0CPZufpWnd07TWrEHVu6XqOCuqRyZpRCbdjljYiFS0HbWig43rv/hYIOzKJPV7P+d7nJz/5MlPdVT81/8Pt4q/+DmLS9e5+Nal3wBcn86o+In6NaBsWgEuvbwehagOvaIZrWA7yrbNqFs2Ym7biLNjI56ODcSFDaQlzUQEjfh7txKWt5Aw9BLW9WDp3Yq+bSOWto34e+uJSbYTEm3F1buZsK6FbEBOOqzGaROg07aj13Wh1/VgNAgxmUSYDaKqUt6txGmX4nRIcdmrJz9el5yAR0HQLSfkVVY5KrecmF9DxKch4tUR8xsJeQz4fUYCIQvhiJVo2EIkaCTk0xHwqgl6VQQ81e1hxKci4lUQ9imI+BQrOXnVgIdoQEsiYiQS1JEIG8mnnSt+6Q5KWTt9ST1Br4CIr5eYvwe/rYmwvYVSTMZASsPukoPDO8LsKjlJuIV49M0kXELKMR1DaQuDKQvDGTtDaRuVmJFyTE8lrqcU0zCUMbIjb2agT81ASslAQk7K1YFVsg67bAMDMTmHhz0cGvawI6sn4+3FZ2rCZdyG27iNoLmFsLmFSlTBvkE7u/tt7KrYOD4eYd+AiwODbg4OVOvIiI+JXWFO7IlyfDzMxJ4gk/sjzB1OcOZYiksncyxMVsfBxckS10+VWDpd5sZsheXZEotTeZamCtycLrM0WWB5usSduYFqzQ9y68wwt8+OcvfsyAqg9fPg3FAVuM6UuD6b5/pMnltzFe6eHeT2fD93zlR5rvvnh/nWrSP89Xsz/B/vzbJ8JEW/rp6iYjN7bR0ctHdzKqBkKqpjSNdGUlpPWLSVhLqJtw/n+NriIR5eGuPmmQpvHU8ztdNPxd+LW7wWQ9sa9M2rMTStxtr+Iqbm1Wi3PYOq8WlkW55CVPt5hHXP0LHxKRrf+FOaap5DuWKJLeypRSTcglhUj1jYuNJ1tbJh7csf8chV4HryU3B/eZycL3zEcf3dT3/Gf/u3FUnW70rO/9PP/5nry0u8ffUKN2/f+g8c1xNPfBqz8G8GridXraKloQa7rhurugmNvAGtrAmtcBuarq1oWjdhbFmHp3sTYcEWUtLtZOVtxCXbCYkaiCpbSRp6CWu7MHXVYu6owdVTS0S8jZSsmZi0kYB4KylLF6WImmxci98jQa9rR6vpwKjvxWwSY7ZU1fJ2mwSXS4HLrcDuEOO0i3E7pbhdUrwuKQGPgpBPRdCnJBxQEwlq8XuU+N0aIn4jIa8Rv89AMGwmErEQDpqIhkxEggbCAR2hQPVUJxzUEvFriPpURP0qIj4F0WDVUyoeqm4RU1ETiYiRbNJGKeumnPNQyXuo5J3k0gZCXgHRgJCIr5Ogs5moo4VsUEghLGUgqWW85GS85CTjFZNyCYhaO0m5hOSDckYyJobTRobTRkYyZioxNQMJDWM5I6NZHaNZLSN9agZTcorBXtKOFjKOFvqDQg6UzBzqtzOa0VKJyog52glYW4h5egg7O/HpmwgamxnOaDm6M8CeQQe7KjYmxqMcGPJwdDTAoQE3R4a8TOwMM7U/yYnxGMf3RDm1L8rpfWHOHE1z8WSOK1MlFmYqLExVWJruZ2lqgKXpAW7MVbh9pp/l2TKLUwWuT5ZYmi5xe36Q++dGuTM/xJ0zw9y9MMbt8zu4NTfI3fkh7p8d4u5cP7fP9HNzvszymRI3zpS4fabC/QuDPLgwxL1z/dw+U+a9yzv47t1j/Jcvz/LTr57l3ZkKe5xdjGgbOWjv5LCth2NOEce9cga1zWQVjUREWwgr6jm7P8X7V/dz69wwl072MX8ozsQOD3lPFzbh62hbnsfQ8jzG1tXVry2r0TetRrPteZSNzyGs/QK9m59BsGUN7ZuepXXzapS9m1BJtyIVbUEoqEMibkAubUIi3IZEsJ11r7/IH616tAT7zMeJ8Z8CcK1e6bgufYLjqpLzv3PH9U+/+GcWri/y1ttvsXzzJnaH67Ef+mmReP/9jqt56waMilbUwlqkgk0ohPUou7eibK9F2bQeTeNrONrXExLUkZJsJyNrISJswN+7hbC8mYS+h4iuC0t3LbbOWry9W4mIGknLmohLGwmKt5CxdFOJasnGtHhdIjTqFhTyZrSabowGMSazCL1BgNkiwuGU43DKsNqEWCy92O0inE4JLocYj0uKz6sg4FcRCWmJhvX4vSr8Xg0hv5GQz0QwYCAYMhIIGAh4tYT8OmJhE/GIiVBQiy+gxhdQE/arV8ZOBUG3lJBXTtinIB7SEgvqSMfMZBNW8mn7R+r4St5Nf8FFMWsmGZGRCIuJBbrx27cRsTVRiIjp8wuJ2jrIeIQMpwyMFx2MpA30eYWETC2ELS0UwzJG+wyMZPQMJbUMpTTszBvYUzFRDAsImusJGLeQcGwn521nLCnj5LCdc/sjHBu00R8SEbc2ETJtI2xtJupsI+LswG1swm9ooc8rZnfJxrGdIY7sCjA+6GR3xc7BIQ8nxkJMjAQ4PuTn+I4QJ3ZHOToW5MiuEBN7IpzeG+XM0QwXT+a4eCLLlekyV6fKLEyWuXaqzMLkijJ+psjiVIGFyapifmm2wt2zIzw4P8a9s6PcOTfK7Qs7uHNhjNvzw9yaHeDu3AB35we5faafW2cGWDpT4saZMrfPlLhzpsw7Fwd5eGmY2/Ml7p3v57t3jvJ3X5nnH/7iHB/MDTLu6GBYXc8Jn4gTLiHHHQKOOEUMqpooqLYTk2whINvCqbEgt86PcW2uwrkTKaYORDg07CBq2Y6m7QU0zc9hbF+NoeVZdE3Pom9ejarhGTRNa9A2vUTPpi/Qvv7ziOpfpKf+RZprn0fUsRaFuBappI7ens0IBVuRibcj6m2gp2MLr7zw9CcSrJ94HLh+b+D1HzmuOw8f8rc/+Zjj+u2NBB9L+VlcWuLS5be4cesWNvvjR9ZPfiqe858ArV/vuOprMCvaUPbUIGhfj6hzE8LWjUia16NqXo9++xvYW9cS6NpEXNhAUrSNqLCekLCemLKNpKGHsKYDh7Aee3cdnp4tRIQN9MmbSci3EZU1kDZ3UY6oyMe0eB0idJpW1KpWjAYBRqMYs02K1SnHaBFjtkqw2sSYLL1YHSKsdiFWmwCHXVQFL7cMr1dOMKAmEtYTCukIBQwE/UbCfjPhkIVwxEI4ZCbg0+NzawgH9ETDBgIBLYGgjkBIR8inJuRWEHDKCLpkhL0r5z4rWYB9cSuFtINin4Nin51cykyhz0o5b6dStFHOGiln9RSSSuLeLqKONlKeHtKeXpLOHlLOHvo8Qnak9RysuNiVNZK0txLU15N0tpIP9FKJSxlMyulPSChGesn42ghbt+DSrsOlWkfMXMdAuItj/QYuHggzP+5jJCIiZWsmatpG3NJC3N5Byt2D39yCz9xGJa5hvOBgf7+bA0Nuju4OcHDMx3jFxuERPxNjQSZ2BDg65OHwkJcjOwKc3Bvn2O4op/YmOHc8z9ljWS6cyHH5dJErU2WuTJW5Nj3Iwswwy/Nj3Dg7wvL8IMtzg9xa4abunNvB/Yu7uH9hF/fOj/Hg4m7uXNzJrXOj3D4zwt2zI9w/O8K9c8PcOzfE7fODXJ8rcn22wO0zJe6fH+DhpWHeuTDEvbMVHl4c4of3J/jZ18/x91+Z4/7JPHscnYxqGznm6uWUR8Rpj4RjTjG7TV0MGDuIiOsIyOs4vSvI7Uu7uDJTZvJAmAMjDsZLZqKWJlQtq1E1PYe+9XkkdZ9Fte1plA1Po6h/Gn3rS2hbv4hoy3P01D6HrPkVBNtfpn3raiRd61CK65CK6xALtyDsqUPQXUdX+ybamjbywvN/uqKXXFm6fYrA9chI8K2rizx4/8v89B//mX//d357cv5Rx/WrlZOfpeWbjx1ZPxaW8Wu/yKNYo1/fNv6v+QN/swNqa/1GTPIW1D01CFvXI+6qRdC+kZ6m11C0vImlfT3utnX42tYTFdQRF2wlIWogJW8hpe0gaejGK2/GKWnEKdyCt3cLUVEjael24tJtRKQNJPQtFANS8hEVXlsPOlUrGmULJkM3BmM3JosQq1OOzihGo6tmD2p0HZhXbhpNxh6sZiEOixCvS47TLsbrUuD3qvF51bidKjxOVTXv0KvH5zcRCFjweA04HCo8Lg0BXxXc/F49PrcOn1uN360i4tcS9euIh4zEA3pifi2JoIF0yEwuZqPQZ6NUtFPK2yhmzZSyJso5EwN5C6MFO8NZK7mwiqirl4RLQNYvpRhUkPdISFo6SVnaqfiF7EwqKfu6SVm3EdBuxKtZS8SymYRrK1FHLSFbDT7TOtz6N4hYN5L3NDAUamVXvIeDWRkHMwp2BHvp9/eQ93QRMTcRM7WRd4vpj6jxG1qIOXvZM+DhyFiIwyM+dhct7B+wMbk/xsTuIMfGfBwb87J/wMpwWsl4ycKpvXHmjheZPpLn/PEyCzOjvH26n2uzQyzOD7MwN8TVmUGuzY2yMLeT5fN7uH1pnDuXdnPrwk7uXRrn3sVx7l/cyzuX93P/0l4eXjnI+wtHeHB5P7fO7+L+5b288/ZeHlzcxZcX9vPg0s4qTzZT5vbZCnfOV3hwYZCHF4d5eH6Id85U+PJbw/z4wXF+9tV5/ua909w8lGCvq4cduiYO2bo5Zu9lwiHmiEPMuLWXorYZX+8Gwqo6Tu/yszQ/xMzBBPuGnAz0aRlMa4nZ25G3rEFQ92fIGp5FVPt5JLVPIal9CmXDs+iaX0DVtAZx/fMI6lcjbf4i4qaX6dn2AtKutcgFm5H0bEbSU4uwYzPd7TV0tm+kpXk9L6z+s+oz/MQTPPnEH7Fq1Wc+ha1itZ5fvZrcCjl//90P+Ok//PPveKv42JH1IwfUK1cXWFq+hcX6PwKu39fa9D86oP7RqlU0161DL2lC1VODsGUdsp4tyAS1iNvXomhfi6VzPe6ODXjbNxDsrCHUWe280vIW4qo2YtpO/MpWbKKtOIX1+IUNREXbSIq3E5c0EpE2kNS3kvOKyPileKw9GLUdGHSd6HUdmCw9mK1CTDYJOkMVuDS6XjTaLnT6LvT6bjTaaoSXTtWOzSTEYZV8ZN9st8iqrqdOddVT3q7G7TXi85twODQ4HBpcLi0et46Az0jQZ8Tj0uJ1qfG4FPjcKoJeDTG/gUzMQl/cSiZsJuxWE3IrSYS19JcdjAx6GKo4GCzZKKYNlNMG+tNG9g34Gcs7SPkkROzd5IMKhqI6yl45fdZuYtrtxLQN5GytFJ1t9NkaCKjX4ZK/glv1Ki71K9hVLxGyrSPh3kzMWUPCUUPWWUfZs40BdxOD7maGPR0Me7sZi8oYDIuJ29uIm9vpswvI+6W41I0UYxqO7o5xdFeEk3uiHN8Z4MiIm5O7Qxzf6efgsIOdBR3FiJChlILpgwkuTg4wczTPxakRrp8Z5+r0CIvzY1w/U63F+VEWz+xk8cwubl46yO23j3Drrf3cvLiXmxf2cOP8OLfO7+Xm2T3cOr+XG+fGuXVhL7cu7ef6/C4W53Zw4/xuFmaHuXq6zOJ0P/cv7uT+hTHunRvl7vlB7qx0W++/vYP3Lo3w4EyF/3xpmL9+MMHPv3Gev3t/kuWDcfZ5BOw0tnLEKWDCIeaoTcgxj5Rd1m76lPX4BRuJqrdyctTLpYkCh0f87CzZGClUxbpJVxe67tcQNTyNsmk18vpnkNQ+hXzrMxhaXkLV8CzCmj+lt/ZpBFtXI2pcg6DxBXobPwYuaW8d0p46hJ21CLvrEAq30tG5mddfff6jW8Unn/ijj0fF3xNYPQLJVatWsWbNC5TK/VUd1zvvfeLI+rdyh/jYuvlj4Hrr8pUVP67HchX/gMD1qOPaXrsWvWQ7iq4N9Da/gbirBnF3DZL2tWi7NmBqX4uzfT3Brk0EOmsIdteREG0jLW8lpe4iruvBr2rDKd6GS9CAt7eeiKCRhGg7cXEjUWkDKUMbRb+EbFCBz9aLUduOQd+JydSNwdSN0dKLySpGZxChUHUjV3ahUHWg1nah1fWgVHWjUnahUXZi0gsx6YUY9SL0OiEGvRizSYbDocZmU2E2K7DaNVjtagxGGXqDBINBgtWqwOXU4LCrsdtU1aANmwyPU4nfqybk1RIJVLmtdNREMmIg6FHgd4vpS+joL9gYrjgYG3AxkDUxkDEykDKwu+xib8VDKa4h4RKQcgrIuUQUnCJy1h7Sxjbi6npC0hoSmloimvV4pK/ikLyEW/lFfLpXCZpeJ+3ZTNZXR9JVQ8T0JjHDOvostaT1NWT1dQw52hhxd1N2dlJ0d1PwCkjZukjauohaOvBqmxjL2zi6M8LhHX4mdoc4vTfCxE4fx3Z42FsxM5RSMJiUMZJRMJxWsrffypGxAHsGPewZ8rF/KMDeipfDoyEOjgbYP+TjwEiA/SMBDoyGObgjyuGdCQ7uiLBvJMj+4RDjFS/7Bvzs7/ezr9/Hvn4fe/t97BnwMV7xsKvkZEfOwmifiaGUluGEirOHUzy8so8Hl3Zx59wwt86WuXdhgPcuj/LupRHun+3ny5eG+d/fPckvvnmBv3n3FNf2hhh3djOi3c4BezcnvDJO+RQcdUsYMbWTkNXi6nqDgLyOQxUH0/uSjJedjOSsDGctjOTMxB0d6HteR9GyGnXzapQNz6BufA598wvotq9GsOGztL/2n+hY+zna1/0ZHRu/QPump+nY8jyi9jeQ9NQgFtQi7NpET+sGejtrEQjq6eis5YsvPr3y3D5aun3mU5BDVGv16hcolipVHde7H/B3v6utzcfA9St+/otfcn3pBucvXPr/JXBtq12LTrodRc8GhG1vIOnegKhrPdLON9H31mDrqcHbvYmwYCu+zk0Ee7aSkDQRFW8nLG0hKG/HI2nGJW7C1duIp3sr4Z4G4sLtxEXbiIkbSOtbKQWkK8AlxKzvxGzswWYXY7L2YrYLsTnl6I1S5MouJLJ2hJIW5MpOlKoeJNJOFIoe1MpedBoRSkX3SrpzFwplN0pVL1qtCK1WxP/L3JsGx3Wf556ScyeJb7yIEldxxb6jF/S+9zmn+/S+Ad0NNBqNfd8baOw7QICrSImkSEkU90WiRIoSSVGLYztxJTepxMmd3Ju6GSe24zixM1VT83EmKUn+zQdQshzbcxPnWsqH8w0FFLrq/+vn/5z3fZ5QRCIUdREMS/iDAh6/Ha/fTjAkEo25iUZdRGNuIhGRaEQgmZA3S2DjEvFaB60ZD4N9dUyONZEdjNPXGWSgO8hgd4DJoRhrM00s5+pZzTWwPplmdTzFoelmlrJJRts89CZt9MRMZBucTKUlJuvtjER1NNsL6PaU0uEroN6xnbh9KxnvbobSFcz06pnoqmGgsZSeZCFdtYX015bTFy6lUy5gJKxgtt7MVMLCWNzMaMLCWKOTsYzIaMZJe8zAQNrJ+lSa51a7ObnSwcZ0isPT9RydbeDITD2r2QjLIwGeXUrz0tEu1nIxelIGepusDLXL9DZLdKcletIuBlu99Ld46G1209Ms05Px0NvspbvJQ1fGS1ezj+5mH10ZLx2NMp0pF50NLjpTLroe5a91NrnpSrtpjttpCGppiZtprTORCdewMp7g9fPz3LuyzFsX57j78gR3X57g7cvTvH1pmgfnJ/nm9SX+6mtn+OEfXuK/PzjB9ZVWVhptTPqVrNQaea7Vx3NtftYSNiZCGvq8VTTa82lyVbAyUMuJ+Q6Ws43MDdeT64sy2RehP20nYt+PpHoCv+5JgtonCeu2EtFux13+JUz7HseS91uI5VuwFH8FU9FXMJVuwVq9A8lSgOgoRXRWItgqcJjLsFurcDpUWKwKdu984qdWz+P/6TMG105Gs+ObCaj/HnB99OGjMsaPPuQffrzZ8nPt+k1u37n7H+aq+Nhjm+Z8TWUBYVlLSKzA4yjFL1XiFcvxOkqICmU0uRW0SUo6RBVNlgraBRU9Lh2tDhVpu5K0oKHZY6JR2gRXi1NNh0NNt1NDt6Cix6WmP2JgtEmkv1mmuV6gvs5JQ72bZL2bRINIMuUi1eSnNi4TDIv4Ak4ktxGXbMLtsSKIJmx2A07BhChacDiN2B16HIIBh6DHKRqwObRYbBqckgFBMiBIRkSXCUEyIkgm7E49DkGP7LXg8pgRJB1OQYPbbcArG5DdNYSDBtIpiZHhJONj9Uxk65kcrWd0IEZ3i4uhDg9L4w0sjtaxMpbg2HwrR2daODbfxvpUmvFOHyNNIiP1TqbSbhaaZSYSVkbDWjqcxeTqtIzWVVNv307U+FWa5F2MZqqZHzAz3qaiO15AT6KQvkQZveEyMs69ZOx7GYtoWEg5mUnaWWn1M5kSGKw1s9ATYLLDTWedjokuL8cXWnnhyCDPrrSzNl7HwVwdp1ZaePloD88tNfLcUoobp4d47cVxzh5qZ6xDoCmqojGi2cybT9hpCBlojFlojFlprLPRWGsjHXeSitlJx0Uaap001DlJJ100xkUa60RSMTupmOOTn8kkJTJJkVSdg0TIREPYREvCRlejQHfKzsp4kkvPZnnr6ir3Li9y99Foxf0Lk7z10jhvnsvyzRvL/NXXzvK3v3+eP797lMuLGZZSNrLeKmZCNRxuFFmNW5kJ68gG1PT7FTQJxdQLJUy2+1ifyLAw0sjMcANjvTEm+qLkurwk5RJsFV9EqPpN3IovIpb/FkLpb+Eo+N8w7nkMZ/GXCWv34arejqX4q1jKnsKp3o3bVoxoL0F0ViI5qxEd1ThtCpwONVabkvz9Oz65Kn5W4Pr4qrjjkcd1+RcECf6bPK6fLcv40c+AK574Zb2KnyG4Hv/p4nVNVQEhWUfYVYVPKCXgrsTnKsdrLyQilNIgVNJoL6fJVk6jpYI2UUWHuKms0k4VaUlLi9dM2qWnSdDQ4qyh3ammy1lDh11Bt0tNf9jASFpksMVDa71EQ1zc7DCMC8TqbMTrBRINbiIx8VEZrAvZa0FyG3F7rLhkO4Jow+4wY7EacAoWBNGMw2nC5tgEktmqxmBSYHPU4BR1CJIeQTLicBowWzQYTSrMVjV2pxaLTYXJXIXZUo3VrsDl1hIKmmhMuejpijA8GKe/L8LoUC0TIwlGesP0tcmMdvmY6g8x3RdkrN3NTE+A1bEkR+eaN83wbIKpDj/ZlEA24SBXZ2U8ZmIkWMNIQM1syko2riLtfJp6xw6a5N20BA7QHi2kI1ZIWzif5uA+UtJuGux7aRby6fNWMhEzstAgMt8gcrA9yGyTm7F6Bws9AYYazQw2mljPJTk+l+HwVIpnF1p5/cUZvvH6Ub71xjM8vLrIidk4x2eiXDnRzSunh7n14gQvHu1loMVBMqCkzqekLqClIWqlIWYlGbGSjou0NMi0NfpobwrQ1hSgrSlIW3OYtpYw7ZkgHU0h2psCdGZCtDcF6ciE6GmL0dmyuV410FXL5Egjfa1eOlNOZofjvHwiy62X5njzygr3rizy5oUZ7p6f3Fz7eXGcN54f4XevzPOX757iB9+6yLffOMrzE3Fm6y0MylWMeRXMhHWMe5WM+VQMB9R0eipIWPcTteTTk7CzOJJiur+e0a5aRruiZDtD5Lr8tISV+PTbEBW/jbX4MUx5jyGVfxG57EuIxb+DXPkUQc1uHGVbMBV8GUvJFkT1bjz2EgRbMXZrCQ5rOQ5rOXZLJRZzFXpDOXt2PfGp8/apAdTPQHHt3Llzs+Xn+is8eBQk+MGH/+om618Arg8+4u9++A8/k4D6acX1cwT9DMH18d9TVhYQlLUEXVX4xAq8QjluRxEeewEBezG19mLipkKimgMkzSW0CCoabZWkbFU0iTU0uXVkPAYaJQ1NooZWUUObU02nU0WXoKbXq2Oozka22c1As0wmIZCIOYjXCsSidiIRC4l6gfoGmUhMIhqVidXK+AMOPB4LoYiLUMSDxysRCMoEgh4iUR+hsIzX50CWrfj8djxeK5LLiFs2Egw5CEdE/AEnHo8Dp2DGLdsIhAT8QQey14Lo0uMQ1EguLeGonXSjTHdXlOHB5Ca4eiNkh2vJjSQY7AmQ7QttFkp0+5ju8THU5KCjTsdYp4upXj+Lw1FWR+LMdQfINYkMRo0Mhw1MJWzkInpyUT1jUS1DEQUdniLavAVk5P0khZ0kXbvJ+PJJew+QFJ+m1rKDtLOAoYiGiToLEzErU7UOFlJuZhokxhM2ptIiuWYnXTEVE21Onp1r4shkPXPdHs6tdvDn773Id/7gGn/2zvPcOj3CUp/I2pDMlWe6ef3cGLdfnuLmuUnWJhsY6wnRHLeQjtuYn2xneaabpaluVmb6WJkb4ODCCBvLY2wsj3FwOcvBtSwbGznWVkZYWxpmfWmE1fkh1hZGWJkbYmlukIPLo6wvDbGxNMTqXA9DnSF60hIHJ9O8dn6B+9fWeOvKMm9eXuD+5dlNk/7iDPcvTPPWi7lH4DrND//LFf749UMcHwwxWWdk2Kdi1KsgF9QwHTWQDappcxYTN+7Fp96KT7ubtqiR2YEEue46BtsiDHVEGGr1k+vy0xarIWjahbvmy1hLv4C15Dfwq5/Er3gKb+VTyJXb8Cp3IVY8haP8KZzlWxGVu/DZS3A7S7BbirBZirFZSnFYq7CYKtHWFLFz+5c+N3B9XAh75car3Hv4Hn/93b/9d0Q3/4Jexddev/MziuvxT8mUAHvvAAAgAElEQVS9zwNcjz32GKrKAgKuGjzOMmR7KR5nKZI1H8G4D685n6Apj6jhABHNfpLWUlpcKhodlaQcVTTLWjJePWmPjrRbQ6OgosmpovXREGqXpKHPb2AwYWO0xU1fxk0qZiPqNxELWqkL26iN2DZjnBs8xKIuImGJWEQi4Lfh8ZqJRF2EI25kj5NQ2Esk+uiJyAQCAj6flVBYIBIWCPht+H1mohE7dbVuaqNu/H4nsmzH43UQCAqEIiLBsAOf34IsG5DdOoJBM40pN309tYwMJhnqq2WoL0putJ7caILOVhejfUFmR2oZ65AZb3cx0mynN2ViqMVBX9pCX72JbMbJRIuLuTYPU40iubiNsZiJ0bCWkYCaHncF3d5Kun2VtMjFpMQ8GqQDpL2FpNwFJMUDpNwFNMtldPmV9Po1DPp0ZINmJqI25utdjEYsDEX05FI2eiIq2kOVzHSIvLjWwfn1bg4Ohjg9l+H3Xz3CH71xkvevLnFmoYGxtI7FHoGrx7q4eWqQ66eGuXp6jOWxeka7grQ3iLSlXcxPtXNsfYyThyfZWM5ycHGMg4vZT57VhWGWFgZYXRlmdWmQtcVBlmf7mZ/oZX6yl8XpARamB1iZH2ZtfoCFiXYG2kO0JR0Mtcocmc3wyrkp3rqyyL0rC7x5aYb7V2Z5cGWeB5fneHhlnnvnJ3n30hx/+d4ZfvAHl/jGlXmWWpwM+lUM+pQMehSM+NRMxkyMhrSkbQV4FU/hKPsSLtV2WiM6pvtqGWkPMdgWoq/Zz2CLj2y7h5awElfNE9gqfxNn9W8jVHwRueqreKqewFe9nYBqN3710wiVTyFVb8dVtR1n1Ta81gK8UimivRirpRDBVobDUo5BV4xOU8yu7V/+HBXXrkeT86/y5oN3+Ku//h4ffvQT/vmf/5kPP/zwV1BcH/6Ev/vhP3DzlVtcvHSF23fufqos4/NXXI899hhqRSFBjxavWI5gKtgEmLMYp2EfsnE/UXsR9Y5S6owFxAz5pIQKWmQ1jUI1jS4laY+GRq+WhKAg6aymVdbQKWtpl9S0CzV0eXV0hvX0pRwMtHhpTojEwzbiITvJiJN41EZt1EZD0k193Es8JlMXcxMK2pFlA4GAjVjMTSzmxR9wIXschEIufD4HPp/9E5M9HLQT8JkIBc3EawVS9V7SqRD1ySDhkBvZbcXtthIIOggEbXi9RrxeA36fgWDASKpeYmggyeRYE7nhBnIjDczk0kyON9Dd5maoy8vCWILZgRCDaRsjrQ5GW52Md7npb7LSWadlNG1nqs3NRFpkMiUym5YYDusYDKrp81bR6aqg26ukN1RDh6+KFk8Zja5ikmI+Da5CGt0ltIWV9ER19AR19AeNjIatTMZE5pIy07UCfV4NuaSNqYyTzmAlvTEFZ+bTfOPmBm+9MMvB/iDPTtbz3qVlvnXrCG+dm2RjyEcurefERIS7Z7O8enqYm2eyvHJuisWROJ0pgfYGic5mDwNdMSZHmpif6GQq20l2oIXsYCu54XYmRjrIDbeQHWlkPJthcqyZqWwL44NNZPvS5IZamBnvYTbXx+RoBwuTHczlWunOyPRlXCxlk5w62M2dl+d598Yq791c5u2r8zy8vsTD64s8uDLP25fnePviDL97bYn/9u5p/uabL/Hu+Ukm642kjHmkjfl0i5V0OErpcJTRLVXRKlVQaz6AV7OTiDWPlqiW8a4g2a4I/S0BOlIuOusFRttkmoJV+I07kLVPIKm+gqzejLGJ6HYT0uwlotuPr2Y3zsqnkFW78Cmexq3cic+aj8dZhMtZhOgsQRYqEWzlGLSFWIwV5B/Yzhc+OW8/nw7x61Zcm4Wwr/Dw/a/zvR/8PR9++JN/x1Xx0RzXx+B67fU7PzeA+lmkQ/wMKP8FuJRVhfg9WjxiBW5LEV57KZKlAIduN5JhL0FLPklHKQlbMUHNXiKGA9RZioiai4g7KkhK1SRdCuqcVcTt5bS41bTLNWTs1TQ7FHTIGlq9anoSNgabfaRrHcQCFqIBK7GAlWjATCRsJplwkUr4iMdkYhGJcNCBVzbh8ZgJhYVPVJdbdhAISng8Vvx+G6GQk3DQRjBgIRyyEQlZqIsK1MdlknEP9XEf0YibQMBJKCxS3+An1RggEZcIBox4PTr8Ph2JWgdDA0mmJlqYyKY3E0rHUkw9ilaeGUuyPNnIUjbBSKtItl1kcSTMdJ+H/rSZvnoTE60SE80iQ3UmRmpNZGuNDIW09PoVdMjltLsqaHcraBYrSAtlNLkqaBRLaRRLaZYraXJX0hFQ0xfWMxA2MhQ2k43ayEXsZEMWBrwaBvwahqJ6+qNqBuNqFnuc3Htpir94eI47z+VYbHfzzFice+dmuLDWwXPT9by4nOHSRiuvPtvP7eeHef1sllvnclw5NcZ0f4T2ege9rQEmRhpZmethaaaLuYkO5ie6mMt1M5frZn6il9lcD1OjbUyNNzMz2cZ0roXZ8VZmx9uYzrYxOdzK2EAzk6OdzIx1c3C+n4PzPYz1xpgZrOW51S6un87x4OoyDy7P886VhU1QXVnknWtLvH15kYeXFrl/fpr3Ls/zZ/ee4dt3j/L+xRnOzaTIRo20WEtpMhXRbCqhR1LSJStpESuotxcTNuwjaNxLylfNQLOL7rRMW4OL5qRAR0qkr0kg5a3Ab3war347Pt02/LrtRI27CWl2EVA/TUCzB69qF0L1NsTq7Yjl25AUO5FNBxBM+3CY9+Ow5CNYSxBsZRh1+Zj0xezZvWXzDD/++KMZrs/Y4xoZ+6Se7G++/3efSof4Fcz5Dz/8CT/4u7/n5iu3uHT5Krfv3P2ZlZ/Prp7slz/VVUV4ZB0uoQLZUoTHUohkzEMy7EM27SdoK6BOKCXhKCFmzCesPUBYn0etrZh6qZK0R0mDq4q4o5yErYSUo5IGWwVJYymNlgo63Gq6/VoGEnb60zKNtQ5CPjN+r4mwz0w4YCYcdZBIyMRr3UTDArURidqoC6/XisdrJxAS8XgduNwOZI+ALyDi8dnwBWx4fRY8XiPBkI1I1Ek0ZCcWslMbEaiLSMTCIpHQ5lWyts5NuilM06NWoFRSIlnnJFnnpLFBYnQ4xcxUOxMTLYxlU0yMN7Ew08r6Yg/rC50cnGvl8Fwb0/1hsu0Sy6NRVrJRsm0CU50eci0SgwkjYw0WxutNDIXVDEVqGIzU0Omvos1bSaurkpS9mJS9lIxYRUasokmopEWspsVZRa9Hw1jEwnTCwUTMwqBPQ4+soEuuosdTxWidlv6oioGYkoVOB+cWEvzBrTX+9I0TXFrpZCYjsD4Q4sRkPcv9fp6ZrufWmVHuXZzg9gvD3Dk3zN3z47z+Yo6rp8dZm0yT7Yky1l/P8mwPzx6bYibXSm9HhMHuOoa64/R3xOhuidCZCdKa8jx6ayjRFBfJ1Em0JN00J2QSYTt1YRudLREWprp57vAEx1YGWJvK8NzBbm4+P8HbV5d5++oS9y/M8vDiPO9cXuCdS/O8e2WZdy4t897lVe6/OMv9Fyb407tH+Yv7J/nDmwd599wUh7p89HtUZMwldDgUDAdN9Hg1NIsVNImV1JoK8Gh2kXCX05uWyCScNMYF2tIynS1uOlJ2aqUyvIa9RGx5hEy7CRl2ETE+TUi3E79qOx7FNjzKHbiUOxEVu3BU7URQ7EY25CMa83AY87Aa8rGaC3HYSjAa8jAaCnl651c/JT4+vYf8hc3G+i88tvn8WsD1NNmx3KMgwa89eqv4k399WcbPJaB++BP+4Uf/yK3XbnP5yrVH9WSfAtdnVgj7y5+KigIcDgWCowy3pQjZnI+g3YNTuxu3YS9e8z6itkLitmKihjzC2gPEzAUkhTJS7mrqpUqi1kLCxnxixiJqjUXU6gup0xfRYCol46ikza2kr9ZCX4OLhqiDkNeETzYRkI0EvCaCIRuxWpFYRCQUsBMJOQkHnXg8ls1ZrYATt8eO5LIjShasNi02Ww02uxqjqQKTuQKbXYHdqcJpq0ayK3AJNUgODXarEptFgcVSjcOpRpS0eLxG4rVOmtNeutoj9HRF6emKMDqcYnysifHxNBMTGaYmW1ic6eDQSh8bSz2sL3ZybLmL1Vwj450ecl0eZvsDzA+EmOsLMthgoSdaw3Bcz0SjhWxcx2BESX9ERXdIQYe/ihZXOWlnKY3OMprESjJiFSlbGSlzKS3OSgZ8OqbjTqbjNkYCGjqFMtqlMtrEEjrlMjo8pfRFqplttbIx7Oa1Z3v41s1lLqy0MN/iZCRuYCrjZKHLzaHRCOfWWrl8oodXTvfx6uk+Xj3Vw+1zw7x6doTrZ8Z44cgwRxZ7mBtvZmWuhyMHR6kLWzCq92PTFyKYy3CaShDMpUjmcgRTKQ5TEU5TEXZ9AXZdIYKpBMlchkVbgGyvpqctzOJ0F0dWBlmbaeeZlR5unJ3mzvk57l+e560LMzy4NMubL03xzuV5Hl6e5e0L89w7P8/DC0vcPTfJG8+P8q0bS/zxawf5vUvz3FjvYrlVIhs20O/R0CmqabFX0WAsJO3Y/CzrzEX4tLuJOotpTzpJx52kEyKtaZm2tEgmbiLkKMat2UPIvJ+gYTc+7Q58NVvxq7fiVWxFqtiCW7EdR8VW7OXbsJQ+hbHkScSavbgMBdj1BzBq9mExFmAyFmI0FmAwFLFj61d+Cq7HPz7bnw24djwC183XbvPg3Y/nuH4VcH30cZP1R/zox/8nr71+5xPF9ek8rv8I4KqsKERwKnHYSnCZC/FaC5EMexENe/CY9hOwHqDWUUzCXkLUkEfMmE+Ds4yUq4qUu4p6qYKYrZiwsYBaczF1phLixlKS5nKSxhKSpmIaneX0RE30pdw0RByEfRYCHisBt4WAbCIQsBCNCsQiItGQk1DAgc9jQfZYkL1W3B7rJ+Byiias1hqsVhVOoQa7U4HVWondVoXTqURwVOMRapAFDVZTJRZDJTazAqulGqOhDLOpDI9HT7LOSUujzFB/krnZTsazTeTGMuTGmsiNp5mebmVmpo2l2U6OHhzi2PoQR1f7OLbSw6G5Vqb6wvSnHeS6vMz0BZjp9TGcttJbW0M2ZWSiyUw2oWEwpqQ3VEmnv4zOQAXtngoyYikZsYxWuYpWqZoWZyXNjgpahWpGwybmGgSm6kwMeBX0yhV0y+X0+CrokIvoj1Qy02JmtVfg1GyUu+cGubieYaHVymTKyLn5Jm6fHufsYpozCykuH+3m+skeXnt+kNfO9PP68/288mwP10728erZcV5/eZErZ+ZYn+tiZbaHI2ujBNw1VBRsQa/ch1VTgFmdh11XhNtahU9Q4BUq8dhKkUyFuMzFuM2lyLYybLp8Ih4t85PtHFoZZHW2k6WJDC8cG+WNi0vcv7LE/ctz3L8wzcPLczy4uBll8861Od65usT9SwvcOz/PG2c3Z7m+cXWOP7q1xreuLPDSbIqZRht9fjXdbjVtDgUNxmIShgKSlkKaxArq7WW41LvwGvNojTtprXfT3OCmLeOlPeMiHTMQcpQg6/bi0e7CXbMNWbUVj/IpPNVPIpU/gavyKcSqzdhmS/EWNPv/M5r8LyHW7EU2F+EwFGDR52MyFGDQ56PV5WO2VLJv7za+8PinrZ5Pqa7HH/+1Llvv3LmL0ew41165xcP3v8H3fvBDPvjgo821w3+zx/X//hMffPQRP/rxP34Crk2P61+C6/OD1mOPPUZVZSEuqQanrQTRlIfPVoio34OoexrZuJeg5QBxZzH1QhlRfR4xQx5Jewn1UgUNrspH4Cohaimh1lJKrbGUhLmCBls1SXMJcUMBKXspfbUW+lMycb8Zv9uE120h4LIS8FgJBqzURoXNNZ6wQNBvQ5bNeDwWXG4zosuE7LUjSVbsDh0WqxKrTYHLpUGWNUiiEtGpwOPWEJD1RLxGgrIBwabAaVUiOtSITjVmYyl6XSE+r24zaaJeYqQ/yepiP7MzncxMtTGZy2yCa6qF6alWlma7OLwyxDMbozxzcJhDC10cWuhgabyBwWYXgxmRbLubyR4vk10uRpvMZDMmZtttzLSYGEkq6QoW0+LJo9VbRJunhIxYRLNUTLunkg53NR0uBe1SNe1iFUNBPVNxC7mYjkF/Nb3eMro8xfT4SxmIVjCZ0bHa6+Rw1supmTBn5qKs9DqYatJxeNDL711f5U/ePMGVI128vNHKq88N8Nrpfl55rpe7L4zw1kuj3DzZxdVnurhxaoQ7Ly9y4+w8B6fbWJ7u4NnDOaI+Hcqy7TiMxbhtlUimcmRrJUFBTUTWEvPUEJWV+Oyl+Gwl+O2leG3FCPp8Ih41q/NdHFkdYGWmndWZFi48O84blxa5f2WBh1cXefvSJrDevTrPe9cXeHh9nrevLvDWxXneOj/HG2dzvHF2lK9fneW/3FrlvRfGWWlz0O4qobbmaepqDlCvL6bRXEraWkrcXECDo5R6RxmSehdCzW7SYQstCXlzDq3JS0eTm1RET9BejKvmaUTlNgTlk8jqbQRqdiJXb8VZ+gRS5VaEyu0I1bswlzyJas9votz3W9iqdyLp87EbCjDrC9Dr8lHX5KFUH8BoqmTP7m2fSkD9+Hx9DK1fL7h27Nz5qCzjJg/e+xrf/du/ewSuX9Wc/+iDT8Yhrl678QsU12dn4P1yxVWAJKpx2kuRzHl4rQWIuj0Iml3Ixj0EzPtJCMU0iuVEdfuJ6vZTay4g4Swj5a4iKZYTsRQRs5YSNhYT0hWRsFSQtFYSN5eQtBSRkSoZTNjpT8kk/Fb8rk1wBT0OQl474YCNWMRBJOQg9GgvUfZY8HqtuGQLgmTE7bEhSmZsthpM5iqstiokSYHbpcQlKXCLCvyylpDXSCxgIeIz4xU0uMUaZLEGl1OFw1qBTpOH7FbR1CCRaXAx0p9gZb6H+dlO5mbamZ1uYyrXzPRkC7PTbRxc6OfwygjH10c5tjbE4cUeji73cWi+g+mBWnpSTobb3OS63Yx1CgxnzAw2apnrsrPY62A0paInWkp7oICOQCEdvmLaPcW0eUrp8lbRF1DT41PSIZXT6aqkz6ciG9UyVqtiJKKgN1BKT6CIvmgJuaYaFrstLPXaODzm4VjOx+FRN8/NRFnucfDScoqvX1/m9ulRXlhu4sbJXm6fG+WNF0a4ebKHN84O8ca5IW6d6uX288PcOjPK7ZdmufLcJIvZFAvjGc4cmyDq0aCrfhq3tRyPvRKfvRq/vZqwUENIUBJ1K0l4VfisRXgsBfhtRXgtBbiMBwi5KlicyHBoqYfVuXbW51q58OwYdy9vguv9G0u8c2WGdy7P8LUbC3z91gpvX9+MuXnj/CxvvjzL7XNj3DrVz/tXpvn6lWmuHcwwlqih21+1+VbWq6VNUpO2lRM3FlBryiNhKyZuL8Wj24ezZi91Hh2NUYF03EVzvYvmpINkQE3AVohLswtBvRVBuQWfbgdB3S5kxTZcVdsQK7YhVO7AWbUTa+VODAVfRr3/ixjLt2JT78OmL8CozUevK0KpykOpKUSjLWPr1kcDqD8DqE8B69cIru07djwC1w3uPXyHv/7e9z9lzv8qCagffvjJAOq16ze5++a9TwUJPvZTGn+O4Covy8Ml1SA4yhCM+3GbDuAy7EPUPo1s2E3AvJ+4o4i0WE6t4QC12s23inF7KQ1SJXWOMkLGQoKGAkKGIkL6IuodShKWSmLGQhrspbT71AzWO+hJSiSDVsIeCwHZSsjnIOixEfJZCfo2fS+fz4LXZ0X2WAiEBDw++ya4ZAuybEVyGXA4VTgdVTgd5TgdZbiEKtxiNbKgwCsqCXp0+F1aPIIar1iDV6xBclTjtFdgMhTglqpJJRxkGkRGBxIcXOpjYbqd2alWlha6mZ/tZGqimYW5TtaXBzmyOsLG8gCrc5u+zYmDQ6zPtrM+287cSD3DHV560xa6U3o6EzUMpHXkOiws9DuZ7jQx1FDNYLKKnlgpfbEKuoOldPrL6A1Wk63Tka3T0R+opj9QzVBExUhMxXBsc8F6rEHJbKuexR4Tq0MODo/LHByVODLp5/yhJu5dGOfV53o5OOTi/GoTVw53cm4pzYWNNl5/PsvNUwOcXWnk5HQtB4dcLPXaObNQx2tnhrjzQo7Xzk1x4/kZlsdTTI/Uc2J9mDpvDVb1XgLOKnz2SoJOJTGXhohYQ0SsIenX0OCrIeIsIyKWEnIU4bfm47PmE/cqWJpo4vByNwtTGebG6jn/zCgPrq/x9VsbfP2VZd69MsM7V6Z4/9o8X3tlkXtXprhzfnIz4+vFKV45PcyNEz289cIIt050cW29hbdfnORP753iz++/yJ3n5tjor6c7YCCk3UdQt4eQYT8+/X7cun0I2gOERTWJ4GaJazJiJRnWERSKcen3IKp3INY8hVPxFUTFE0iKJ5Eqn8Kj2IVUtRN72TacVTsRlHuwlm1FV/gVTBXbsdUcwKYvxKgpxGgoRW8oR1VThEJVwpYnv/r/f9Z+nYrr0a7ip8H1KwUJfnoc4u//4ce8eut1Ll2+yp03Ph0k+Bj/MgH18wSX6CzfBJd5Py7jXkTNLiTtTjz63cQseTS7q2i0lRDT7qfOUkKDpKBeqKLOUYHfkI9Pe4CgsYCYuYyko5qwoYiAbj8NQjldQS39cSvtMSu1Xj1Bt5GQz0bYb8fnNhKUjUSCNvxeCy6XHsltQPZaCISceP2Ozb1DyYTbbUaS9IiiEqdQgcNegmAvRnKUINnLkGzluOxVeCUVXkmFLCjwSRpcjmoc5lKc1lLspkK8UhXpBjstaekTcC3NdrIw3c7yQjdLC90szHWyujzAxuowh5aHWFvoZXm2k8PLAxxbG+TgXDtHl3s4vtrHQraeoXaJrpSJrgYdXQ0aRloMLAyKLA+JTLYbGGlUMpisZCBZRVe4mL5oOYO1CobrlIzUKukPVTBSqyBXX0M2qWQ4XslIfRUr/VYOj0tsjAscyomsZSXWcx5ePtbKOzfm+L0765xdSbPYK3Fqvp4XVjNcONTBa8+P8eqZLEem6hhp1LE+4uPy0XaOjvtZ7nNydjnFa89nuXdpmRtnN8E1NVjLoYVOkgENov4AEamaoKOKkLOaWpeGiENJnVRDg09Hwq2kVqog6izBbzmAz7IPn/kAcbmSxWwD63MdzOXSzGaTXHh2nPdvHeabn7TuzPDg4hTvXZvnvevz3L88zd0L07zx8iyvnd3MiL9xspfXTvdx4WAT985m+b//8k1+8qM/5O//5C73X1zl6GgTvVELYWMeXu3T+I37N4P/NHsQtAcIiWoiHiPxkI140ETUqyToLMRZswNb9ZMI6i04FV9GqPoKbtVW3NVbkSq2IlbuwFb6FJaSJ7GWb8NasQNT+XYMFTux1uRh1Rdi0hZhMVVgMStQKApQKkvY8uQTn9sZ3rlzJ9nxca7c+Bhc3+ODjz7e3vm31JP9C3P+1mu3P5nj+vlexc8fXG5JgyRUIJkOIFsOIJv3I2l3Imp24NXtJGEvpE1WkLIWEVHvIWYspt5ZTdJZRZ29Aq8+D49uE1xhUxG11jKi5mIilkLi1mKa5Wq6ogZaIkaisga/pCXoNRMLOwj5TARlI2G/hYDPgiyb8Pgs+IMOvEE7steK5DYjiAYEQYcg1uCwVyI4yhCFUkShGJejBJejDJetAslWgVdSEZA1+Nw1BFw1uO1ViJYyJFspgqWIiE9NW5OLjoyb7GCcjdU+NlYGWF/uZ3m+m4XZdpYXe1hfG+bQ6hCHlgfYWB5gY7mf9aUeNhZ7OLzcw5Glbk6sDXBspYeVqTRjfX56mq201CnpTCoZ6zCxOupmrtfOaFrNRKuObLOazmghA4lKsikVw/FqBmLl9ISLGIqXM5lRM96kYqJFzVyPnsMTIocmRZaGLMz2GVgacTI/LHJiOcGdi1PcfmmCE3P1rI+FeX4lw+XjvVw61svr5yY5Od9IT0LDQIOeq8f7+f4fX+Obt1bYGPawNujh6jP9vHfzENefn2ZxtJ7pwRiHF9qo81QjaPcQkSqIipXUuVXUSkpC9ioSsoaUV0etWElMKCNkycdr3EPAcgCvcS9RoZS5oTrWpltZnG5hdbqZK6eneP+Vw7x/bYV3L81x//wEb700zrvX5nj76gz3Lk9z7+I8b56f45XT41x+po+bpwa4fLSNMwtxbj3Xz3//3Rf4r++/yNduHOX8+hCzHWGafTX49Xvx6PcQshfhteRhUe3Aqcuj1qMn5jVT6zOSDJsIy5XEXKV4jHuQNNuQDU9hrfpt7JW/g6XkP2Mr/hJCxZOIldsRqrZhLP4KqgNfxFS+Hbt6H8bqPegVezGq8zHrSzEZyjHqK1BU56NWlfHkk09+fuDatYOx3Mfgepe/+f73+fCjD/mnf/p/fsWyjEeK6+NxiNd/oTn/H+Oq+LHichn2Ihn2INRsx656Clm7g4S9gBZXBSlLIbU1+4joi4iZK0g4qonZypG1B5B1+wmZigjo84haimgQq6hzlBI07CctldMd09Mc1BFyqfAIStyiGp9HR8Cjx+/SI4uaR1dFK16/lUDIiezb9Lgktxm7Q4vk0uNya7FYSrBbi3DaC3BY8/AIpXjFStyOClz2ClzOKnyiipBHi19SITuqkJ2VuB1lSLZiIj4VzQ1OOjJuJkbrObI+wKG1R+Ca62Juup3Z6Q7mZjpZnutiY3mAw6uDHFkbYGO5h42lbtbmOzi03M2zh4Y5sT7IkeUulqZS9LU4SEeqaY5V0p/WsDAgMt1tJdeqZ6JVx3BTNa2hPPoT5Yw3qRlrVDGZUTNSX8FoqozZDg2TbSqmu7QsDppYG7ezPGZhqlfL9ICRs0fSnFhJMNHnYG7Iw+pYhNVsmJPzjVw40sONU6Nce3aYs2vtTHSItEaVrI5GeO/GGt9+eIpbp4dY7pMYadBwaqmJNy8tce30FMtjDUwNRlmbThNwFqIt+yqSfi8RoZyYWEnSU0OtpCThVpN0qal1VsVFU/UAACAASURBVBCyFBI05xEy78dv2ous20XYXsRsf4yViWbmchmWJpu4/Owk7904xNeurW4WZpyf5MGFae6+lNvcUbwwzevP53jl1Dg3nhvj0vF+rpzo5dR8nGMTIV5cbeL0UpoX1jt47ewMl4+NM9sZoV6qQlBux23Yg99egGjYi0mxHYtqD1FZQ53fTFjWEZSqCQjFuM17kfTbkQ3bEbVfRV3wGLrCL2As+C1Meb+NWPEU5qKvYCl9AkvFk2iKvoS6cAv6iqcxKfdhUO5Hp8xDV1OIXlOCQVNKjaIAVXUJT27Z8tNz/Zkrrh2MT+S4cv0Gbz54yHe++10++OiDXx1cH360ufLzyq3XuXLtOnfuvkUi+Slw/dK1gF/HP/+Lf2d5eT6uR4rLaTqAZNqHqH8aoWYbovopPDXbiJn2khFKaBHLaTAXETMUEjWXkpJUJCQlPkMxHl0+PkM+PkMeHs0eAoYDeDR7CJvzSLnKaHSXUyuUINtKkJ1VuIVqZEmFV1Ljd2kJePT4ZAMuSYdLNiB7zHh9Vjw+K5LbiN2pwSlqcQoqbJZSbJYCHOY8BEseorUAt6MUt6MCyVqOx1GNX1ARlDT4BBWyvWpTjVlLESwF+N0VpOMWOjIyM+NNHF0f5dDqEAcXB9hYGWJ5rpeF2S4WZrtYXejl+EaWZw5lOX5ohGcOj3LsYD8HFzvZWOri0FIXJ9b72VhoY6jTS3+LSK7Xy2inSEdCTU9DDSPNegYbVQyllPQmyuhNlDLbuelbTbbUMNtpYLbLwEK/gfVxB4uDJgYay+hK5NOXKmGsQ8XBSRcvHsvw9bsHeev6PKOdNhr8pbTV1tAcUdAeUzE34Ofqqc1VnqkeD81hFU3BapaHQ7xzfY1Lxwd4brGJ+T4PYctOcm0O3ry0zKsvzLExnWGiP8zcaC3NdTringoSniq8xnwC1mJqRQUNHi1xUUFcVFDvVhNzlhGyFRK2FRCy5+Mz7iPiLGVuoI6ViQzzuQyLuTQXT+Z475XDvH9tmbcvTvP2xRnevjTLg0uzvH1lkfuX5nn1zDhXT45w49QY154b5cVD7WyMhzk+WcuV473cODXCCxvdnFnp5tLxSTZyrcSlaqzVW7Grtm9+2WqfxqrcgVmxE4+tgrBbT8ilRTaXImifxm/dj6Degqn8iziqf4c65z6mOiTmurx0R/T41E+jP/BFdHlfxFj6VSyVW9EVb0WZtwVD1V7MmiIM2iJ0mgK06gL0mhK0NSWoVKVs2fLZXxU/3rrZuXMHY7kc127c5K0HD/nO33yXDz784FHm/P9sjusnwC/aVfzRj3n19h0uXr3G7X9VkOD/+sz5xx/7DR5/7D/xizK5yirykVwanI4yLMa9COZ9OLU7EdRbcSm34FU9SVS3k0Z7AWlnCUlzIRHdXmKWAuqlShKiAp+pFEmbj8dQQL1XSXNYy1BGoqPWTMReSMC4G1H1JPryL6FXbcVuKsAjKQh7tUQDemRJgSypcElqBIcSl6jF6zHh8Zpxy0Zcbh0OoQa7oMJmr8ZqKcFhKUCw5OE0HcBh3I9oLUK0FSNZSwkISkKihqhLT8SlIyTU4HcqkO3l2I0HCMjlZJJW2hpdTGUzHFsb49DyKOtLI6wvD7O60M/KfC8bKwMc3xjj5JEcJ46Mc/zwGM8eH+fEkSwby92sL3RwdLGL9blWJgYidDTaGerwsjBWz1iPnwZ/JV31WsY6bWQ7TAw2qemsLWaovpy1fjMbA1bmO7Us9JtZG3dxeMbDSs7JwrCZsTYlg+kKWsIH6IwVM91l4ex6hvvXFjk2lyJk30PIvp/lbB3rU/V0JHQkfeWsTia4cHKUXJeXWqmUiL2QwZSVl4/0cfGZUS6dHGdjMoVHt53ehJZ7V1e48fwUc8MxRrt8HFlo5dq5ae5eXuGZpXbaYkaijkoitipi9mrqxGrq5RpSXh1xl2LToBdKiIpl+Cx5BO1FzAzEWJ3IsDieYXkiw8Xncjy8uc47N5Z5cGWKd6/O8PDyNA8vz3L/0gJ3Xp7j5tkJrpzKcv35HFdPZTmz1sbBsShroxFOLzVz+8UZLhwbYaIzRH9Kpj/lpdalxlGzB1G7G0m3G7tyO3bFNmyKHXgs5XgFFS5LJY6a/TR4FDy70MLBkQgx6x6Stv3ceX6CP3nwPC+t9zHd4WOhM8R0i48mjwqXZjem8ifRFW5BdeAJ1KW7MGlLMOhLqVEfQKXch1KVT5WikCpFKVu2fOXngPLTM/3rzZzfsXPTnL92/Sb37r/Nd77zXT74OMz0fzqA+kvA9cMf/yOv3r7DhStXuXX7jc8pAfU3eOyXgKuk7AAutxbBWYHNvB/Juh+XcTdu7U7c6qcIardTa3iaRkcBSWs+cWMeYe3TxKx51EsVxKVKAtZS7MrdBO1lnDs8yv/4o9v8yfuXuXPxIJM9fuqkQpK+UlqSOurCauzWgs1JfaESWazGaS/F79XgFlV4XDp8HhMe2YQgahHEGtxuPU5RjV1UYLWXY7cW4zDnIVr2I5r3I1kOIFgPINjy8AhlRD0aYm4dIUFNnawn5tIRFJTItlKcpgOEfVW0pGx0NLqYy7Vw8vAEh1dGWF8cZmN5mOOHcmysDHHiyDinT8xy6plpTh7NcfxQluOHR3jmyChH1vo4ON/O4cUuBlplWhusTI7UMdTpoymmp6XOxFiXhyPzjRxfSnF4LsZyVibbUkM2XcX6kImjI1YODllYHbFxaNrDxoyX6QEL0z1GLh5r4q0LI5yajzHRomesUcvphRS3nh9jYyxGT52GjjotF09kee3leXI9HhLeMqYHArx8YoTDs83USeUEzPlMd/k5e7CXcxv9HJpMkwmqSPvKOTyR4OHNdV55YZb54Ri5bj+3Xl7kr7/9Oj/4izf55punOLnUTaNPS9ReQdReQZ2ooMGjo8GjJeFWUidVEpXKSchVhJxFRKRyZh55XAu5DEu5Zi6fnuTBjTXeubnMw2uPsuWvL/Du1XneenmWN16e4/b5OV45N8nV02NcODHEmfVOVsdqme3zc2giyYXjIxydayPbFqAl4iDhMSAZirAodiLo9uA170fU7sap3oGo2UPEpUSyllNTvgOPqZDzR0f4wZ/d4X//3Rc5Pp1gfdjD//jGOd6/sczRyTg3nh3jO79/k//2u9e5dHScgUYJc8VWKnb9JvqSbajLdqJR5qHTFKLXFaJWHKCycj9llXmUVxXzxBM/TYd4/DMecdq5azNz/vqNV3jw9jt893t/+6jl598Drh/94yeK6/MD1xf4mb3IT32w5Y8Ul+Asx2bch2Dci1O7C5dmO3LNVgI1W4nqdpE07qPRlk+dYS9e5VME9LuIO4sJ2woRanZjqHiK/rSLv/n2Az74v/6C7//Xt/k/vv0mL58cZaTdyeUzWf749y/y7PEhwiE1TkcJJv0+DJo96FS70an34nJWITqqsVkqkQQNskuP5NLiFNQ4BBWCpMBuK8Wo3YtZ/zQO424Ey14Eyx4E217cQh5eoYSwS0lIVBF0KB69wlcTdFYjmQqw6fcQlCvIJC20NQpMj6Y5djDL4ZURDi4OcnQty8kjE4+U1jgnj05w4sg4p56Z4tnjE2wc7OfoxhDrSz1MDifoapJojBlpbrDSkRFpTTkY6vSzOpnh1EY/L58c5uyRLs4cauGZxTjz/XZGUhWs9GtZH9azMqhjLWtjYcTGUIua9ngZIxk191/+/5h7zyDXz+tO85KyZFoUKfKGzt3IOQONDDQaqRudc84555xz7r7dfXPizTmRl5mULMka2ZZEOY5nPZIlW4m2p2rKu1vlHa8tap79cEmKlDVVY3kpGlWnCt8A/KveB+ec95zfb4gff/sK37i3yHpvBiNVDk7NVnNlo4OFzkzGGwPMduVyeq2T2b5CyrO0RNzxdNX4OLfdz41TUww3Z1OX62B5pJoz671sTzWwNFhKa7Gd1aFi7pwe4+GlWa6fHGN+sISJzlxevLzAX3zjGu986Rz3zs2wOFhGaUhPnldFrldJcUBPeTiZ4oCBAr+GoqCGwqCKgqCSDK+YwoiOmcEy5sdqmR6uYWGsjovHRnnt5iqvXJ3j1avTvHl16rEV2dUZXjw7xoOz49w/O8G1Y8Oc3+rm+EorR+cbmOjOYbA5ndm+QuYGy6kvTqG/pZCWygzs2gSMikPYdYdJscSS7hIQdiThM0XjT44j268h1SEhJTmJ4dYcfv+1U7z75y/yh68cZXuiiLEmO1e267i+28LlrWb+8KUd/vpbd/n2a+e4d2aeqa4S/KYEtPGfxamOxqSKQSWPwmwUkWyWoNMkoFEnoVKLEEoSePrp3/nFGX7iiY/JVX3i4IqJfbyreOMWr73+Jt//wd+8b5bxT78muH7+c374059y8+49rty4yYMXP03N+Sd/JbiUKuHjvpFXgdsaj88eh98aQ5o1mkjyEXKSoyi0x1LhEVDrk1DqSiTLcph8dwLlIQW5XjEpxiPYtc8z2V3Md995xN9/96v85Tcf8pfvPGBjuoqj8zW885Wz/O6re0yNlZGbpcdiOIjPncTKXDPnT84w2FVM2KfBZkrE45QTTDWQGbGTGXERCJjxpmjx+3UEfGqcyQm4bXEEPIkEvQmEUuIJ+xNJD4rIDMjJD+spSjdTGDZTEDKT5zeSHzQ8Vr7wSsjP0FNX7qWh0s94fwVHVwbYWhpge2WI/Y1Rjm0+jv3NEY5uDLG/PcqpY9Ps7oyyMN/Owkwz4yNVNNWGKcu3U1Xspq0xnZG+YuYnGji60sPJrQHO7Axwerub01vtnNpo5tR6AxtjOYw1mlnssrI2YGehN5nlkRSG22zkph4h23uE5kIVl9bq+Isvn+T1C2OMVjsYrfFwfqmJk9M1jNSm0pxrpqfKx958C5NdufTUBYh4kshOlbA+3ci1k7M0lfhxa+IZ7yzl916+wJm1XlqLHcx353L39BivXlvi/sV5Tq13M91byNG5Rt68tcGt06NsT1eyOlJOY4GdbJeMXLeCkpCB4oCeolQDJQETxUE9RSHtx8BVkK5lYqCEhYk6JgermRmq5tzuEK/eXOG1G0u8+r7u1ptXZ3jzygz3Tw5z7+Qot0+NcHGnlxMrbezMN7EyUcNIZy6NZV7aqv1szLdz/uQic2NtOE0i1OLn8drEBDxi/M4kwi4BQUcSHsMRvJYY/A4xqQ4x9SUpvH1/n+9/+x4vXRhne7yIropkmgsUbIxksD9dyO54AW9cnuHe6VHOrndwarWL4eZs0h1inKqDuLSxmFSx6DUJ6PVCTAYRek0Sep0QtVpMUlIcT//Ox8H1m5zPjIl9bJbxQcb1/R/8zb9BAfVfgeux5vyPfvouN+7c5cqNmzx89Mqnb5bxPrg++EeQKwSk+Ay4nFLs5hjclih8lmhC1ljCpsNEjIcpsMVR6RVR5kyk1JlAni2KQm8ipSEp6c443PqDeEyHmeov4ZWbW7x8bZ1Xrq/z9v2jbM1UcWW/h6++uM31UyPMDJcQCcpI1j3P9GAZP/jzN/i///6P+OZXbzLQUUB2moGciIX0gIFw0EgkzUZayIrLpcLrUuJ1y/HYhXgdSfg9gvezrgSCvkRSPXGEvULyw1qKIkYKwnpyUrVkuJVkpajJDmgIeSXkRXTUlXtpqvYzMVjBzko/W0t9bC/3s7MyyM5KP9vLfeyuDbK7McTe9ig7G0PMTDXT3V5IR3MOzfXpVJZ4aK2LMNRVxMxoDVsrXZzeG+fs7jj7a73sLLezu9LKqY12jq81cmazhb25Mua6vSz3OdgYdrE84GBrKo3BZhtp9mdJsx2iNCBgZ6yQVy9MsNQVoTZNzlC1l/MrbexP19GUn0yuR0R5hoGNyXqWRqoYassmyy8nL03HzkoP2wt9pFikRH3+AL5kJTvz/Zxe7ae10MZwnZ9L2908vLjAvYtLHFvpYrqvmM3JOi7u9LE7V8vCQB5zvQVUZ5nJdsnIcSspDhoo8hsoCVioSLdSlmamOKQj36+gIKAgwysmK6hkoKuA+YkGJgarmBgo4/z+CK/cWuPVm0u8fPnxkvXLF8Z56cwot/f7uX18mGt7A5xYbmV9spbliVpmRioZ6iqkKDOZnJCB7dVB7tw4Tk15BglRT6GVH8FtFeJMjsNljsZnT8BvF+AyROMxx+M0J5JiE9HbnM1bd3f5/VdOcGqxjrmuDJoLDVRnKljqz2FruJD1/hz2JspZGSxgfrCAmYFimsu8hO0CvLooPMYkzJp4TEYJWq0ArSYJnSYJvU6MWi0hLi6Kz332s+/3p3/zGVdsbNyHpeIrr77OX33/r/8N9mQfAdcHZhn/8t7P+PG7f8eNO3d54cpV7j58kfKKmv/lF/hNguuD9zJZIm63FmuyALPuCB5LHKnWeALJsfh0BwnpD5FrjaXIkUiJPYEiayyZ5sMUpggoSBURsBzGpf8iKZYj1JU4GGzJZGWskr3FZm6eGuX0cjMnFuq4fWqYe+cnObHaTm5QQW5QwZt3jvLNty7w9VfPcP/yMlvzLVw7O8+VMwvUlgYJ+jSE/HoCqUZ8Hg2pHjVuhxS3TYgrORGPLQGvI56AO4mwT0jIJyDil5LlV5CZqqAgrCPbr8ZrjsdjiifDp8TvFJIRVFFT6qKlNsjEYAXby92szrazNtvB+lwnm4s9rMy0szLTwd7GMCd3J1icaaO9MZua8gBtjdl0NGUx2lfO9mofx7aGOLrRy856D0fX+thd62V3pYv91S5ObfZwZruL46uNnFpvYm++guXBMIt9Hua6klkacLE5mUFTqYY0+0HCyYfIccay0JPJpc02ZjsymGgOM1DrY663kMt7Y7RX+bFrDpHjV9NTn8lQWz4lWcnUlftYW+zmxNEpSgsCaGTxiOIOIYg5iDThOfrqczi91E5RioDhxiA3z85w++IKJzb6WZlsYLg5k7ZSFxsTlRydq2eoKZ3KrGQKA0byfHqyvFryfAYqM1zUZLspT0+mJKQjzycnL1VGlk9GfkRPX0c+k8PVTA/XMD9Ww7m9EV68tsyjaws8ujLHixcmH5eIp0a4c3yI28eHObvWwdpYFcuj1SyO1zE1UkNXcz65ESsBr5a2xkKy0u1IRQcRxX8BScLTyAWfR5zwBOK4A2hlT+MwxOC3S/DZpbgtInxWMfkhA0tDFZxba+P0YiM7ExW0l9oIWmIo8MpZ6S5id6iMyYYgO1MVzAzkU5ypIexKwmuKwW9Jwm+ToVfHo1ULMJuVGIwydBoBBr0MrVbGkSPP8+QTT3wIrsdu1r8Erk9gcv4XvoqPpZs/Wio+zrj+x69RKn5gCPu3f8fNu/d44epV7tx/+CmC6+MP8RcZlwibXYHJGE+yIQaPNRGPOR63PgqP9hABQxQ59kSKXUIqUqTkmqIJ6Z4jkhxDxB5LmiMGr/kgLsPzZKWK2Z5r4I3b27x2a4PzW90s9ObywkYbt08Oc3yxiZmeAjJcQorDaq7tj3Lr5BhXdgeY7c5jYaiUV25scOPsHLUlHjKCOtJSdXidSlxWMV6HBK9dgtsmxG6KxWmJxetIIJwqIT1VQnqqlMyQ8rHph19Fll9JJEVGUYaZwgwLfqcYr11A2CenNN9KfYWXgc5cVudamBuuZX64lsWxRlYmW5kfaWRlqoOjKwOsznbQ31FMXUWQ+qoww73lDPeVszzTzsmdcY5vDbO70cPOahebS+1sLnaws9jBsdUuzmz1cnKtjb2lek6vN3NiuY5jc6Xsz+azMRJmoT+VuYEwBcFEzNLPUJmhYnuinKWBXNZGiljozaW3OoWqLCPl2Sa2FzsZ6CzCoDpEOEXD7EgTQ93l+FxyKkoDjI02UVmRiVgcTVxcFCq5ArVSSezhZygIWbh3epbxpjB5PhHzozU8uLHHqe0xJvoqGGrKYqI9j/WJGrZnG+mtTycvoCfkVJGdaiY/zU5e0EpZxEVVlpuSsImydAMlYS3ZKRLS3ULy0jR0NWczMVjFzFA1cyNVnNkZ5Nb5WW6dHef+hWleemGaly5McffEENd2eji70srebD0bk7WsTTUyP97AWH81dZURsiNOwoFksjM9KKVRCGKexmdX0VgZoaclj6oiB3bdQaSJn0ElehqbIQGjOgavTUJKsphkxfP0VPm5ut3L2cVGZjozKAlJUcf9FsaEpxiqCHF6sp6VzhwW+nJoKLEQThHgTY7BY4whYJPiMUtRy+JQK0UoFGJUKhF6jQStSoRclkRSYizP/M7nOXDgCZ488BmeOPDkxycDPuFdxejo6A/B9e/KuD7anP/Ru3/LrXv3uXLjJvdffPQpgeuX4iPgkkqTsNuV2G0SXNbHmYxNH4tLH41Tcxif7giR5Hjy7ElU+5UU2QWk6Q/h0z5P0HyETLeAgC0Gg+JzZPlFvPlgh7/45m3+6GuXObnaRkVEybG5Wt66scyJpRYaCuy4dYfIS5WzOVHDa1cWeXh6jKHaFDbHyji32cVYRzalWUay/BqCHiU+hxyTOgqz9hA2UzRuazxOSwwOSxQ+VyKZYSWZQRlpPhGRoJycdA0ZfgWpTgF56QZWpltZnm4l1SXFZooj1S0jI6SkKEtPZ0MaC+M1TPSVMjNYxfJ4M4sjjayMt7Ay3sbMYC1tNRlUFaVQWZxCVUkq7U3ZdDTmMDFQzcZ8F0eXe9haaWd7pZ3t5U62FjrYnmtjd6GN3YUmdufrOLnayJmNFs5utHFtv4tre62cWqpkZ6aI7bkKyrNUmCSfpbvSzds3V7m+38dSXy5txckUpEopCCjJCagpL/RSX5NBaooKn1vD2GALQ3312K0yXB41nhQDEnk8h6MPkZAkRKUxodIYEQuSCDlUnF/v542ry1RlGSjKsnDthU32N0doq82gsdjHZGcR+0udLI/XUpXvJOxWEfIYSPOayU1zkRfxUBxxUZ7lojBkpDRNT2maltwUKWFHEpk+BZ2NOUwN1TLTX8l0fzmnNvu5eXaGqydHuX1ugvsXprh1Yojzqy2cmK9noTeP0ytt3Do7y9pMEz2t+TTXZlFWGCLos+BxGkj16JEkfpFkTRInd2b4ztdf5C++/TJvPDjG7HA5hRETFk00BuURjJpoHOYkbNoYkmXPUBKUcWu/j1dfmGK0yYfP+CziIwfQxX+Wzjw7V5ba2B+toL3ESkFETlmhhcyQEqP0ObTCg1i1EtQKIWJxEkmCeCSSJDQqMSq5ELEwHqEgni8+/QxPHniCz3wK4IqNjWN4ZIzrN27x8iuv8b2/+sGvWyp+YAj7c/7mxz/9sMf14KWX/8OA68CBx9e2AkEsLpcGl0OO1ZiAK1mA1y7Cbxfh0kbh0R4hZIwlwxJPWYqcSp+C7OQEIsnxZLkEpDsTcRsOIoo9QGWegTcf7PDw6iIvXVvi+GorafYoqrPUnNto59hSC5leITb1FymN6FgcKuWNa0vcPzHEUI2bvelKji/UM9AUoiLHRJpLgtOYgE2fgN8lJugT4rJF47LF4LAcwWY6SKo7gaw0OdlpciIBEaEUIRlBJZGAgsygis7GTM7sjrO90kt6QIvDIiCQoiHNL6emxM7SRA3Lk3WMdOUzO1TJykQziyMNzA3WM9RaQmtFGtX5XhrKAjSUB6ks9FKS+3iNZKSrnM25Hrbnu1mbbWRjvonNuRY2Z1vYmmthd6GV3fkm9hYbOLvZysnVJs5stHPv3Bi3TvTzwlYrl/d6uX12gqneXCLOeMrTFeyMl/PqC9OcmKsl35NEgU9KdXYyxRnJpDgk5GQ7KSjwYbcq8DoN1NcUUF6RhdEqI0ZwkOjEKIQKORKVAbHCjEhhRCaTk2pVs9hXxjdePMaptR4ifi3NDbl0thZRlGEj3aUgJ1XD4ngd86M1hD1y7MYkIv5kgm4zKU4DaanJFEbcVOZ6Kc+yUxhUU+BXUBRQkp0iJduvorc5n4neSmZ6K1gYrObEag/XT09x9+I8j64tcXazg63JCi4f7ebiVifjbemcXGnn5RubzA5XUZLroqwwlbxsH06rBr1Ggk6ZQOKRz9HVWMx/++s/4Z//4Xv843/7M77/Z6/zyq0dtua7qCzw4UoWYjcnkqyPwaI+SIZHSMR6mLXBbP7g0QbbE0VEnEdQJh7AJPptugqTOT1RyaWVZrYmS5kZKaK7LZPcNAMawbMkPPdbyBKPoJQKEYsEiMRCpGIBcokAlUyISBBPdNQhnvrsUzx54DO/iCc+YpjxGwLXjZt3ePW1N/69peI/8bP34Ec//inXb93m8o0b3H/pERUfA9fHS7hPB1xx2KwqLCYhNlMiXruYFLuYoFOK1xhDij6KkCWeLLuAYq+ckhQ5aZZ40pLjiTgFeE1RWNRfIJIqZnetgztXlrh0aoKliWoG2iOc2upmb6mF8mwDeWENgx0FVBW5aChNYbQ9l5muXEYa/GyMlXD9+CBbk5U0l9jJ9knwmqNxm2LJCulYmWtmdrySUIoQu/kgdvNBnMmH8DnjiPjFRFLFhNwCQilSgikystK0VJZ46W3L58T2KHubw5TmO+hqyWV/a5jZ0RpObPby+r09thfaGOsuYry7mLnBamYHahlsKaa9Kou2qnT6W/KZHapjrKucmkIfOX4jFfkpzI00sTHbzfJUG4vjDSxN1LM62cj6dCMbM03szDVxfLmFEyst7C3UcWypgdMb7Vw82sPNE8PcPjXGpd0hji2101ruIWSLJdMdT44nnq5yOzOdmfRUpdBQYKc6z0lZjpusNCsV5RGaW8oIBm3oVAI8LgMtrVWkhFxECWOIEiURL1cRLVQRJ9IhVJmQKBX4nXrGmvO4uNbDha1BssMmEuK/gFIeh8UgwmWVYdLGE/TpaG0upL4+H71RgkKdhCVZi0GvINmkIuw1U5rtpbbQT3nEQkGqgkL/4xvmnFQZPU0RJnpLmOguZbqvghNrfVw7O8ONc9NcPzPJ3EAh4x2ZPLgww90zE4y2pjPWkcPqRB01JV4CHiXZEQfB1GTMRgUKTQzdpgAAIABJREFUeRISwSHU4i9yYmOUf/jBt/j+O6/yey+d4e4LK5zcGmJpupWulgKywgaMqoOkp4hprXDRU+OiyB9Ld4WBL92Z5fVb0/TU27FpnyLsOEJtuozVrnTevjLJO2/vc+5YF021XlLsSeSGLZTnpeIwKZAK4hAnJSBKSkAQH4NSkohCFI9MGEdSbBRf+NzTHwHXk491539Z1uYTOs8xHw6g3v4QXI9lbf53xiH41ZrzP/7Ju9y6c48Xrl3l9oOHv0Jz/jexZP0rDGGfePy5oqQ4HFYNTpscl1WI2ybAYYojxZpA0JZAKDmekDmOiDWRLLuAdEs84eQE0h0CUkzR2DTPkZuu5vhOH6+9eIydtS5W55rpbcuittzJV147zU+++xXmRmtwWuKZHKljarSBgiwrtQVu6vLtNJXY2J6r4+6FGTan6ygKq7BrniMnKGe4p4D9rT5uXV1luCcfm/EQTsth3MmH8diOkGKPIeROIuwWk+aWEQloiIR1hP0qQj4Vg92lvPLwDG88OsdwTxGn94b5yuvnOHN0mIvHJrh/ZY354Ur6mrIY7SxmfriO5bFWZvobGeuoYqSzlLnhOjZnu5kfaqK5LJ3idDstFRmsTLSzPtfN8nQ7i2MtrEy2sjbVytpUE+vT9WzPNnB8uZnjyy1sTFayv9jA2c1Ozm52cWV/mDPrvUx2FlKRaSJkiyfFHEVWqoiCsBS76ilC1igWhso4vtrLaE8F1SUhSgpDVJRn09xSSWF+GkatGINGQijkxeG1k6iUckQqJVqu4YhIQ7zUSKLaiEAuIeQ2MtNezGpPCdsTDRRErCTEPYtYmoBGK0dnkKE3yEgSHsFi09Ex0I4z5CJOnoBcr0CtU6LTKLDoZUS8FppK02krC1Ee0lGYIiXHI6AgKGGgJcT0UAnj3WWM95RzfGOAq2dneOHEKKc2uxnryGawOY1rx0Y5OtNAfZ6Fntogw615ZAd1pDoVRMJ2PC4jGrUYqTQJuSQKo/Igs71l/PGbl3nn1fM8OD3HydV+lqdb6esqpaQkBb9HTrpXRlddgLm+HMZaUmgplDPSZOWV66O8cnOC3mY7XuvTZHijaCvUcmWjni9fn+TcRg2LEzkU5aqwm6PobM7n5O4MQ921WPVyBNGHSYo+hCjuEMLY5xHHHUQc8zzRX3yapz7zwa3ir74E+yQTkpiYmMf2ZNdv/gJc789x/VpCgu+97/Jz5/4DLl67zp2HL35MHeI/ArjEwng8Lj1OuwyD5hAm7UEc5mh8tjiCtnhSTVGk6A7jN0TjUR/EqzlEmjWBkDUem+pZbOpn6WoM8dU3z/D2qydZmq6jptRFTamD5hoPty/P8aP/+iXuXFknI6SnpCiF4YEarKYEUm0SSrOS6W0KM9adx8xgCdMDpVQX2EjWPk9loYPT+2PcurbO5mo3kZAKjfzz2AwHcZoO4TEfJsUaRdCVRDhFSiRV9bihH9RiNcZjNycwNVLHi3eOc/PSOrNj1SxP13N8s4fF8RrWZ5vYnG+hpylCXYmHvpZcZofrWBhpYnG0jZWJTpbGm5kaqGJ+uIG5wQYmuqsZ66xkqqeW+aFGliZaWZxsYXmihfWZdjZmWlmfbmR9uo71qWq2Z2rYna9jb6Ge3fl6Tqy0cnazl+2ZRvrqwhQEVPjMcbj1hwk6EsgOyChMV+AzPYdJ/FmKwmqunJzh2vk1OhrzKcj1UVaaSUVVHhkZPrQqIXqtFJ1egVQlIVEpJValJFFrJE5hJF5mJE6uIU6YSMilZ7Aqjcn6CBujdVQX+xGLjiCTC1Fr5KjUMrQ6JUJhPHqThprmGgLZaSSpJEg1CjR6DXqdGp1ShF0npTo/QFd1JrXZVvK9UjIdCeT7xfQ3BZnoKWCiu4ypvkr2V3u4cHyMs3uD7C230l3rp7cuwK3TkywNlpLlEtBS6mG6t4yCjGT8bjUZYQduhwG5JImk+BiEcc8RsIoZb83l7asbfPXGJvdOTHJua4SjK4P0dVWQ4tVg0sZQmuugqz5MY2EyPdUOBuqsTHV4uH6yjXM79dSXKLDqPoPf+gz708X86Zvb3D/RwvJwiMXJHNIDSWSElCxNt/PCmRXWF4fITfMiijtM3KFniD34eQTRz5B4+PNIYp9DLojm4LPPvF/F/GpwfRLx0VvFoeFRrt+4xaOXX+V7f/WDX9MQ9ufv8U//9E8fguvm7btcu32bey89+vTB9dEffuAA8bEHsVqk2K0CzIZDmHVfxG46RKo9hlRLFCmG50k1RhEwxeBSPo9Pd4SwJR6/KRqz5ClSLVEsjJbxpZf3eevlfTaXmygrMJOfoaS11skLJwf5P/74Jd585TQ1FUEys2y0tBRgNiaREPU5In4dTdV+6srcpDoSKc4201afRtgnx++V0d6aw+hINQV5doz6aJyWeJzmaDzmKPy2OPz2OEJuIel+BRkhDRnpRlI9ShwWAdnpFiaH67hwao7TR0dpqvAxM1DG7nI7HXUhxnoKWZmqp6nCR1ZQRUdDBkuTLcyPNTM/3sbSVAfLky3Mj9SxONrI0mgTqxPtrE12sDrezvJEKxuznaxNt7M21cL6dAubs81szjayOVPL1mwNm1NV7C/Wc3qjlf3FBvYXW9iebqCtIoWsFBkhh4gMr4KgXUB2QEFRpp5UWwz+5MMEkqNJdyXR15LN8c1RpkebKc73U1WZS0lZFqGwB71Ohk4nQ6WWotQpEGlVRMlkxKq0xCoMHBGoiBErkMhFBO0aOgu8DJSmMNKQRV66DaEwCqVahlavRa1RY9Tr0GrUmC1mQhlpeMNBNMkmVCY9ZpsVg1GPSi7AoBZSkO6mqSRMXb6LsjQduR4RBQEpfQ1BxtpzmeopZX64mt2lDs7sDHBsrYPliSrKMrQ0Fdt5684221N1ROxJdFUHuX9xg/7WIuxGIS6LkmSjCrVcglQkRCWMYaA+j3un5/nd6+u8eHqCY7ONLAxVMTfWQk9HJak+M1pVLEW5LurL/eQG5NQXGOitsbE0kM61423MD4YJOZ5GKz1Ali+Gh2f7eOfREsenM7l5opHt5VI89oOUFdnZXO7jxN40W6uj1JZloZUmkHDwaTwWNSU5fgIuHQUZXiaHOkkLpP7rc/cbWv2Ji/vFHNe/vcf1KzOu9/jRj3/Kzdt3uXLzJg9efvkjCqgf0aL+FMD1Qep65ODTqBUxBLxKqkvslObq8Jiex6r4HC7VF/Cqn8GvO0jQGEWq9jAe5XN4NQdxqZ/DqX6Wunwz53Z6eHRzhWvnxlidrSQvXU6q4wg1xQZ2V5v4xpcv8tK9XSoq/FhsIgJhM4lJz/KZJw6QFPtZHOYYrIYohPFP4jDHUlboIj2oxWUXUlaWSnaOHZ0uBo3yEHZTPDbdEVItcfiTY/FZYvA7kwj5ZISDSoJ+NT63gqqSAPMTrWws9XD66ATzI7VE3GImuws5s91PU4WXicESLp6apLEyhVSngNbaNFZm25gZa2RmtIn58VaWp1pZHG9gbriWpbEGVsZbWJ9oY32qnbWpVtan29iYbWdjpoWNmUY2phvYmqljY7qKtakKtmer2FuqY3+pnv3FBo4ttdHfkE66U0jQISQ/bCA7qCPFmkT4/QHOVHscEW8SmSlC0lwCslKVTA7Wsjrf+1i3LDuVQNCJzW4k2apHp1Og1shRaJWItGpiVSri1DpiFQZipTrEGgMicQLJ8hjqwiaGy/005zrx25RIxHGI5VKUWi1qjQ6dRo9OrUOjVqM1aNFZDGgtBlQmHRqDDp1ejUYtQacSEvQYqczzUZfvpSRNT6ZTSJZbQHdNKuMduUz3lDI/WMnWXAubc42MdeVQk2/Bo3+e3FQxxxZbOLncRlOhncHGCH/41jXWZ7qw6gXolUlolSLk4iSUEjEmhZCmogAnl7p5eG6aO6dGWB0tp7HcR2XZYwf05GQtCkUCPq+OcKoWtzmWwnQVTcVmhpq8rI7lUl+kwKY+gFH5GWoKNdw91c7DEw2cmsvgrdvDLE1k4fdE01QbYHGmna2NIZYX+6mrzEYY+ywq4RH2N6c5d3yR6pIgO6vDXHthn7zMjE8NXDGxj1d+bty8zcuvvMZ3v/f9DzOuXxtcP/npu9y5/5DLN25y76VHnxK4fhXIDvDbn/0tvC4TIwMN7G4OcvPCDC9enWekNUxBSiINWVra8y2UeSWkG6PIsMSTZo7DbzxCyBLDfH8x33j1FN/7zj2+98f3uXt5homBbJqrHATdMWQEExloD3PhxCgndofIzbMhlDyDO1VDdW0W3V2VDHSX0dmUQVWxm8JsC5GAirBPhc8tw+0UkxGxYHOI0RvicNokeGwinPpoXJrDuHUH8VliCLgEBFMkuJ1JuO0iqksCHN+e4PjWGEuTzeyt9LE8UU95tomGIgfDbdn0tka4cn6Gm5eWyI1ocSfHUVHoYmygkrmJZhYn21ma7mBuopGVqRZWJppYnWhkebSetfFGNqdbWJ1oZH26he2FdrZmm9iYqWdjqpbN6WrWpyrYmqlib7GOY8v1bE6Xs7/YwO58C7V5VsJOIRkpSgozrWSHDNiMsXhsCUQCSnLCKrL8UnKCcvLDagJOEVXFPjpbiggFLLicOuwOAxarAavdhFarQK6UIFZIEKpVJGg0RCtUHBariJcbkBnMyORCnOoE6oIGBoq81KVb8FlkKGRCxHI5UpUGmVKFWqNBJpMhFgkQS5JQ6hQojSpURhUagwatXoVOr8RkUGAzKcgOWinLcpEX0JHtlVIUUtFbG2C4JYPh1mwmOguYH65gZqiElgo3/uQorIrPUxhUsjRUznxfMc1Fdvrr03j74SlWZzpIsSuwGMXoNCKUChEapQyNPJGgQ8l0XzlnN7s5tdHOxkIjPV2F5OSkYLHrkSslyJVCkq0KbMkyrPp40j0yitM1VOXo6K51k5sai1lxAK/1eVoqLZxfL+fGdgl3jpXz4EIL/a0OCnNUNNc/9iOYnmxmbqaTwpwU5IKDBD1azuzNsTbfRU2pn931IfY2p0h1O36RFDzx8XP2SUf0+5rzH6pDfKRU/DXB9XN++u7jHtflGze58/DFX/JVfPJT0px/fOPx+ac+x2BvM9/7L1/nj7/1kNfvbvKnX73I2ZVm5trSeeviPH/86AS7IxXkJsez3F3MvZMzTLXn0Jhv4Y0b6/y/f/8tfvbf3+Fn/+cf8e2vXGB2KJ+5kWKqCs2kOI9Qnm9keqSciaEK/KkKYhJ+i/6RWn76t3/K//h/fsg//l//lb/+y7f59u/d4Pv/+U0e3NhiZ6WHGxfXObo5TFG+B6M+FqddwnBfNeP91fhtQiIuMS3lXqoLbAScSaT5ZARSpJi1UfS1l3D70hZzow10N2SyNF7PxnQT9UVOUkxRWORP017n53dfP83WchtOcxQuSwzO5HiKc+0sz3awNt/N7HgTi1PNrEw3szzRwNpkI0fn2jg618bmVBOb082sTTWxOd3E9kwDO7MNbE7XsDJeyvpUOcdXG9mZq2Z7poqNqQq2Z6qZ6SuiNMNAXkhHbpqRzJAej0OETn0QZ3I8WWla8iJ6wl4hkVQpuWEVaT45aX4N4YABj0uL2aLE6jBgsugwGrVotUpkcgkCsYgEuZQ4pZzDEhkHk2TESrQkKtSIRAl4NIk0pZkYLPTQGLGRalEgkyYikSuQqXVIVEpkSjkajQKNWoZCKcZi06Mzq5GpJehMagwmDWq1DJ1Ghlkvw2oQE3SpKcqwsjxWx/ntQRb7S+mrC7A6Vsv+cgd7yx28/dJxHl5fJS+sIM8v4+75BX7/9QssDJRRHtHTUuphe7GD/o4i0gMGTAYhEvERVCohWp0cYdIRkg0C6sqDTA6Usr7QzOx0PbX1Gdg9elQGBWqDGp1JhU4vRaMWYDNKSPNqiHgUpDkF5PhEOHVfwGN6lsJsDY1lZvZncrl3rJx7x8s4u5ZPc5WO5jovzfVpVJUHaWzMobuzjGCKDqMqjoyAiYbyEE1VIWrLUthY6mJiqBGTTvkrmu8f2Q/+hMHVPzDEtes3ef2Nt/jBD37Iv/zsvV/f5ee99/4nP/nJu9y8c5dL129w79GjT+lW8Vc90AN8/qnPMdzfzB/83j2uXZxnYbiYO6dG2BkrY3ekjN+/vcV3v3yJ8/MtNEZ03Nkf5zuvv8DeTD0Trek8ODfFD965yw++c58XL82yt9hAY4mVtekaJgcKH6/hpAgZ6i5gZqyWrIgBpfo5Ll1ehf/5Lv/8j9+Fn/+Q//7Dr3H3hVl++J9f51tfvszF/TG+87XbvPP1+wx3l+OyCMgKGJnqraG9KkJljoNLxyf4xpsvsL/aydJELVfOztHfnkey+ghTAzW8/eI53rx/ii+/dIYLu6N014coCqtJdyZhVXyBkgwt20vNVBdZMaqewWGKJtUpJi1VxeRwLdurfWwu97Kz0svqTDObc63sLnawM9fMxlQDG1MN7C10cGypm735djYma9mcqmZjsoql4UJWxkrYXahlb7GOo3O17C3Uc2qtnYGmCPlhNfkRPUU5dkJ+NVrNIQy6I6S4hUTCajLDaiI+CSGviHS/DL9LhMcmINWjwuXSYLYoMFu1GExadFo1CrkMqVSMTCFHqJATr1AQJ1cSK1UjUBgRqrQkJEbjViXSm+dhpjJMZ56XdIcWuTgRoVCCWKEhUSZGopRSUJRDU2MNhQWZZGUHcHuTUajFqLVydFoleo0SnUqGQSPDpBNjM4hoqorw9otn+drLZ5jpKWS4KYM37u7xzS9d5dKJCd568TgPbqxTVWSjqy7Md756gz986wrrEw2Upxspy7QwNVRNb0cxIb8euTwKrU6IwShDJk9CJI7BbJESDhgoyLZTXeYn6NciU0aTIDqCSifF4bFid1qQK0VIRHEYNGK8NjVBl4agQ4pdexib+lmyA1KaqlNpqrAy1e7g3EKY27sFHJtPp7fJRk9bOq2NWeRkOSgqSqGuLguPQ45JHUfIraK9LoPGKj+56VqmR2roaMpHIU38X5yzTx5eH6z8fAiuv/7RR8wyfs1xiJ/85F1u3L7L5Rs3ePDyyx+Xbv60wfW536K+KpdzJ2aYn6xiqDXM6dUWVgcKWe7O4epaJzc2u1lqz6Y5y8jGSCXH5luYbIsw153NzeNDfOv1U/zhqyfYnatlrD1Ctk9If3M6O8vt1FekYDMcpq7cx3h/BflZZhzWWO7c3OBH3/0S3/+zR/zD33yFN28vMdEe4o0by5xebWOsNYM3bx3lxcvrlGVY8SULKc90UJvtIdurZrK3lN995QxvPzrJ5nwzD69v8Cdfv8uJtQGmest568EpvvO12/zpN+7y47/8Ei/sDVNXkMzxlXZeu7XN5nQDhWlKRrqzGenJoyTbxNRwJZdOzzHWX0lncy6Tw7XMTTSxtdzDznI3R5c62FvuZHehlaOzzezOtXB0vpUTaz0cW+5kZ6aR1bFyzmx08PDSDLfPjnN0rpbVsVLm+vPYnKri6FwDHVWp5IfVFGQayAzrsJjjEIs/j8FwhGBATlpYSSSoIJwixe9KIsWeiNVwBIPqIPZkIU6nGrNFgc6oRKNVolLKkYiFiARCpDIpIrmceKmceJmSeKkWkcKMUKkhITEGr0bEQGEqc9XpdOV5yXDqUUoEJCYKSBTJOJSUQLxUQFNbI5tri3R1NFBSko3HY0WpkqJWK1Ar5Rg1aiwGLSqFGIkwGp0ynsbqDO5f3eHa6Vk6q/z01Ia4fWGRRze2OL7ey95qF6M9hRRm6hnqyOfuxTXObI0y2JxHhktJxKOmvT6XmvIIdpsCqSwavVGG1iBHLBOQ7DBQ11RMXp4Pkz4RozaepPhnOHjwKZ57/ncQieOwWfVYrSZkCjGCpDgUkiQsWjluiwqrNhGt+IukuaXUFntorA5SV5zMYJ2B3TEX17ez2ZsNM9Lhpb8zm9rKMKGAgVDYSEGhF69TgUEZg10fT3tNOoWZBgJuAS11ITqa8zHpZR/JuD5iBvsbAFf0h+B6PDn/3fcn5//5n/+NTtbvvffYLOO99/4nP/3p33Lj1h0uXrvGvZde+g8CrscP8gu//VnyMr3MTTSwPFPD9nwdu7P1DNSm0l5gZqkzh/W+AoaqfTTnJ9NT7We4JYOBulS6yx1sj1fw9o1Vvv5wlwfnptmariPfL6euwMbOUgfjQ5U4LHFkBLTUVwQJ+xQ4rDGszDdw/dwEb91d4798/QVOL9ewMpDJzb1eZtojjDaEeHB2np3JJnK8CiJOGaUhM4UpevJ9Gia7i9hb62a0r5CW6lTO749y48w8Z9eH+JOv3uGHf/Y29y+ucG57kNdub7E5XctQawZ/8c27/Ms//Dlv3t+jodTOud1+/uBLlzi1PcBr947x3T99i0unF5gdbWBisJqBziIWJhrZX+vl+pk5vvTwBK/f3uHsZg/ntwZ46fIqZzb6WB2rYWOilmPLrXz1pX1+9Oev8LVHeywOFbIwWMDKaCnjHZn01QWozrVQkmGkIMOAx5GETnMInT4KU3IsgYACf6qYYIqYVKcQrz0BhzkGi+4QevVBTPp4LBYpBqMUjV6OWqNErVQik0iQCEVIJRKEUhnxYhnxUiVxEjVxIg3xMiUiiQC/SUFXtouRQi9N4WQyHFq0SjFCoZgkkYwokYAYcSLB9CDtbY1UlhUS9LsxGtRoNUq0ajV6tQaDWoNJq0GvkSNOikYljSUvw8nWUi+Lo3WURPQ0FjuZ7i9luDOP4c48xvtLqCl1E/JKqC/3sT7bznhPBRU5Htx6EW6jmNw0Fz63Hp1WhFojRqkWI1dJUOtVZOdH6OptIi3NiVR0GKnwMEnxB0mIP4xMmoBEEI044RAScQKJggTi42KRChPRyMVoZEmoxNG4zGLqy4M0V6eTnW6kOEPFfI+bF1bSuLaZyYmFDEY7U+lsilCc58bpkOPyKAmFzfjcGtSSg+ikz9NcGaA4y4jTFEVbfTqTIw14nYaPgesXRji/OXBdv/Gvm/P/W6XiB68PMq6fv/dz3n3377h99z4XL1/jzr2HlJZV/SuAfBC/kG7+//mH/pJJ5Qdb7J978gnS/FYGu8vp78hlY76J1YkaMt1JFAdkrI1UMN2VT022hcKgmoGGCPP9pTQX2WktdrA1WcOF9R7unpzk9UurTLXmkmZLoizTzMxwNbMTzWSmmXHaRHhdckyGeLSqwzRWh7l0apKvvXKCly/Psz1eynxXJkcnq5huz2J5oIzbp2fYmWulozpEyCUh06sm32cg06NmsK2Awa5CKosdlBckc2y9m+25Fhb6y/nK/WM8uDDHUGMaI83pnFnvYq6viJHWDL50f5f/9Npp9hdbGO/M4bWb67x+a5PdhSa2Z5q4cWqOvYUeVkaaWB1rZLStkMmeIi7sDvOd373M3/3lW/ynR8dY6i/g7GoHX7m/z8pwFd1VQRYGSrl4dJCvPzrN7796lp2ZRlpKXGxM1XFhd5jWSj/5QQ35AQ0FIQPZIT0OSwJGfQzWZAEutxR/QIXbLcRljyPFGocnORafMwm/W4zLJsSgTUCrFaJSS1CppWg0WrQaA0qZArlIjFwsRiaWkSiUES9WcVio4DmBnOfFEuLESfiSNbRluOmO2Kn26Yg4VOjUQsRyKQkSOXFyMYkqCYkyMQqNCqNJh06nRK2WYbYY0BoNqHUGNGoNSrkcp82G3+vEYpCRlmpke6WXxcl6IiliqvJtzA3X0VobobLEzVB/KRVlXtTKL5IW0rO+NMBEfwM+mwq1LI5kgwy7RYNWLUEuE6JSSdHpVahUEpQqEWaLHoVKTlR0FHHxsYjFAmJiDqFWiSjICWLRCol65kniD3+e2CNfIDb6EHFxUSQmxCESxGEzKcjLdNDWHKG00ESy6XkyfNFsjfq4s5PFjfU0Ti9l0t/koiDTjM+pxqBOQm8U4nBpcLv1yMSHUcsO09OaT2t9OpXFbmbG66mtSEMQf5gnPzjDTzzx/pzkR+OTBVdf/yDXrt/itdff+nAc4t88x/ULs4z3+Mm7f8vtOw+4dPk69+6/9DE9rl+O3wy4nuSJA0/w5IEDPHngAAaNiNKiVIrznDTVBJkaLqcs10RTqYvzu0MsT9STG9Dg0kXRUuKlq8JHSVBJX22Ql6+u8sbNbXanGjk530FjroMUfSzFmRbaGrLo7aygoiyML1WLzSFHq09CIjpEY00urz88xzu/d4uXb2ywOFDKdGc+w40RqjJNzPWV8ejqBjODleRFDFj0R/BYhBSnOygIW2mtzWJ6pJaaUg/pPimb803szDexNlbBmzdX2Z+toSnfQEepg83RKgbrwow0Z/DK1TUevDDPTG8B/XUBTq+0sTlRQW+1h/66ELszLcz3VtFbnclAXSY91WHGO/M5u9nDq9eX+fqLO9w6NsBYo5/VwSKOzTbRXxtmoD6TtbFajs63cnV/kstHRxlry6OhwM3CUDWrUy2U5topTDeT49OS7lQQSdURStHgtIkxGeKwWYWkpChwu8U4kmNISY4m5EwizScl4JHhcUgx6QVotRLUGhkKhQyVUoNaZUCtVCEVCZBLxMglCsRiFfFiDYfFGg5KNTwnVxAlTsJl0dKU4aM93UmlT0+6S4VOJyJBJiZWKiNBISVJKSNOKuVIUiKJEhEKlRyNVoHOqEWiU5EoVyBXqlEqNbicbnIyIoRTHWSFrUyP1nJsu5/qYjvtdWFW5jqpKQ+Rm22lqSWXcIYZhfowvlQdy/P9rM4NkGyQIEg6iFYrQakUo1IpUCgVyGRSjAYdJqMWUVIMhw8f4tDhOGLjxcQmiIhLSCI+IRq7XUNephubLhFR1FNIYp5GkXQQUeJhEhNjEAgTUSrFuOwaImEDORlKfN4j6HWfJeD8HZb7LFxfC3J62sbakJPGMh0pDgFGdSJKaRwyRSx6swynS49GI8CoS6S2IkRXax5njk+yON2C1y7n6d/+zPuSNgd48kMhwd9MuRgd/QG4bvPa618gg78MAAAgAElEQVTi+z/4d/a4fvbzx3Nc12/c4eKl69y7/+hjGdcvC459YruK/wpcT34IrqSEQ3g9GtJCRnwpCqoqUpger2J+vIr50UqmBsrJSlWQao6jscBOT7mX1gIrtVk67p6f4od/9jK3zkzSUx0k2ysj5BBTUeCmOM9FTo6H4pIw2XkeQunJGMxiBMJDtDaXcunsOtcvrPHq3T1Wx2uY6MynucRDbqqK4dYCbp9fobc5F6PqMGr58zjNAv4/5t4zSK77PPMFCIqUGEBgZjqfPqdPPqf7dM45TE/Og8FgZoBBBpEzQAIgIkkwU8ykGEGCFJhAUaRIMdiSJdmSZVmWHGrXlhUcJFt1XXW37tatuytb5P7uBzDa8tZa94raruqvnar+v37e5/+877tiuMr8sm5mJ2ucPr6ZrWt7ydhXsmmmyH03bOC1J0/yF199nCdu28K6YYfhgp+dszUOrOvns8c38eZzd/HI7XtZP1lkutvi3uNruP/kWnavqnDNpgFuO7yOvetG2LNmhG1zPWyZaXHDNSu58ZqV3HViHZ+/fz+P3nw1B9c3OLljlBO7Jtk138Phrcs4fe06juxcwWdP7eDJe45ycs8qVo9XOLpnJfu3LGNyIM2GuTbTwwXKyRDtis3YQI7eVpxU3E86IVAuKJQKEvm0h2raw0Bdu3BbWtGpFnTSCZl4VCXqmJimjmlY2FaEaCSCpslYYRPTiiDrUXxKBK8WxWen8ERiuNUQjq0yUkow20yxrBGnnjNRdT++UJCgbiLpJv6QQkAzCegGfvmCGtMtFStiEDJ1JMvCikSw7TCxWJx2d4O5FWNMjtTYuLqfB+86wKE9yzm0ZwV7d87Q15uiuydJz2CWZF4hXdBptZPs2DbDnu2zRAw3srgUJyKjGyHsSJhILI5hhInHUyQTaXRZRZJUOj0ibp+MNxDC4/NjWTLtVoZyRiWhdpCzPGR0D0kjQETzY+pBwrZMKmGSjsvkkwLZRAfJ2GeIO5+imvkUhzaF+dyJIjdu19m1SmZqSCSX8hALBzA1H7LhIZJUKJXjpNMGUSdAOaewe/skzz19G7u3jFPJa3RedRkXLVjAooXvxyE+OXB9aM4/x2uvv8UPf/Q3v14c4t133vlgkODf/v1PefqZZznz5DO8cP6LLJ+e+3c/wG+0yfoj4HpfdS1csABZ9pHNmtTqUTIFhUrN5MSxTdx58w6mBuM0c0FaOZGVA0muWdPLjdvGODBTYazg47NHZ/mnn7zF3/6nL3Fk5yQ9JYVyQqCvEaGvJ0m1HqfRTtNoJyk3oqTzBr19JU7fcJBbbzzI9ddt5eYT29i7aYSNM03WLW8wWA/TXwuzff0Y61cNEA970ZUlxMNe+upx1sz0smHVAPu2TzHaEyGpXcqW6SzP3reH7752D7//4i28eP9eTm7rZ6Iisnogzul9czx2+zU8fuchju+aY7wZZbKq89y9B3jh/oPsWVXl1O5l3Hv9Vq7dvIxNK3qYHshy9WwPtxzdwKkDc9x342ZefOQo9xxfzZbpLMe2j3L7devYMtNg74ZRrt21kvWzvexYP8bdp/dz83VbWDPV5Lp98xzYvoLp0SIbVvayekWbTDRAOavSrjtU8hox203S8VJIixTTAbKxLoqJTlrFIK2yTG/DppLXiYaDOHaISFjHMFU0VcbUdZKpGOGogR4x0BwH0YzikyO4RBuv6uDSbTolEVH0ktT8NJMKtZRMPqVgWkFEJYhm2ai6jU8I4Vd0FCdGwFARVAlRFghHLVLZNNVmg1y5gGmbSKEQ2UyKjevmWDM3zPqVfZw6sp4T186zbf0Q9apFLOEnXzJI5lSctEwyr1FrRVk+VaPdsKgXNQpJjYgVxA6rWI5DSLcRZAMznEBVwoh+BUkyWeqW6HCLuPwSly++EtMI0t/OkHN8JOTFNGICrbhKWvHjKH4MxYepBYiGJcKqC0O6nLi9hHR0CY71KVLhBWyfDXHT3ii751ysHFnKQKuLXMZNNBJAkd0IcieRpEKu6BCLhhCFK5D8l7BpTS+nT2xixUSefErEtfQKFrwnBv5tqfgb9rg87zdZP8+rX3qDH/z1hRzXP//zP/8HW37eA9cv3ysVzz37Ak8+9XlePP/K/0Kp+EmA68NLgWjMpNGdp1SLkS3bFMoW69cN8tmbd7Flvk015mP1cJ7PHlzDQ4fWcc/u5RxeXmbrcJQHTs7xV985yz/97e9y9uGjLO9PkbE9tIo6Qz0pWs0k5WqYUtkgX9RYPt3NQw/czEP338Spozu54fhO1sz2smFlP5+7+yib143SLNk0iia1gsXy8SYb1k3Q15NDC3VQSGmMD5ZZM9PLyuUNykkv0/1hfvf5W/iTL9/LV585zuM3zHPurm189/X7uGX/csbKMjvnerjr+A5uPbSFoztWs3N+lK1TVR6/cQuvnznJ7dfOcN3WUa7fN8fJfWuYHizQU7KYGiywf+skNx/ZwN3Xb+HcQ9dx9p4DbFyW48CGfl547HqO7Jpm9VSdyeEKPY0E9aLFquVtbr9xL8cObmDDyn5OH9/G4X2rmZmosmKixkA7SToWJJsMUcwqOEYnMctFISmQi3pIWYupZT00igLtqkpvPUwlr5NJaETDMpYhYxoKYVMjk4rR09ug2iqhxXSCloFkO/iVCF4xjE8K45N1BFVGV4OEQ12EpcXEjKXMTneze9c6SqUUITGAFlKRZQ3NDiOaBoKl4BI68fiXEI0ZLJsaYc3aOYZHB8gXs9gRi0jEortZYsumFWxaM8TW9UMc3j3L7ESJsH0Vsno5yYxEpeFQbjhkCirtnhjzcw12bO7njhu3smqqiSYtwbIkjIiFZNrIdgxZj+EP6AT9BkLQosOnsdQTwhNUWNq1lFhUZbCdJmN2kdOWMJCRGUxHyMkSYcGHLnqRAp3oITem1IkuLiYV8VHJhohHFhNRF7B6LMjBDSrrxq9ievAqBrq7yKS6SCYkJNmNqHaRzFvkiw6WFcDrvoSQcCnT4wU2rm7T1zTJJYO4Oy70Kl70bxTXbw5YH4LL8wG4Xv/y2x+JQ/ya5vw7/+NCAPW5589z5skL4ProPK5Pbub8R5/v/Qu8l9o3bZVyPUs6b5PKW5TKYQZ6kqydbjI7mGG2N8WpLcu5e+88D+6f59F9c9yxYZC7dozw5plD/O2ffp6f/OkL3HJknsGSQXdKZaKZYLI3S08zQb1ik8sITE+WeOTBE7z28mPcdvoA1+xew5H961i7coB1qwa59fQBHn7wNLu2r2KgN0+5GKGvt8j8/ARjYy0idpCIJZBP6TSrDr0Nh0Y+xHW7JvjBtz7PV86d5KmbVvPaIwd4++xxvv/WQ5y5fScr+2OM1Ww2LGuyaaqHXasnuPbqlexZ2cvTt+3mO68/xNvP3sKXzt7M6WtXs3G2l/5ajJGeDGP9ecb6s+zcMMr+zWOc2j97YdjdoXmunqlx+vA6rt05w1hflmrZodlIUSs5DPYV2LNzFbu2zVDOqUyNldm9dZrl41Wa1QjtRpxS3iAZD5KM+olaXUSNpZSSAmPtGDMjaVZP55keT9Nb16nmZXJxkagdxFB9WHqIWMSikEnQapQZGGpRaeUJRWT8egjRihBQbCTFQVYjKJqOqoeImCJmqAN/xwJK6SCPPXiSr7x5ji3rp0mFFWxFRFMkVD2EZEqYcZXu/iKzKwcYGS4x0Fekt6dItZEhl08QcQwMSyGZsFg20WLLhnGu2bWCXRtHqWUFouErmVtR5Z67D3P33UfYs2+eZZMVlo1n2b6pj2MHJ7nh0CxjPQ75hEDUEQmEfAiGjhJNIGphvH6FYEDDK+h0Bg26Aip+SaHL20U2azPQTlKI+CiZXTRtP01LJxkQMT1etMCFkTNKwI3i70T1dZAKSxTTBra6GNm/gNGWm9VjbiZ7LmG4dSmN4mWk4kuIRQWCYhei0kU6Z5FKm5imH1G4AlNdTF93mIF2hGImSDoWxN1xYa/iRRctZOFFCz9y1j5+tn9T4Ho/DnEBXH//kWUZv6bH9dOf/uwDcJ1/6dX/fcD1ngpz+TpJpMOkcjbRuEwxZ1LNqlSiAgN5nWvWjHLbrjVcN9vPPVuneenENs4eWMPnj63h+6/cwn/5q/P88Zv3srxp0rD9rGoXmO8vMNVMMtrOsmp5k6HuMFvX9fDSM7fyyvP3cvyajcwtazI/3WbvjlkO7F3H7p2refDBWzh1aj8DAxVyuQjZvEOtlqVazWCZIobuJ+qESCcVUjGBckbi6J7lfOOVezhz60Zu3t3H7z5zjK8+dyMPXb+OG/ZMsn6ywFDZoJVR6M4YTLRyrOgts2m8wptP38JffO0sX/78zbxy9iau3T7FcHeS9SuH2bZphs3rppgeazLYSDA7WmLfpjEevfMgD966l5VjBYYaDuP9OXobCQo5m1Yzy8hIg+HhGkODZXp7MsSjfqK2h4GeFMvGqtSrDrVKhHYzTjGnEYt4iVod2PLlDDYt7r15F+ceO8FDd+1hy7oeymk/2ZiPXFzC1ryoITdhQyEZDVMv52i3yhTLSZyEhh3XMGIWIdPEJ4QIyTqWHSEei5CKmWSiCinbhyV+hsmBFE8+dJzXX3yQz954gMO717Nx5TiNcpKA/yp8gSsZGq1w9qk7+NpXnuG2G3fQ3+2QjPqwLR+G7icclrFNiUzaZma6jyceOc3vvPY4h3dfgNGxa2b43h++yJ/9yas8+rkTHNg7w9pVTUb6wsyOxtkwnWGkLjI7nuTsY9ezb89qZMWHK+BFMiy8ooo7IBEQFTyCQldQxyUo+EMh/EEPxWKEvu4k+YifvOYmE+wi5Q0QdgUx3EHMoIwiiChCENUfQBd8xE2ZVERFF69EFRbRW3Ux1LycvuoC+usXUytcQsK5jFjYhyAsJaS4SKUNkkmDSFhEkzuJWC4aFYNyXiEWdqErXVx15WUfq24ueNf/1r/+zYLrOV57/W1+9OO/+w+sJ/sV4Hrnf7zL3//0H3ju+fOcffo5Xv7i6x8H17/qU/xkwHXhB33/UsDt7cCJ60QTCpGwQDGjk7G9VCJ+1o9WObpxOdetnuDgZJt7t81y9sBGHt21iqePreNbz57gB1+7nxfu3clEPsRoymBNd5H5VpaZVorRRob1071snG6wZ+MAD96+mxfO3MJNx7cxM1mnXjIZ7Muybfsq9h/czO59G5iZGyVfjKJbIuGISjIVJpOJkc3EiMVNLCuEaQZw7ADJaIC1MzXePH8nZ+/exXVX13ni1g08dedWTu0a4ZrN/Uy2w9SSAdpFg3papZqQ6S+EWT9a5sXPneD3vnAPx3ZOsHoiy0Rfkon+Evu2r2PzhllWLBtkfKBONWPTLjtsXzPKvaf38eT9J9m/ZTkDzQTljE6tGKVcitHTW6Kvr0StnqRaT5LKqCRTIZIxkUwqRKMaoVw0SSZE8lmFXDpE3PGQjnppV3W2revlqQeO8PyZk9x+/TrWzdUopnxE9Q6ycYlkJIQe8qJJAWxdJu6YFPMJ0ikT0xJQNT+GKWOYOpIoYpkaxXyaZjlPKRkmYYqUUyr1jERvSWXzym5uP7GV+2/Zz4O3H+bZM3fyxEM3Uc4ZiIFPs351/4UBjgdmuO3EJk4f38B9dxxk19ZpUvEQybhKOR9j2XibQ9ds5pYb93Dy8HruuXkP5x67ge/9/jn+8k++yF23bGdmWZ6+boOBtkkutpRayk0766GV6uLW46v5y++/xk2ndhN3NCQpSFBS6PIFcQdEvGKIzoCIKyjTJYh4ggEkJUCldmGJStYWyKoBIu4uwl0+zM4gclcQxScjBWT87gCCy4cpiUQNiYgewFKWkE+6WTERYXywi3ZtIX31RXSXP0UhdTmWfiWicCWK5iaZ1HHsEGrIjehfjKl1Ui7opJMiaugqPK7P8KmLL3ovCvFvz9xv+lx/OEjw4x7Xr2fO/+IXF7b8/PRnPPvcizz51LN84eXXPr6e7LcCrgUfe/+OriuwwxLxhEoiKpGLiWRMN2NVh4Prxjm1bRU7xttsHahy0/pl3LFhGadXDfHQgVm++ewJ/vTLt3L/keXM12zmiglW5BOsbmVZ3VtkoJBkrJ5h+1w/u9f1c3T3FA/dcZC7bz3Ivt3z9PSkyeQM5laOsnXbakYnusnkI4SjKmFHw7JUTEMmHrPJZhMkkg6mpaBofqLREMm4SF8zzDOPHOfFx49y/f4R7jy2gkduvZqXzxzni0/fyLF90/RXDYaaUSZ60tQSIcoRgfFahNMHV/LZExuYHnAYaplsWTfCyql+xoa6adULNGsFehtF+usFRttFpocq7Fo/ya3Hd3LNzpX01hPUilEa5QSFfJh6PUW9kaJSjVNtJEllNSKOQNQRSMSCFLMa+YxMxHIRjXhIxHykE35qRZm+psFYr83WNU12b+xhw1yRkV6bYtJLOuIlGQng6H7CqoCthYgYCtGwTjSs4ljSBXPbELDUIJYWQpX8xMIq3Y0sk4M9TPR10yqmqOfD9Fcj1NMSlZiX2eEcezeP8/A9R/mjr77An33rS9x+/R5WDBfZs2mMmw7Nc/epjTz22X1863ee5L/8/Ht8/9uvsn/XStr1JLPLh9ixbTWHr72avTtWMD9T5/ojazn/1C2cP3Mj99y0je0belk2kmB2Ks+qFSUmhxIMt2wGywYrh9M8/bkjvP7ivexYv4xs1EQTQ0hBBW8ghFeSccshXKKET1HwSEFcQQ96OES1kaJWdohpPlJKCMcrYHR4MdxBVG8I0Sfj84bwuYMIHj9hXSHhqIRNH4a8mGLWz9x0jGVjXvpai+iuLKCnvJBG4TJy8aWoocvQdRe5rE3YDOJ3X4m36zMYShf5rEYsGiAU6iAgdHDZZy75yLn6hNIC7yuuDwKoz/Ol1y7cKv5aiut9cP3y3Xc+ANf7cYj/XcD1fuZk6dLL0DQfmaxBLqXi6J3UUiHWT9Q5unWGE1tXsrq3yMpamr3jba6bGeTYbD+375jg3B0bOXvrPAdnc2zsTrA84zCVjbKhv8yavhLtdIxSRGVmoMi6yRrzYwUO7ljO7Tft44ZTe1i7YZJWb56x8TazK0dp9RTRIxKaLRJLWCSSEXLZBMn3GokjjokTtQhHdOxICMcJkkkF2b9jkqcevJazD+zlsTu38vKZo3z77Yf5+pcf4raTGxnuDjPWl+TYvnlWT9QohX00EgKbpqtsX93NeDvMsqE0OzcvY2ayj3wmSjrpUCxkaFYKDLdrDLYK9JYTjLXzzI43mRqu0arEaVRTlApRUkmNVEKhWIzQaucoV+Mk0grxRIh8wSKft0gnQ8QcHxHbTSYlkkoESCf8lDICtbxALeejkfPQKnholfw0ikGKST/ZWICY5cNS3Fiyn6il4ZgqhhJEEr3oqo+w5scMudGDbtSAGz3oIRfXaTfSjPTWGe9vM9hdpl6IUkldUNXR0JWkrS5y8QAb1w7y7OM38fXXzvD115/i/BO38sht+zh33yH+5K3H+f7vneUnf/4G//R33+bnP/kmb778CDs2TTE71cfKFf3MLG8xMpCiUZZZPprh1MF5Tu6b5ciuKR64Yy9PPnyU06c2Mj2ZZ9lIhnbZpBwX2TDd4vTh1RzfP8/0UI2koSK5A4h+GSGo4pUUuiQJlyQRkBU8wQCdvi7MqEqpGqeQC2OFPMQUhWhQQe/yo7j8hLwSPpeAxy3i90oIvgCmJpKMKhhaB1LgUhLRpfT3CvR0X85Az0X0NxfQU15ALXMRhcTlZBMeygWLWjmOrQeQhU5sPUAiGiKX1nEiIobpR1b8LH6vVHwfWJ8ouN6bDvGhx/V3vPPufyDH9f7jnXfeHyR4YazN+7eK5196lRUzHzZZfzCX+jf+BX/VPK6FXLRwIa7OxSQTOvVKjEwsSNp0M93OcHj9OIfWjLJrus1gVqM/pTBVj7O6L8+W4RKHVrU4sa2P3SuzLKsEGIj56AsHWdnMsGm8xngtRsaSiSgBarkwU0MVRtpJesoGOzaMcfSa9Vx/ajf7Dmxkbn6c4fE2tXaRSqtIrpJFsxRa7RobNq5hbnY53Y0y2ZSDbWtYtkE86ZDNOeQzGsPtGLs29HPdngnuOL6SB25az+3HV3HtzlFGe03KWS+DLZMzDxzhW2+e4d7rtzJS1RmtGywfTDI5lGW4P0u7laa/t0qzWaZUzlGpFmk2KpTzSYrpKAPNImO9VVaM9jA51KRWjNGspMmkLOr1FLOzQwwPVSkWwiSTCum0ytRUL1u2rmRwsEo6Y2AYXnTDQyQikEurZFMSuYSfWj5IdzlIK++mXfHRrPio5PwUEiL5uEw6KhG3Awx2F7h69QyrZ5ZTKeXQNAlV9eFEJHIpg2zCIGyImKqPuCOSiAvEHZF4OETUFjFCbqyQh4QtEjMD+F2XIPg/w9xcD089egPfePsMP/3BV/nxn36J848e56HTW3ns5h18/t5rueO6NVxz9QCHd0xw1w1befaxGzj78ElOH9vENTtn2LJ2kM1r+jh5ZA1nHz3Bi0/ewtmHT/ClF+/me98+zyP3HyKX9FDJS7RrYdq1KDs3TnDXDbu5/tBmhtolDFnE6/YS8Ifw+UL4Agpuv0SnR8IT0PEKCkvcXYTjNoVSkqijoopeLEnACgpo3gCKV8Tf5cfd6cfrCeL3iAgeH2E9RDQsoWtdyMHFJKMdtOqd1MqL6G0tYqB7Ib3VBeSiC0hbixhph1k/P8jYUIWwKZJwTCrlHMVCmlw2Tirp4EQMZFniiiuu+JVq65MJoPo+Ys6/xY9/8jf88t13+MUv/hu//OU//68rrg/Xk10IoF5Izn+el7/4OrNzH12W8fFexU9WcV2oyf2uDvq6S/Q0kkTUDkoRgTVDZa5bN87uqSYzjQjteIChgs5Mb5aZnizz3UnW9sdZOxplpk+nL+umqF1Jf1Jm9UCJuf4cAzWHVEzF0gViEYX+dp7lY1V6KhaTgymuXjvAqaNbuPGGfWzduYb+4TqNnhL9o73U2lUMW6VUyTEzN8X8qhWMDrYo5+KEbQ0zbBJPJcjnElTyNr1Vm55iiEqii96Ch7mRMDvWNTiwbYiJQYdSxkM+3sXezcO8+vQtnH/serbPt6gkXDTyIoPtOK16lFIxSqmSplzNU6oUKNfKVKoFCoU0lWKGZjXHYLvMlg1zHDu0m7npEerlFHFHZW5ulMefuIeDB6+mWo7gRPyUCjaHD2/nuqO7mZsbY3yyj0w+jCB1EFJcxGMhClmNSlamUZSo5zw0cp30NQK0aj7ySQ+5eJBsTCHlhIhZflZM9HDbDddx06ljzK6YolLNErYlErEQvd1ZhgfKtBtpMkmJSNiFE+4gHvUQMbuIGF4s2U1Y9lPNxlg22sPYUI2Vc/0cO7aVhx88ynNPn+a7f/AMf/MXX+J7X3uSt56/kzOfPcBDN+7gyOYRZnrDLOu22bW2xavnbuLP//BZvv2VM3z99cd54/wDvPLcXbz+0r289cqDfPXNJ3jtCw9w1617OHxgjpnJIhFzKcWszOaNE9x3z0mee/oe3nz5MW49tY9kTMXn60IMyfgEGbc3hBDQCQZ0vF4Dt0/HI8i4Al7i6Sj5YpJIWEUV/WiCD83vQQ/40QICfpcHj8ePEBDxewIEPT5itk7UlpCCS5D8V1JI+ehpuamULqK7fhHt+kK6KwsoJRaQj1zM9FCSrRvHGRuuoCt+bEMjlUxgWRayHEJRZHRNw+1ys+jiRf/OBuuF/Crh8P83uC54XM/y2utv8MMf/5hfvvvL/w/gei85f8HjOsfLX3ztX4Hr431Mvw1wLbn8M7TrWXrrcRytg+FajKsnW+yYbLBpMM9oJsRgSmSyFmHdaJWrJ5pcPVJiVW+EsZpIf9FDLXYVWe0KRisRVg1VmOzJMNBKks7Y6JaIqvspFCNMjtUY7k/R27CYHM4yP9dm757V7Nm3kfm1kyybHmRotE2rp0qhnCaVidBuV5maGmKov04hEyEetYg4NpFomHw2Rr3oMDdeYct8m+UDCXLW5VRji9mwosjdt2znxJE1LBvJ0CjJ9FU1dq3t49Hb9/HAbbvYPN9kxXiOqdEixbxBoRChVElTbRSpNMoUKgXyhTTZXIJCPkk6FaGYizE13sfBvVtYv2aaajlFKmEyPT3I6dOH2bFtFT3dKXJZlcH+Ivv2b2J+9QSjY22GRlpkixFkzY1h+smkdSoli3JOpruq0ir5qeY66K55qBRcZBMukmE/UcNPJiaTCAfoqSc5uGsjxw/tZ9XMMuqVFGHTTzzip6cRZXwoz9hAlnbNpFIQqJV8NKsSlbxINa9Sy9nkHI16Nsb81BAHdq7l9MldPHT/cR596BgP3r2fu2/ZxgtPnuLHf/4a/+dP/oBXn7qTU3vnuePIZh48vZtHb9/Dk/fs4+WnTvCttx/iP3/nef78Wy/wh79zlq986RFeOnsbTzx4nFdfeoBvfOUcJ49uJpsWEXyXYmhdOOEAQ0MVTpzcy523H+W2G/czPdnG51mM1+tC0Qx8QRWvX0UImgQFG0EwL6gvnw9B9JIrxskX4tiGhCYFUHweVJ8HU/ShCi4C3k7EoEAoJBPw+FGFICnHxtYF/N4rCAWuoJwL0G52UcwupJhZQK24gHZ1Ad2li6hnL2e4ZTI9WaevJ4sm+xH8fkJSCK/Xh8vlwu12EfALLF68mEWLLv53wPWbf3q8/g/G2rz++pv86Mc/+fXA9e77GYp33+Fn//Dz90rFc+/1Kn44HWLhwkUfLK34bYHrqssvYdlwk8P71nFg6wr2bZhgy1SL+e4kywo6A3EfvXE/AxmJVX0Z9s32sW+mm+3Ly6wccBhtSDTTLrLGYsYbcVaO1Vg2WKRVixOOa0iGgGKLJLIWze4kjapBq6Ix2I7S13SYXdHD3r0bOHR4O+s3TDM0XKent0xfX5VGI8fwUJMtV6/ixJG9jA+2MDWJWDxCIhElk4ywcqqPMw9czxsvPshLT93OrdetY9XmHvEAACAASURBVMVAlMG6zs6rhzl9cgu33riLW6/fwQ2H1/PkfdfxOy/ex5fP38Wj913LoX0zrF3VR60aoVSJUW3kqHdXyFfyJHMpkukEsXiYeCJMLGYRj5vkcg59PRX6esuUSkmyWYdSKU6znqJejVOvOPT3ZJhZ0c/AYIVoXCES1dCMICHDi2x4McIClUqMZiNGPi3S09DobYao5juol13Uij4qOZG0E8T5AFx+immVFRNt1s9PMT7cJhaWMJQO0jEfzbJKf8ukt67R39Tob0m0G176uiX6uzXqRZlqRqeUsMk7JrmoTl8jw9xUNzce38orL93PV956jPvv2sPNJzfwR197lv/8nTc4vH2eSHAJc4M1zj96Jz/53pf56z8+z1sv3srXXvss33rrAV555jTPPnKK5x+/hSfuO8nD9xzj+XP38NqXnmDb1hWYhg9B6MCyZGTFR5f7MkS5i3BEJGyLBEU3AcFDSFEIiDK+gIwQ0BAEA0m0EUUNv99Hp+sqFMVHuZwkm3EwFREl4ENyuQi53WgBF3KwAyHQSUgWUWSFgNuLFhTIOBaW7kcUrsLSOqiXBZq1JeQzFxGzFlDNL6KnejHtyiU0C4upZbzUSxaVkoOhifi9PtxuH4Ig4vcLuN1eAn4Rny/IZZddyYc39gs+UYB5PwKuL7/xFj/+m7/lnf/xa5aK//0XHybnX3jxCzxx5hleePGLTK/4KLg+nqz9bZjzxXSMz950mO9842X+8o++zL2ndrGiFWckE6KhL6GiXUHd7mC0EGJ1X5K9My0Or+njyPp+tk6XWdZj0VMQqCf8jLeSrBpvMtqTo1yIoNkyfsWHV/ZgOiGK5TD5tEQxJdBd0RnpTTE9UWP71lm2XL2C0ZE6rUaaVjNDs56ipztHb7vAzu1r+ONvvs2t1x9GlQPouozjmNiGyOY1k/zh757nm2+c4w/e+Dx/9d3Xuf/W3Yz2RIkaSxgZyPDKFx7m//6/fsD/81//il/81//EP/7wa3zh3K0c2DXJ2pXdTIyVqDcSJNMGTtwgnokRTcWIJBxiyRhhxybsmDhxCzt8IaJRrWWoNbMUyxfAVcg5lHJhKsUItXKEnlaS3naGZEJFlNxohoSk+gnqPgTFg6z7SGUMsjmNeNRDtRSktxWiWXHTqnlpVC7suMzFJBJ2kJQTJGq6ycSD9DZS9HXnqZWT6KoH23CTTQbIJTxUcwGaZZF2TaRV9VAtLaVWclEtC+TSASzVTdRQSEfCRE0VRXQh+C7H1DrZtnmSb3/rJb777Zd467VH+Prb57j52G6yYRnvlZciXHUZ66eG+fqrT/BPP/4af/J7j/PVL97OGy/cxDOfO8QT9x7h3CO38MWnH+D1lx7jmWfuYv+BdYTDQZYuvYwu11J0Q0EzFLyBLjpcV+DyLsHj9eAPBJAUlaCs4fYJCEIIISjj94vIso6iyPj9HXR1XkrUkWjU0iSjOlowQMjtIeT2oPkDyH4PQb8Ln9dFIBAkJCoIHj+y30fCUtCVLryeT2EoV9KoCDSqS8mnP0VEX0AptYju8qX0NxZTy15BJrKYWMSLoXkJCh4CfgGXy4fbHcDtCeBy+/F6g3R1ernooovfEyKL/s25/o0rLo+fXbv3cvbpz/P6l9/kRz/5Ce/8Rzyu9x/vfhRcP/sHnn3uPGeefIbzL73yMXB9Ugthf9VrLlywkEsXLWKsr8lTD9zMF56+iyfuOsyRzRO0414mijI7l1fYMlVk50yVh2/cyl2H17JnusrVgwkOrmyya655YeRNO8pEK8ZEd4rJ3iK1TBjHlBAVAckIIRkyRkQhnTGoFkxK6RCNvEZ3yaKnFqWnlaKQNYiGA+TSGq1GkkY1RilvUczbzEwPcP/dN3L0mu309VQpVzI0W0UGekqsnxtmz8Yp5scb7Fo/wWP3HOPo/lXs3DzB+HCeatnk2Wfv5Z1f/oz/4+ff5R//7vf5yhsPsWvLIJMjKZaNF+ntTVMoRbAiIRQzhJOKYjhh7HiUaCqJFQljORZ2zCQcM4glLYqVFMVKimw+Tj4fo5CJkEsbVAthKnmTUka78PkLDvGEjRU2kE2ZoBZA0gXCMZV0zsIO+1FCl1PM+ujrlumu+2iUPVQLQao5hYwj4eh+khGBbFwgEXGTS0qU8yapuI4ie0jERJp1i4TTQTreSaXgp5z3ks8uJZ26nExmKblCgHQmhKZ4kSWRiO3gRBwk0Y+mCciyC0VeSn9fhgP7VrNn19wFU1rzIXo6UQN+/EuWILk62To/wjffeoqf/eVb/OV3nucP336Et79wH6+cu5tXn32Yl55+iHvuOMb6TePEkhIuz+UIQQ+iFMSwLCRFRlRFRFUgKEv4gzqCpKNoNiHFQAiKaJqKaWqoqoQiC2iqDyXUgaW76W4kaTVSRAwRye1CC4joAREjGELyCfg9QXxeCZ9XQfRrSN4QEUUlaYfQ5cUIgYuJRTpp1UUa1U4K6U/jaAtImAtpFK9ksNtNs9BBxlmKqXUgBJYS8HsJBkN4PEG6XAHcbgG3J0hAUPF6JC655LL3VNZFnzi83ldcF2bOf9zj+pd/+cV/vFT8l3d+yU//4R959rkXeerss5x/6VWWT3+4nuzCF/zN3yp+7DXf32K9YCGfWrCAWsbhsbtP8tR9R1k/UaBiL6E/5ePmXVO8efYmzj9ylPtv3Mjbz9/Ct1+7nyPruukNL2b9QIy1ozmW9cQYaUWZ7EkzVI/TU4jhKAKBrqX4Ah5UU8N0LHRbxXEUKvkwvbUooz1ZiokQtbxNqxbHNtzEw37KOYPeZpLBnizVUpiJsTq7dsyzc9sq9u5cy7XXbGfHzg3s3rOJk8f2cvLwdka6M6i+y1C8l9EqhxnuS9OohOlpp2l2pzhz9m6+9o2XuObgKm67eQuHDiwjl3Qz0OswMpShWnPI5sOYERUtrBNORIkkEjipNNFkCiMcRrUMNFvFdDSiSYtiNU2lniOVdchmHcr5KL3NLKP9JQZaSao5g1LGoruVo9EsEU1GUSwNT9CDX/JhR3WcuE4o1EkwcCnFbIDeVohG2UUl76KcFcjFg0RUL1qwg6jpo5JXSTouwvoSElE/jh0kJHVRKlr09sTRlcsIm1dSyAvksn5i8SUY4U8TSXSSyIgkszq6FSIgiYiyjmZGEGQZSZEvrB2zFdyuy9FUN05EQgh04PUsRZUl9JCMJsksvfwyFO9V7N86y+svPMjLT9/BN944w++99hTPn7mbx++/jXVz40TtIGJoMYHglXS6PkMqE6XZahB2HAKSiC8oIKoSoqLR6ZbpcIm4vQKSJJFKxWi3q3Q3i6STBrYdxLZ9pJMi3fUoy8drNCtRDMmL6HZjCDKqICEHRASvRMCnI/gtAj6LgFtH8sokDJOo5keTLkORP0Uy0UGrEaRcWEIy+mkseRFh9VNUcp30NQVqRTdJpwNN6UAQOhECAYSAjMcTosst0ekK0uWWCAQt3C6JixZe8kFj9UUXXcwnOSDU6/V/YM5fmID6w1/fnH9fcf39T3/G5889/17Lz79WXJ+MOf+rwHXRggVcsmABpbjBDQc2cOexjcy2wzTCi9m/qsYzd+7mufsP8vhnd3DX9fM8fPvVfPGJI1x3dYuB5FKGCz76CxKNrESjoFPLqWQiAnEjiOrzIHo8hEIilm0RTcTRbQPDDFHIRuhpphgfrNAsx5ifHWLFVA+tepzRgSIzk02Wj9UY7Ekz1J9n+9ZZbrhhP0ev28HB/RvZu2cD23euY8/eTVx7cAvX7t3A6uW9lJIaerADPdRJ2PQRjyokkibFWppls8MMjFQx7S5mZips3tTHQK9Df2+cRsOh1kiQyUWIphyMqI0VjxNOpIgkszjxFIYdRjV1FFNFtRWcpE2lkadYSVOqZKjVswy0S6xaPsjVa8ZZs6KPkd4M3bUk9VqaSr1APJPETsQRVQWf6MewNZyogaH70ZWllLICjbJAtdBJo+SjVpQpphTiRhAz5CIZCVDJKzQqCvFIF7J0GdFwAEvz0NtO0tfjoMqXYmiXk04HSKYCRGJuwrEuwnEfsZRCpuBgRg0kXUPUTcxoEieZR9IsFM3CtiMosoQsCyiqgB3RsWwbTdOxrTBOOIquyCgBL7VsnPG+KssGKly3bxOnj+xlfvkow70NZMlNx9KLEYKLicZD9PSVOHp0P7v3bscX8OD2ufAJASRFwReUEEIaIVnHtix6WlVWr1zG2lWT9PcUKBUiNOop+nuzDPYn6WvHGWinKKZ0DNFLyONHFWQUIYQcDCEGVcSgRUhyEIUwAbeO5teIaTqO6kX0L0KRF5HNeejuDlHMLyUVW0xYuxIjdDmltJ9WVaSY8ZCK+rBMP0HRTVAUCQY1XO4Qne4QXW6ZLo9CQAgjCBZXXL7kI2pr0XsTUD8ZcH3UnH/t9Tc+Vir+2orrH/7x5zz/woU4xPMvfOHjHteCT8ac/1XgWrBgAZ++aCHjPSXuu2EPj9+2l5v2TnHz7nEeP301Z+/YwRN3bOPsA7s5+7nd3HnDDIe2Ndg4GWas6qUY/gzlhIfuqk2jGqZesShldYopm5hlELNtIhEb0zZRbRtBVfAGPYQdhUzWIpezGR5usmXzSsaHawz05lm/aoT9O1exZ/sMM8saDPXn2Xz1NPsPbGLHzlVsWD/JmrWTrFw7yao1E0wt62H5RJNlQxV6ailKaRtd9mFoItFYmHgqQSQVI2QpKHaIdN6k2Y4xPpFncjxPsx6mXLapN1JkCwli6Th2PIpiRzDiKexEhkg0gRV2UE0T2VBQbIV4JkqpmqVYTpEvJKjXc/Q284z2lFg+XGXZYJGBRoJqPkIirpPKxknmc0QzWXQ7gqgoaLpKOKwTsUM4lo98OkA546WS66JZFqgXVXIxiagm4GgCqWiQUk6iUZHJJDwY6mIcy03MdDM5nKe/20aVFmFpl5OMBwhHPFgRN3bUhx0LEo4qRGIGQUXAHxIJ6gaibmOEk2h2HEV10OQoqmIjqyqiLKGZBmbYQdEMVM3ANE00VUEWRIIeD5LbRcjdhSH4cFQFRfDj6lxCl+sqMlmbtesmueWWQ7z66jP82Z9/k/sfvB1FE+hyL0GSRQJCEJfPixMPMzLSx9zMOJvWLGfP1nk2rZ5karTFSF+VdrNApWgRczpJhLuoF00S4SCa4EUPhlBFDTmoEhJlQpKCGFQIigaBgI7fLaMHNNKGhSEsxe9agCpfTDbnod4MUi67ySQ6MdWlqMGryMYFCpkACcdF3BEwzAD+QBcBIYg/oNLplul0Kbg8Kku7ZFwenU6XwqJFn2bhgotZsGDRb0VxvQ+uV159nR/88Ee/7q3iBcX1L+/8kp/+7EKp+OST7w8S/NeK67dRKl54z8WXLmLN1ABvPv8AP/jWi/zZ7z7GN87fwR+/dj9//a1z/Ok3zvA7r9zOI/du4/CeXrasTrFxJsr2NUU2zpWYGs0wPJyn1Z2gVLbIpDWSCR3b1LFNG1mWEUISXYEAHQEfPimIHTWIpyxiCYNWT4XegSrVcoz+njwrp3vYvH6MXVuWs27lAK2qw9hIlVUrh5mcaDE0UKbRylCqxqk3M9TrCdrNBJvXT3L80Hb2bF9Pb6uGZRpE4wkS2SxOOo0Rd4hkHAr1FKV6jGZ3nEY9QrlkUq8nqLdy5CtZoukEdjyBHUtixTLY8SyRWBrLdtBME9XSMRyDZC5OrVWiWs9TqWapVTOUC1EKSZ1CXKacurCyq5aPkIipOHGbaCaF5jgoholphzEtk7BtYBkilu6mkA5SLwhUsy4aRYF6XiMbCxHTBeKmRDYRolZSqRYF8mkPiWgnEX0J6YiHVcsrDLUtTOVTOOZiUvEAEduL4/hxogHCkSCRqEIqG0GzZNyCh6CiIKkGwZCBpkXRtRghMYwSiqBqEWTNJKQbSJqBpJkoukFIDSHKEmpIRw4qiJ4AkidA52WLCXR4Eb0BujqXEpIFevoqrFk9wc5tq7j77uu574Fb2LFzPaVKBinkx+XpwuV24/W5abVLbNgwzchgmVrBopo1qGZsikmbTMwmEbExFDc+z0IM9UpKGZW4HUQX/aiChBbSUUI6YjCEFJIQggJ+QcQfCBH0yVghg6RpogaW4HctIGJdSbUmUqp4yeU6iYaXooU6CPmX4lgBUgmRRCxA1BHRdT+C4MLn89PlEuh0y3S5VTo9Kp1uBa/fwuXRuORTl3Mhl/m+2vpkbxUvJOfP8eqXvsxf/+jHv57ieufdd/jv//xhjuv551/6IDk//T8ZJPhxoP0mwPV+aXpBxl5x6SLmp3p5++XP8f3fe4Y3zt3Mt954kJ//8E3+6W++wtlHDjM54lAreBnt11gxaTE1rrFiKkZ3SyUS6UQ3XEihDoJSJ75gB25fJ16/F78o4gkIuAMBunwBlri8BCSFcDSGHbEJR0wSqQiGFSKW1OnuzjDUm2K0N85Uf5Kp3jSDVYdGxqCW1cnFJJIRgUREIpXQGB6uMzM7yORki+tP7eal5x/j6ccf4Lpr9tGsVzFNk2giTiydIJqJEcs5RLNhspUU+UqaRMoiX4xRrmdJFBJk6wWMhIMejRFL54nEMjjxLHY0jahqSKqCHr6wLTqVTdHqbtBoViiWUuSLMTI5k2RcImb7yTgSzWKURilOKmFiRw3MhE2X6MMj+DAjJpZjYFkKlnUBXKmYj2rxQolSK4rU8ioZRySieonqfjIxgUpepFYMUEh34piXIvsXkol0sm6uQW9dRQksJGpeRcrx4phdpCIekmEPjtlF3AlQLcdJpcOIUgCv308opCIGZVRJw5RNVFFDVyxUxSKkGgQVHdkMo4TDqGETQZUIGQqqaiCLKrYWRg3qBLokJJ+G4AshCBKqoREUfchBF1LQTUBw0+FeQqfPjWzpCLKIX/DjdbsIeFy0a2Umhrox5E7cSxfi6bgYf9eV+N1dBDx+BG8Qj7sDj/vTOOEA6YSGLnsJet0EvQHkkIYkqgiChCBJuPxeOt0efD4RSdTQFQNDCSF4r8LvvpSo1UWtEqJY8BG1r0QVL0MOXIXgWYqliqQTFsmkSjgSRNH8BAJe/P4Abo+A+z3FtdSl0OVV8Ys2nW6JRYsu/eDs/usoxIeC5DcDM6/Xy759Bzh37jlee+3L/OhHP+bdd3+dhbDvvst/++BW8R/5/LkLOa7z519h5v9l7s2+7K7Pc08GYwxmUtX+zfM873neVbVrllSSqjQiJCGEBtAsJDHZTAYsMMYMBsxgYwYbCRswGOM55+Qkq0+Szums9FWvvkmckzjp1f/CyWmTT19sgXHirJM4Mc7F76JUtZfWXtL+1PM+3+d9vtuv/xfQ+N/3DY5qmkej6QXn5ewFF1zAlZddwr5d6/nJ28/z1tcf4NF7dvPHP32B//vP3+LcS/ewcSlDEy8gci9lYcZmfkZlbkZhccElSa9EEC5CVq9C0UropopsKIxLIuOSjKSZSIaBoBmMyxqrSgq65ZOkZeIkI0kTktQnjCyywmGinzA/EbHQtZirKyzWVTYOYhbqDp1IoJMq9KoO7YrH4mybXTs2cPTo9ezes8zRw9fxlS+f4Ztff4anH/8CN+/fQ6ddJ4wCgjSkaBYUzZy0nlDtVKm161TqObVWQbPfoDXs0JmbxCunOGlCWquT5lXitEyQ5DhRTJBFZNWUartKf6LP/PwsU8M+nW6VTreg28to1gMquUkttxl0UiZ6BfVGQlIOcVIXxdPQHA0/cnBDkzi1qVZ90lgljQQ6DY2JrsZk12Kq449OFH2FSqjSrphMdW3mpiwmuyKRdwGBfRGLUx4Hb1xg2DNx9U9QTQW6dZtGrtKpaLTKEtWkRC1TmBrkdNoFrmuhqhq25WGbLoEbkvoJiZ8QehGOHeB6MU6QECQ5Xpqhew5W6BLmMX7gY5o2cZASOCmm5mNqPrrmYpoepuuhaiqmImNqGiVR5MpV41wpylyjaqiWM0rHiyKqKDA7MWD9mll09SoU+XJ0fQxdk9A0A0kyEUQDQSghSp+mWvVptzM8W0GXRUzVwjI8TMPFtBxMx0MxbQRFpyRoKIpF4MV4toNnqRjK1aShxETfpV2XiZwr0KVPYohXYUoiie/TqJXp9qqkuYWml9B1Fcdx0Q0XSXIQpPOKS3KQNB9RtfnUZR/NcX384Lr11ts5d+5b/PCHP+ZnP/vv/OIX//AbXJZxHlyjIsH/l9e/9RYvfv0bvPnmu+y4bve/O5j+JYrrH4Prwgsv4rJLLmLz+kleeuY+XnziNp5++BB/8INn+cYLn2H3tR2K8NNY6oXE/uVM9DQmeiLDCYHFRY8sXYUiX4ZpqxiWjWH5aKaLIBuMizqSaqMYDoJiMC5qlEoamuEShClJUhDHMXES4vsmWaQx1QlYmcvZtVThwHKDQyttjm2ZZOdcwXxFYcNUxtalAUszLWYnq6ysm2bXjnWsLE8xP1fj0IFrefKR+3jq8Qe557OnuHbrRlqtGl7gEGYBWS0lr+eUm1Xyeo20kpHXcopmmdawS3d2Eq+cYKcBcbVMUhSESUqY5uS12iiM2qrSHbSZmp5ifn6W+YVpev067U5Bp5PRbMbUawGVike9HlJvJJRrMWklJioivMQjSDyixMP1TeLYolw4JJFCOVeZ6DpM9kwmezZT3ZBqohMaJYpQo5EbTLQt5qYces1xsvBiuvUx9u8acuLgEoOWimt8ikqq0K651HOdSipSjldRiceoZzLT/Zx2I8OxTSzLwXFCDN3FtSNCLyXyUnw3wnMiAj8lCDPCOMMLEkzbxfU9wjTGDT1MxyZOUqIox7FCLDNA110cJySIYrK8wLcDZNFAtwIUK0IwfUTbR9RsNN1GkzWk8XHWLAzZtHENqjaGppUwLQPNdFBNH0FzETSXkiIjSFdQVDyqtRjLVDBUDcfw0BUHXbUxTRvbDTC9EM3wKJV0VNkhDgsCNySwLSxNIHRl2k2PZlUj8sbQxMvRhKvRRYnA9qgWBY16mSR10A0BTVMwDBNZMREEk5LkUJIcVgkmJcVCMRw+fcU1H4HWx9wOIUmcOHGS1147xw9/+GP+8i//6jcF1y9HxZ//3ahI8MWvv8qbb73Lzh2/G3Bd+GvAdeEFF1BJDW49ei3ffOE+/tN7z/L9Nx/j6IFFmuUxPOOTxP7VRN5VNCoSUwOdmWmdtUsJeSEgiJejaTq6HiBrIaLsUZIsRMlEVR00w0NSLEqCgSCYqKqL40SEYUoYxsRxjO+a5JHKTC9k5/oWt+6Z48zhZR64aQOfvX6Rwytdds4k3LC+xc7lIeumm9Qzm5nJGptXZlha06VRt1m90Ob0sb18/t5beeDe05w4up/NG9fTbFbxQws3tIjymHKzQV5vklYr5PUKeaNCudukOmgRVBO8IiRrlikaBeVGhUqjQavXpTfVozvRZnLYZ2p6gtm5IYurR7c8tzoF7dZo6bvdLVNrpZQbCeVGSl5PKeo55XpOkockWUBeBGSZT547ZKlBHIo06ibz0wnTEx7DiYB+J6Sc6ESOTDW1qMQyrbLMwtCl2xyjll3G2lmbu2/fyqmjG+jUZBzjMvJEo1H2qaYmiT9G6l9JLS3RKqvM9HNa1QTHMjBNF8MKUDUPy47x3BTXTvC9lDDM8bwEx4vxgxTPT3C8EMcLcIMAw7cxfZcwSXHDBMP00AwXw/JxvZgwyoiTMpYRI4gOsh4i6BGCFaE4EYJiIcs6mqxiKhJbN61hecMCpqkgySKSaiHpAZKZItkpohVR0lUUq0Ra9olTF91QMU0H146w9QBL97AMF8v2cP0Y0w7QNBfPTcniCoEbYak6pirjmRrV3KZaNogDGU26Cl0soUs6tuoQewlpEpEVEVHsYFk6kiRTEhRE0WRcsBgXLcZEg5JiImkWn/rUFXw0m/lxg+v48Vt+Lbj+laPiLz4cFf/653/L2XPf5pVXz/H2299n53W7fxUqH8NqwC9l6gfguujDP5fGP8XGtW1e/Mrd/PmfvMU3XryflaUKaXglcbiKSq5RZArlQmZywmZhwWP9ck6376IZ48iyhmHEKFo6Mi1FE0HSkSQdwwhQFAdBMBEEC1l2scwA34tJk4Isy0nigDw26dU8Ns6WObhlwKntQ45s6HBwqcXB9W0OrGuwc02NdVNluoVDNTYZ9ivccuwGPnPHQeZmqrRqHusXJ9i/eyOnj9/IbScPcvTwfq7dtol2u4rpahiuSVarUWv1qLQ6VNstqp0WebtO3CgIqwlxLaHaqdDoVulOtukPBwyGA6ZmBkxOdxlMdej2W0xMdpmc6jAz12MwWaPTqdBsFbS6FartgqKVUm7nVFplmp0q1VpKtZZSFD557lGrhNRrPkWqk0YCtYrCzGTIwkzMcBDQqjs0Ki6dRky7FlDPVJqFyOLQY2agMdEW2Htdi688fpiTR9dTxFfj21dTpDbNWkKt8CjHMrVcoFfT6FZNZno53XpO6HkYhoOqe6hmhOVmGFaCboU4foYbFVheguMn2H6CG2Yjgz5MsYIQPfSx4ggvzbHDFMOJ0MwAzYrQzRDHTXHdDM2IkPUQzckQzQjRDNHsAM20kEQRaewaWpWIfbtWmB+2cC0NWVIRZQfVSNHMMppXIFo+Y4qIFWhUWhlJHuD6Lp4X4bsZvpPjOxmuFeC6AWGUYNkepuURBilxmONYLoamYaoKjqFTZA5FZhK4Ipp4DZaqYGs2tuZiGy5ZGlNvlilXEhzPQpBkBFFFUWxE0R79P5dNRNWgJKl88pOX88Fh2z8/Kv52Pt8fjIpnz77Oj370E/7qr/6aX3xY3fyvVFwfgOtvfv53vHb227z6jXO8884P2Lnjht+R4vrg6/MnmedL/cdXXUoSjLN1pcep41u5buuAbsskjcYpMp001UhSjbxQ6XQMhtMW65Yz5lbnuIGMIMgYRoysJoyVHMYEnXFRQSgpKMp5T0CwKJVMZNnBMEb+SeAnRGFKHEcksUcR6nRzgw0TCdcvaBdrLQAAIABJREFUNti7usW+pS571rbZtbrOyjBnthMzbCZMNFO6zYSb9l/LC889wm2n9zPVL6iXXeaGNdav7XPd1nXsv3EHRw7t54YbdjC3OE29U6fabpFVm4RZQbXdot5rE9fLeHlEXB1BqzPZojvVpDfZojdo0+k16U00afeqNNpl2r0a3f6od316tsPMXIfhsEO3V6PZKVPrFFQ6OZVOTrmRUKsn1MoBvXZBp5nQqAZ0GiGtukuRShRxiUZZplGINCsSrapKs2rRbfhMdlKmOinTvZiJlkm3JlBPrmCyJXDXqWXe+daD3HZiGde4BF35FJGnUi1CKrlLEgrk0dW0y6Or43s1j1oeEHoelukhyjaKEaKaCbIRIlk+ihNhBAm6H2H4MYYfYYUJTpThRBlmEKOFEXoYY0Qpup+gOSmGk6HqMYoWYtk5flDFcGNUO0RzY2Q7QHV8FFNHksdRpKtIfYXtG4ZsXxpQ8WWM0lXIqwRkwcLUU1QlRtF8JNVkXBrH9XXKtRjbNbAcG8eJMLQIXY0w1ABNsVFVA0VVEEUJVdVxHY/QD7FNE1UR0TUFy9RJkpG/GEcahjqGKo6jiQqqpKPKOmHoU6mmxImPokmUBBFR1JHPg6tUMpBlE0UzuWZc4BOXXMaFv0NwnT59G2fPvv4Rj+s3MudHo+IH1c2jIsHX+M533jvvcf1SbX18iuvXgOuiCxBKl1MrG9QrGqF/FaF3JXE0RpLKVOs+lXpAkpukhUpRLlFrjjG32mdhbUGYagiSiG6GqHrCuGAxJmiUJBVJNiiJNiXBYkwwEWQbRfdQdQ/PS/D8ZPQbM4gIooA4tKmnFv3CZr7hs3GizMpkhY3DKteu7bA8X2fYjek3Y5q1iHo9oT+ocvjw9Tz66D3csGuZVj1kopfT6cR02jn9XoOV5bXcdNMeDh3Zz81Hb+L6vXuZmlskKnIqrQaNXou8UcZLfPJ6RneyzcR0l/5kg063RqNVpd4saHcrtHsV2t0y3V6dwUSbTrdGb6LK7Fyb+fk+k8Mm7V6ZZreg1S3T7lWo1UKKzKZRcRn2CmYGZaZ7GXOTBcNuSD2X6DU0rt3YZfO6JsOuQ7OQmeoGzE/mTLZilmYb3HT9Ekf2L7FxdUpsXUwzvYpH77+B3//+k9x5ywqWeiGqdAmhJ1OvhFQymywsUcTX0CwEBg2LdsWmiGwi38W2fFTdRdZGqkuxY2QnQnJ8ZMdH80OsKMUIIvQgHj1hjBElGFGKEWboYYbqpaheih1W0e0M1UiwnTJBVEWzfQTVwPACnCjE9h1kdQxh/FKKRGLr+g67N04wzDWC0qUE0lU4koinuQRmgq35OLqNY+iYhkCa2uSFj6qLaLqGrnuIoodYcpEEF7FkIIoKoiRSKo2jKBKe55DEIZoqIwpjaKqMZWokqUu9GZPlLqYhoAhjKCURQzUxDZMoDsjyEC+wUXUVQVIQRANJciiVTCTJQpINJEVHVnUuO2/Of/CZ/tiLBG85xblz3+LHP/4pP/vZf+f993/DUfGj4PrA43rjze+e97g+PrX168H1kTctX0Wea9TrJlkmkuUSRVkjyVSKqkecOUSpSZRKhNnVBOmlNPsi0wsJaWEjKhKq4aIaIeOSQUnUEQQNQTQYEywE2WFctBBkG0l1GBNUNMPFC1O8OMV0A1TTwrZ0ssCkHGg0Qp1ObNGKTeY6GRvX9tiwtsOgn1AuOySZy2Cqw3C+z+qlKY7dspedOzdQr/hUKh6DqSqtdkZRjsjziH6/ydZrl7n3gc/y0KMPc+DIYWZWz9Pst6h3G2S1jLya0urWmBx26U+0aLbKdDp12t069UZGs53R6RX0BhXa3SrtTpVOt0K7WzAxVWVyqk6nW1CtBdTqId1ewaBf0GlEVFKNZtlguhczP5GxMJGxfq7G0kzOsGOydV2drz99F996+WFuO7qFdTMZyws1VhabTDY8rtswwWOfP8Hbrz3KQ3fvYbqr0q8KfOHu6/nxm1/kM7dsxLc+gbDqAizjKsq5TR5rVBKJZiHRqcpMtG0ahUk18yiSGNty0Q0HWXNQrZEqUp0Q2fYQdRvV9jDcAMMN0L0Q3Q1GF8X6MZoXoXkRihsiuyGql6B7CZoVohoBqhGiGQElWUPUdJwwQDVVxktXIAqXUUQCm9fVOXj9NBuHPr3gaoa5wupOzEK3QrdckNk+qeNTDQMqoU3qKTQrHtXCxXFUNE1FkR0EwWV83KUkuAglC0nUkSUNUZBQFZUoCglDH0UWRyeTooAkCfihTVGNiGMHXRORhRKKoGBqNp4bEIY+WR7hBi6iJDM2LiOKFqWShVCyEAQDoaQgSRqlksSFF17ChRd9gt+FxyWK4oce1w9+8CP+4i9+9qHi+o3M+Q/A9fq3Rorr7bf/oyiuCz4cFVeNX0YYS9TqFpWajh+O44cCcaaTFg5+ZOJHKllFw/QvxQovotoWmJrNqLViLM9BMz1kzaMkW0iS/eE/8KqShSC7jIvm6HuajaRZuGGKF2d4SYYbp2i2g26oRJ5BPXVoZw6t1KEWmnRrIYuzTQaDlE4/odFOKTdSmv0GM6unmV87ZOv2JdZvmKXfKdPtVegPG/Qmm5SrKUFo4/k6g8kGe/bv5MStx9ixZxfDuSla/QadiRaNTpVOr87c3BTz80Ompnr0ek0mBm0mJtq02mXa3ZyJqRrDmSa9QYN6I6fWSGi0Ezq9jFYnpVYPKQqHesWn386YnayyOKyevyfSZ2m2wspcjZX5OjtX+uza2GPr2iqHds/xk7e/wv/1397lucduZfOaCpsWymxb22b9dIXTN2/jm889yH/+3nO88MRpNszHdMslTu1fw6tP3cq9t26jVR5DLl2A51xDnuqkoUw9V+mUFQZNnUHbplE2aVYj6pUc3wtHprrpozkhqhugOwGa6aPoDpbjY9k+puVhOv4IYE6IakfoXoTuRyiOj2i7KJ6PGSWoToCk28iajWq6aJaDblkohsq4cDWSdCXlTGPbcpcjN8yxc33GmrbE9YsFJ3bNcWDbFOuHFdqpQyV0qEU+zcynndl0C5vpTkqrcMkie1RXo3oIosdYyWNMcBgXbErjBopookommmLgOC6u66HrBqWSwPi4iCyruL5DmocEgY2mSkiChCLrH742imL8wMV2HTTdZrykIoomiuIjlhyEcRNJNNA0C03/oNbmIi666OKPHVz/WHH91V/99W+quN7/FY/r7Lnfrcf1q8+vKq5VY5/GDxXyskmW6wShhB/KRKlBXgmIMocos4gzFd25BDv8JHmtRLsfUGlG2IGHpI4U1ZhgIogOomgjCDaC7FKSbVaJOqtEDdmwkQ0b7fxvczdKccIY0/VxXIc4cKgmHq0ioFuJaWQ+jUrA9LDO1LBCZ5BTacUUzYxar85gdoLp1UM2bF7D3MIkjXpKtZHS7FcYTHdptmtUqhlZHpKXI1q9Op2JNs1Bi0avQavfpNGt05/qsLA4w7p1iwyn+3Q6NQb9FlOTXfqDFs12QbtbpjeoMDFRY2qyyeRki8FEnampOpOTVSanqkxNVZmZqrJmtsmGhQ5b1vTZuXGKXZsm2La+yd7tQ27ePsOhHfOc3LuWW25c5NDOIXcf38xP3nySP/rRi3z18dPs3tRl+7oaO5fb7L92hqfO3ML3X3+S73/rcb543z42rc4Z1ESWpwPuOLjEsb1zzPR0Bm2drRv7rFvdoJKK5OE1NIoSnbpCu6ZTzXXqZZ9GNcN3PSRJRdUtVNNC0gw03UTXTCRRRlV1NFVH0wx03UJRTWTNQjUcTNfH8gI0x0UwDEqGhuo5yLaJqKkIskJJUpA0Hc3QkVUB39dZmGmyf9dqDu2a5caVGtevCdm3nHLL9i57N5RZ6plMlGWq3hiFUyK3BWL9GuqhxEzLZ+2wTL/mUckcQs/DNHwkOWBM8BgTXMZEB0ly0GQHVTJRJAPTHCko2/YQShKlcRlR1LBsmzgO8TwHVVVQJBVddTBUH01xcF2fIPBxPR/NsEdTRMlAHLcQSzaiYCIKOoqso2n6+TjE+dP6/0Ae179OcZ3vnH///ff5+c//jnOvv/nLexX/lwHU38YNuB9d6P7VNaNSaRWOq5OkLlnu4vsarqcQJQ5J5hPlIVER4Cc6bjROkK4iqwhUmyZF3ceNPCTVRlR9SpKHqHiURAtBMNHM4Px4qDMmqEiaiWo6o8dwsd0Y0wmx3QQ/yomTnHKWUyky2s0KzUZBs1mcN8C7dAY1qq0yeSOj3K5RH7Tpz02wZtNaFtbN0+rXSAufaiOl3WvQ67Xp9bo0mi3KtSppOafeqdOaaNHst2hP9Gj0WvSGfWYXZ5lfPUdvskOjVaXTbdCfaNMfNBlMNJmYbNLv1ZiearIw22FxrsvquS5LC11W1k6wdWWa7Zvm2LV1nr3XLbJv+xw37ZjnxI1ruP3gBk7vX80dB9dx1+ENfP6WrZw5vokHDi1z94E1nDm1me+9ej8/ffNRXvnySY7dMMW+rR32bulw9/FNnH3uLt57/Yuc+9p9PHDHTq5dKjPTVploiqyettm6LmfHSo2Du6d58I5d3Hf7DmYGBpH7CfL4ctoNhXbTpFYY1CsBlTzAszQ0RSL0HQLPwtQEHK2Eb8iYSglTkzF0FUWRMQwdTVOxbBPLNvEDjzAK8UMfzdIYk8bQLBXNUtAMFVkWEUURQVbRdBVNGadVcblhywy37Fnk4OYGB1dyTm2vcXxbzk0bPHbMaawMZJY6Kms6FvMti2Y0TmFfyVTNZGW+zIaFnHZFIY8lwsDEtjx0PUaUI0pySEn2kWUbQ7NxLB/XDrAsZxRONT1kyWB8TEYSRqZ9mqYEQYAoSoiShqZ6mHqMoXlEfkzkB9iWM/p7NAdJ1FGkEbBEQUMSdXTNQtdMPn35CFy/7X75f05xnTp1K6+9du7fdqr4wa7iL/7hff727/6fX95k/da7bL9218f6pn694jp/+nHBBYjiOI5n4ocOUeTiOjqOreH5FrZj4ngObuCg6iW8QCJMBJJ8jEpDo9YO8RMfUTGQVO/84qnJWMmgJBioRoikOoyLGuOiiqDoiKqBpJnIuo3pjHblDDvC8VPCKCPNcvI8pVYvU6vn1OsZ/ckmk9Ndmt0RuEZJ+CrlVo3GoM3qldWsXl6kNWgS5h5ZJaLRqtLtdej1B3R7A6r1BnGRUes06U6Ncln9YZ9mr0Gr12BiqkdvokOrW6fbazCYbNGfaNHvV5meabGw0GN+vsuaxR7LS5Msr+mzdXmKXVvn2LdrHQd2b+DgnhUO7lnP4RvXc/TGtZzYu2YEqyMbuO/ECvccWc/njm/gkdNbePTkFh46soF7Dyzy+VtW+M7X7uIH5x7ka48e4vS+GY5c3+fY7inuO7mRrz52jJefuZVnHjnKnSc2sXVdmYWBxWRbZm7SZMfGKgeu63J8zxRfuud6nv3CIe67bQvbNuTUiyvptTRqZZlqWaNesYl9FUO5BtcQqZcDus109FRDWoXHzESdlfULDAZNotgjyyP6gza9XosocrEsHce20A0FP3Ioail5OSZKPILAwbMNKuWcvFxgOzqGuopezWXncpfD101yYKXg2LYyp3fWOHVdmRPbMw5vjrlxXcDO1SFb5iK2zKWsTMesnQxYN0xYnk9YO+dTy6/Bt6/AMsfRdQNV85G1GEWLkdQARTbRVQvX9gn9CMfxzqtGG00dwUcSdQzdwnU9PD9A1UzGSyqa5mHoPrbpE7gBgeui6yaWOVrcliUTWbIQStp5cGlIksbVV5W46KJL+eVWyscLLlEc5bg+UFx/8Re/aQD1/PVkI4/r73j9W2/yyvkl6989uH412Xv55Zdh26NTlMB1cQwT2zTwXBfbdkaPa2NaKkli0+oG1FsqWUWg0nDxYpuSrCBrDrLmMy5aSLKDLNuoZoRqjDwTSR0F9RTTQdbtkeLyEpwgx/EzvDAjinOyoqCoZFRrGZV6RqWW0OpW6E+2qDYKyvWcvJ5TNMpktYJat8malTWs27TE5OyAeqdKpVFQrpdptltMTA4ZTs/SG0xSbTYoN+u0J7tMzEzQn+qMxsdeg15/VFEzOdlmdrbHwuKAhfk+C3MtVpaHbNo4y+aVIdu3zrJr+wK7r1tg365Fjh5Y4fjNmzi2f4Wjezdw4sAypw+ucNvBZe46upF7ji1z/6mNPHLHVh66dTNfvH0Lz9y9i2fu3METp7dy5uh67j+2nteePsXbr9zDlx/cw+n9M9x2YIZ7jq/j3ls28Oh9u3nmkcM89uABDu6ZZeOags1LVdbORUy1Vbavr3D0hiG33zTP/aeWefrMjXz3m/fx1MP72bmxQqsyThJcQaOi0KoZONoVGOJl5IFMvxUx3S+YHhRMtWOmOgnXX7vEiWN7Wdm4MMqmtSsMJjv0JlpEiYemKaiqiKIKdHoNtm1fYWZuQLkSU69ltBsVFhdm6A3aOK6GLFxG6q5iaSpix9qM3UsxR7aWObIl5fi1GbftrnFqV41DW6vcuLHMdUs5O5aq7FhfY/NizpqBy1RTYqonU06uwNI+gW2N4dgmuu6i6yGGmZzvp/cwdQfbdHFdH9t2MU0L07BRVQtZNtEND8Nw0TQLy/IwTBdB1FAU58PXh75P4Lnouo0iG2iag6o4SIKFKFhIooEoaMiSzpVXjJ2H1iWM2iEu/li8648qrpMnT/87rPx8BFwfDaB+5533uHbb/2rJ+uME2AV8+tOfxnEs4igisH0c3cQ1LQLPx3VcDN1C13R0VSLPXDZtnmZ5U5O0PEaUyjieiihLCLKBagRoZoimu8iyg6R4yKr7YaracqJR64AX4Xgxrp/i+tko9BimxGlGXs4pVzPqzfIIXPWEdq9Kp18nK2LiNCApIsr1MkW9IK/nDBeGrF1ew/zaWXpTXYp6QZhFZEVOq91lYmLI5HCGwXCKeqdFvddiMNVjMNmh22/S6dbp9etMT3dYmO+zds0Ey+uHLK8fsrJhgh3b5ti5fYHd2+fZt2sNe3ctcmD3Iof3ruXovrUc27eWI3sWOLRrlpMHlvjskWXuPrbMfSdWePDkCo/euY0v33MdT9+3g2fu3cELn9vFC3fv5NnPbOdLpzdy5pYNvPjoQc49fyuPf+56bj84y73H1/DQnZu46/havnDPDr7y6BEefeAAu7b22LhUY9e2KRanUybaFts2NLh+c5MbNlXZvjbg6O4e7529n3Mv3M6+bU1S9xLK2VVU0qsJzEtplRW2LHVZmqkw0XKZ6SdMdkJaZZNuzWHL8jT7b9zKuqUhrXaZaj0hjB280MJydFRVRjdkavWczZvXc/DgHhZXD2nUUvrdGlP9FosL07Q7dVxHQxEuRy99glYyzpqeweYZl4Nbaty0KWffhpA9ax12LthsnbNZP2GyNGGzYTpiw0zE0qTPTEujU1zDoCVQz6/G1j+JY15DGNjYVoCuBehaiKGHaKqNpoxU1wfd8JbloOsWpZKKKBkfbgoYhn/+gMJF0exRz73hYeg2ge8S+A6G7pxXWAaK5CCLDorkIgkjc94yfURB+4ja+virmz/qcY2WrH9DxfXRPq6//pu/5ey5N3j1G+d4+53v/+7A9U+uBh+Ni6VSCdu28TwH3/LwdBvfsgldF9s00VUNXZbRpHEalYCjh7Zz9PgK9ZaM66/CdARkTaYkaWiGj+um6LqLKOkIJYNSSUeSTSzLx/UiPD/GD5LREq8bYdkBphPhBjFJlpEVCUUlodEuU6nHVBsp3UGdVqdKmoUEkUucBlRqOfVWhaya0Ow1mFs9y9yaEbjKjWLU5JDE5OWCar1Os9NmYnqK9qBDpVWl2WuM1ndmBvSnOkzP9Jib67G40GP92klWNkyzccOQTev6bF+eZNeWaW7cPsfe7TPcuH3IgZ3TnNi3hoO7pjl+4wIn981zau8cnzm0lvtPrvDw7Vt49M6tfPnu63j2czv56uev58WHdvPCgzt54b7rePmB63n5gRt49u7tfPnu63j+4b18/YnDPHH/9dx1bJEzt2/gC5/dzL2n1vH0wwd44YkTfP6eG9m5bYLrr51h/54l1q1pszhfZ81cmamuyVRbpp1dzmxX4N7TK9x1yzILXYXAuIA8upTUv4RhR+WOY5t5/vHb2Ldjlnom0WvaDNoB9cIijzS6jYjZYZN2KycvQvzIQbc0BKmEoimYtkGWxSytW2Tnzq1s2bKeTrtMs5bSa1doVGK6rSrVShnXNrDUMfTSJ0ntK1lo26wbOOxdaXDjSp3N0y6z1WvoRZfTCq6g6n6aqnc19WicdibRLWS6uUyvKjPsGrTKIr51BZp0BYY2MtQV0UMRfTQ5QBJNREFFKMkIgoSiaFiWg/YBuEQL00xw3RzTjEdraZqFrNnodoBheVi2g+OY2JaBqljIkoUkWoglC1X2MbQQWXQQBQPTCJElg4sv/hQfFAl+/B6XzC23nPoVcP1Gp4of7Zz/+d+NAqivvHqWt976p6PixyYpfw24LrzwIkqlEpquYdsmrmXhaDqWquBZOr5tYOsqtqGQJy4TnZxD+zdxx507mJkJiFMJP1SRFAFZ0dB0B013zi+jagiCgaq6mOehZVqjNQzDHP2c7YQ4boTjjorq0jwlLULKtZBaM6GoBlQbCY12QaWWUq6k5EVMUY6pVFPqjYJqPadaz+gP2kzPTjI5M6DZb5JVUrI8JisSsjwhLxJ6/TadfotGt0aj16A32WVmbpKZuQmmZ7pMD5vMDBsszLVYWuywdr7B8lyNHeu67Nk8yU3bZzi4Y4bDu2a59cASdx/byH0nNvHQ7dt54p6dPPW53Tx93y5eOLOHl76wj1ce2cs3Ht3HS2d2c+6x/bz+5E289qV9fOPhG/j2I/t440s38c1HDvC1h27kmQdv4CsP7+fx+3dz19EFPn/7es7cscKj9+7g1Wdv44Unb+W+O2/g4L71bF4esGahydLaCRZXD2g0fMpljX7HZPVsyNykRb8+Tre6inJ4KaF9AUV0Mbu31vjKFw9y9vk7eeebZzh58way4Bp86yoiX6CcudSrKVFg4bsGgWdjGhqGaWB7HobjodsujucRRgFZFlOupGRpQBo5JKFFHFgUqUeRhPhehKEbOIaMLlxB7gmsncpZ7IWs6QUsdjwmCoV2MEYzGKcVK9RDhcKViMwxQv0aHOnThPrVtAuDiaZDo9BJAglVugapJKKIDnLJQy75qKKPJJgIJQVRUJBlFU0zzpcAWsiyhaL4KEqALPuj3VrZQpANJNVCNVx008UwLQxDRVYEREFF1zwMLUASHFQ5RFNCJMFBkR10zUMUdC795Kf5aKXNr79f8bejxP7xkvVHR8XfCFy/+If3PwTXy6+c5c03v/u7A9evfS5kbGwVmqZiGhquZWBrMrpSwrUUIt8k8i1CxyD2dCqZxZq5GjfuWWB5uc3cbJVur4yqyowLAoKoUBJUxksqJUFBVkwcN8bzEyzbR9VMFFVHUXU03RoBy4vOB/5C8iKhXAlodCJa3ZRy3afSiKg3E6r1lEajoNko0+lUabYKGo2MWj0lL0KKcnK+qqZCrVWmXE2p1XNq9Xz0umaZdqdKb9CgN2jSGzSZmGgzO9NjYb7P/HyHuWGN1bMN1q9usXGpw9b1XW7YOOD4rkXuuGmZe45s5oETW/n8ya08dtcuvvy53bxw5gCvfukw5758lNefPMzrXz7Mm08f5Y2nD/PtJ2/mjSdv5o0nb+Ltpw/x7nNH+M4zB3nj8X28/fjNvPPkIb792EFe/uIBnn5wN099fg9ffuBG7jq6hvtPr+PM7Zt4/P49vPbVu/naU5/h1uPXcd3mWWamKoSuSBgZVJsZcebgBRJTwzI7dyywaUOTan41oXMxvnkBE50xDu8b8KX7d/L6C7fz/bMP8v1zD3N831pi52oCRyAKdaLYp1KtkqQxjm0RhiG+P4oSuH6M46eYboTpeGiGiaIqKLKAbalksUfgGuhKiTiw8VwLy/QxTQfL1LHUUcvF6mGNmU5CM9Go+BKFK5AaIrmtUg0cyoFD6ljElkls6VjiKhxpFYWv0cgtGoVDFpmo0jhiSUYRXRTBRxUDVDFAkRwkSUORdQzDwrBMNMPAMF0sK8IwYiTRZ1xwGRu3GZdMZMNBNhxEzULWLVTDRNVlJKmEIpuYRoChhx8qLWHcRJFGMCuNa3zi4sv/idr61c/1Py0N/W2A65vfPMsPfvCjfzu4Rjmuv/2VOMR/JHP+wgsv4JJLLkaSBXzfIY8DksDBd1TiwCTPPNLIxTVUNHEVljpGFkjMDhOu3TLFtdvmWb16iiD0kOTzS6iqiaJaiJKGopq4XoTrhbiej+O5GJaFYZpYjoPnh6OWCD8gDjzKlZhK1afejugMUuqtkEY7od3JaTRT6vWMTqfCcLLFZL9Ov1Oh086pVELS1CPJfYpqTLWRUK0ltFo57XZOr1thONGg1yvo9spMTjUYTtaZmaizMN1kab7NhsU2W9b1uH7LkP07Zjm6ZzW337yBMye388RndvPs/Tfx0iNHefmRw7z0hZs4+8QRXnviEN9++hjvvnCS7331JN955ijvPHuM954/wXsvHOe9547z7jNHeO+5o7z7zEF+9MIx3nv+CO8+fZD3njrC9546yhuPHeTlR/bz7EN7+dpjR3j5yVs4c8c2Hrh1I4/cvZPnvnSct77xBb75wuc5tHcj/WbMRLdMOXHRjRKqJWI6CknucsOeLZw+tY+tm6foNDXS8FNM9STuOr2el545ytcev5nvvPwZfvLGwzx0x3am2yZpIFLOA8rVnCDNMByfOC+TFRXyokyalQmjDMeLsNwY04lHGbwwJckKAj/A91yyJCT2HSLXxrMMDE3HtkNcN8C2DCxdJPFV5iZrTPcKElfCM8YJTZlAVXBkhdB0CEwXz3DwTYfQcggsG09T8QyFSurSqIb4roYkjiNLOqo0GhMV0UdXQnTVw9BdDN1B100My8JyHBw3wLQIwf0wAAAgAElEQVQiZCVAUiIEKWSVYCOoDoYbojsBiumiGA6qYaHqKpquYOguphGgqS6mESGLDpJgYxohhh4glnQu/eQVfLT59J9XW7+9Pq5Tp2790JwfBVD5t4Hrr//m57/0uN7+VXP+47048oPKjV/Ncl144YWI8hh5OabdqNKs5mSJSxSaBIGJZagYioSpiBjyOIZ4BZ5xOb22w8YNQ9atnSHLYiRZRlYMLNvHsj0se9RAYFmjgrcojsjyFNdzcFwbz/ewHQfbsgksm9izKQqPrDCpt3y6EwnNTkCnl9Lp5jQaKbVaQrOZMehVmOhWmOhV6HVy6o2YRjOl3a3S6Vdp9TIarYRWK6HZiOj3cmaGdQa9nE47YdAvmJussGa6xrq5BpvXjHbmDlw75OTetTxwchuP3X0Dzz6wn1e+cJhzjx3njadO8s5zt/HOs7fw1jNHefeFE7z71eO8+9Vj/PiV0/zk5dv43vPH+dHXTvHTr9/KT148yY+/eoIfPn+M7z19kB+/cJTf+/ot/Ohrx3jvmYN874mDvPPYzXz7Szfx0sP7+NojN3Puudt588V7eP6Lh3jwjm08fPcunn/8JG+88gVeeeEhjt98HY3Cpxy51LKYOLbxIo0otZhfnOLBB+/i9tsOszjfYGrCY7KncPzwHG+dvYvnv7SX158/zqtPHmL3+pjC/CS++kkiTyJOIuK8jFdURjuKQUxeqROnOUGYEMU5np9gezG6FWL5KVFewwtSHDcgiRMCz8N3HALXJXBdDMNEM1xMy8W0NFR1jNCXmZmqMZyoEHsytj6Oa6hElkto+yR+SuQmOIaPJpuooopn2riGgaVKNCoxnWaG46gIwhiaauLYMaYeoysBphZgaKNgqqE7qJqO5Vh4foDt+Gi6jyB7yGqKoiaUJBdRG4HL9Ebw0iwP1XRQdA3d1EfNqpqLqthYZoihBaNH9zF0D9sKKY3L/DIG8bsB1+lTt3H2tdf5/vd/eN6c/w0CqL+8yfr9D5PzX3/pG7z11ne5bvvvQnH90wDqRReN5u1SaRV5OabRKKhWc7IkxPdsDF1BlgRkScbQDVzLxFJlDGUMS71itBOXObQaBXmeoOs6pu3jeBGG7WM6PqbtoxsWsqrh+wHlcpkwDHAcE9ex8DwH1zEJHIM89ahUfSp1n1YvodOPaXYiuv2Mdi+j3Rkpp163oN1K6LVSBp2cQb9garLGzEyL6WGbmekm08MaU5NlFucarFlosX51m41LXbYtT7J94xTXb51l//YFTu5d5t4T1/HQ7dfzpbtu4LkzN/Hm87fz03Nn+MPvPMoffvth/uu3z/Anbz3M//6dh/mTt87wR9++nz9683P86TsP8KfvfI7/+uZn+ePv3MOfvHM//9sb9/CH376bP3j9Lv7g7Gf5/dfu5L+89hn+4LXP8F++eSd/8Npn+L1XbuO9547x3aeO8t2nj/KtJ49w9qkTPHrPLk7sX+TMZ/fw2IMHOX1kmZt2z7J1ucWOLVPcvHcju7YtMdWrUssDus0yMzNtJoYVpqZqrF6cZPOmNczPtBkOUtYsZCyvi7nt5BJvfPNuvnv2Xm4/ssB8WyA3L8YRLyZxxihSl7zISYoKflbgJBlWGOMnGXFREGU5XpTiBDFumGD7MW5UEGY1griM56e4bohje3huQJJkxFGC5wZohouk6GiGgmkKJInO1GSViUGZODDwbA3PtgncmMBNcMwQU/MwNA9dtdFUC8/1cS0LQxOplkPqtRjP09ANCV3XscwA04jRtfPg0j003UZRLXTDxfVCvCDCMF1UzUFRA2QlRFJ8JM1HMX0U00NUTSR9FIxWDAdJ1VBUHcNw0XUHRRnlwDTNRVUdVMVG1xw01T5fafOBEPhAlFz4kc/eb3lUlGVOnjzF2bPn+MEPfshf/OXPeP/9f+Dv//7v+f/+578qDvE+/+N//E9+8Yt/OA+ub/G1F1/izbfeZufOf0l1828bXL/8nqpLpFlAmgeEkYdlmRiGhSxpCIJKqaSgqRa2beOYGq6lYOsiujKOoYkYuoIkCaiage1HOGGK7obIpoNi2yiWRUlW0U2HKErx/QDLMrFtnTBy8DydMDTICpui4lKuutSaIY1OTKUVUmmF1NoJjU5Cf1BmYrJCoxnSbkUMJyrMDusszLZYnO2weq7NuvNj3/LqFjs2D7nxuhmO7l3LnUe28OBtuzlz+w08cuc+nrjnJl48c4w3n7mTH718H99/6U5+/437+T9/78v8+U+f4s9+9CT/x7uP8afvPMwfv/EAf/LGg/y3tx/iz975An/+7iP82bsP82ffO8Mfv30P//n12/jR2Vv58bk7+N6rp3nn5dO88/KtvPXiKd564STfe+l2vvvVU7zxzHFef/I433j8EK8+dpAXH93Psw/v47kvHeLWY8sM+y69tsv6tS0W5yvMDDOS/5+5N+2S7C6vfCMya8qqnCPOPM9jzHNGzpmVNVepVFINmiWkkkBAlWYLECA1GGTT2Ni+bruZDJLABuO2Ee776i5/jWsLvNpT3/sNEI3E7744UaUBfAGvBvHiWRkZGVPGObHj+e//3vuJBeJQpFGzaDc91sZ1xuM6K+Max48POXlixMZqg9VRjUZu06k7rA9Djm7EnDuVce3R4/zh5z/Ix565yKAlkrrz1GOFLNTIE4csCYiiANs1cT0PP0xw/AAnigiyDDdNMMIAKwywwwA7jLH9GOcG52XHaLqHpnmYVnCTz9R0p9iJk3RUTUXXq/i+xGhUo9/PcWwNVZUxzYkOSw/RVB9JspAlE121UZXiXNR1A1UVSDObTicijnV0XURRFFTFRhY9ZNFHlQMk2aQqqVREHUFxMK0Yw/SLtJKqMpE2mFREg4piIcjmJIrJYFlQqYgakmIiiBqVqoIoFVnzBXerIIhacVlQEEUVVTHYv//gu8Dq7fWzHSv/W2oCkpIic+2x63z9lZf5m1e/y9+/9g/8+M03eP3113njR/8B4PrxGz/hf/zTv/DKN/6cr3z1a3zr29/hypU732PgeuffFpfmsWx90s5PImpljUpVngwH0NBUk1q9RrtVI4sdXEPCtRRcWy0MqqKAYdq4fozlx6hWgGy6KJaJZttohoVpOXheQBzHOI6N7ehEsUuc2CSZTb3pk9cd8rpNsxPQGcQ0eyGNjk9nkDAc11hba7C92WFnq8Pe0T5nTq1yy5l1zp1e5/azm1y5sMtdtx/lfXee4P33n+X6Ixd49tolnn/qTn7/hUf4ry8+xhcn9Wefe5xv/P7j/PWfPMPfffN5/u5bn+TvvvNJ/vxPHuXzH7+NF5+5lc8/e5EvPHuZF6/fwqc/eJoXr9/C5566wOeeucBvP3mWTz99mk89c5LnHj/KM49u8tjD61y7usbVewbcd7nDg3cNefT+dT50/zpXr/S590KL+27v8tAdQx643OPe2xrccUvOHRfaXLl1wMbIp5Ep9Do2a2sJo6FPLdNotRx6/YhON2Q4yhitZLTaLs2WQ7fj02n6tOo+jcyj2wxoZBpZsMQdt4957iN3c//dW3QbImmwRL/p0c49arFPPUtJ4gTb9dBNC8fxcFwfy/MxPA8nitB8D8Wx0B0H3XbQLBvTDfGjHMuNJwJjD0UvDNu6FUw6FhtFKXaPdV1D06t4nki3G9NqxZiWXOjBdKcALiNCNyJUzSt2o2ULWdJRFL2gIeQKee7S6yX4voooLSFJIrJoFt7BqoMkuFQElaqkUJVMBNnBsmIcJ0FWTQRBoVqREQQdQTQRFPsmYEmqjayYVEUNVbMRRBVR0pAVo5D2TABLELVJnI2JJOloqvlzgOtXWBPgklWFJ59+iq+98jJ/871Xee0H338LuH6ZjuvNN9/khz/8ET9+4yf887/8Gy+/8k2++KWv8K1vf4dLl678ev+5n1PT01MsLi6gqgqSJKPIOqKgTg6WQVUotpRrecbG+pBBt0Zgy5jqMnFgkcY+rmsRBCGW7aEZDqrhIesO+mQogqab2LZDEAR4vovjGDiuTpS4xFkBXmnuktdd6k2PVtenv5LQHyZ0+yErqznr6w3W1+rsbLU5cWzE+bPr3Hp2nfOnV7lyYYcH7jzJQ/ec4f0PnOP61Vt59sNX+PgTd/HC03fzwpNXePHZe/ij//QIX/jkVf7wkw/xxc8+zJ/9zsO89LmrfPdLj/N/fesTfPvL13nsoREn1gQu7LnccSrlzhNNLu7knFsNOLsWcH4n4fYTdc7sRZw65nPubMzZszFHt03GI5GtDZOtDZuVkUavKzIaqGyuWmyuWgx7Mt2eyKAv0e0s06wdoZbM0Kotsjq0Gfc8hm2f1VHKcBjSaFp0Oh6dbkBvkDAYpbS6Ht1BSG8YktcNklSnlrvUco9a5tHIXfLEJAkl7rv7JE8+fierIw9TPUTiS7Ryn2Yak8cJWVIjzZqEUR3LjbDcAC+MsCYdl5ck2FGEatkohomim6iagekG2F6EarhImoOku8h6UNi+FJeqYiGqDorqoGrmTeCybYFOJ6LZjDBMGU1X0HUbXffRtGACYCHVqoEg6IhVFVFUEESRamVpAlwZtqMgistUqyKSaCILLoocoMgeFVGlIilUBB1BsLDMGMsKEScrCEFUqU7Ob0k2CkASNVTdRlIMxImNRxSLkkSdakVBlk1UxZ4Yqy0UxULXHBTVZGFxmenp/bybO/51AZekyFx/4nH+7OWX+OtXv8trP3iNN958k9d/+Do//tEvQ85PgOuNN+Ff/+3/4eVXvsmXv/JnfPsv/4rLl39TlPNvvbkLC4tYlo2mmWiajWF4GGaALDtUBQ1ZVvFci/Goy/bmkG4zxDEqxL5Oq5FSyxPSNMU0HVTNwjB9DCvA8yJcN8QyXUI/Js9ygsDH82zC2CXOfOLMI0k9styj3gzo9GJ6g5jxOGVtNWc8TtlYr7G5VmNrrcbedpszx4fcenbMbWdWuXBmzD0Xd3n4vjM8cv9ZPvS+s3z4gVM8+cg5nn30PM99+DzPXD3OR99/it9+8iKfeeoiv/vMHfzR83fz1d+5n5c/f5W/+tNr/J/f+Bh/+p/fx4XTPiu9RU7suJzejTi90+D0dovdlYTNYcixzZzTJ9qcOF5jcydkcy9kfTdgY8vj6F7KydNNTp3pcPxki529BqsbIeubMUePNdg+mrO2E9NbsWl1ZJqtKo1GlVouMB76bK032F5vs77aYDhOGY1z1jdaDIYprU7AcCVndbPO2laDraNtNnZbDFYyhqMavX5Kr5/Sbkd0OxGdTsDe3oBTJ4fUMo0s1mjVA/I4IIsi0jgjS5s0mn3SWgc/ruHFMX4a44QhUS2n1m4T5Tmm66Jb1mQoioPth9hBNDHMe6hWUCSpGhGyESLqPooZFFlfuomuq2i6gO1KdLsJjRvApSlouoVm+BhWgmnG6Ho4ifrWEAQNUVAQBAlJqpKkHq1WhmFKVKvLSKKKKFgIVRtJcpAkm6qoUBUVKoKGJN3ouGI03UEQVWTFKJaNQiHZEUQNUSrAShBUJFFDVUwkUZvowYrXoSoOlSWVIzMVZNFGlS0UxUQQFWRF48jsPDe0kTd27H9dwCXKEh++fo0/e/klvvu33+P7//gD3vjJhJz/pYDrjbeA60bH9ZWvfo1v/+VfvUdLxf8/8JqiWpVwnGIX0DQ9LDvEMAJU1S3aZ0FCVSXyPGQ8brPSzwkcmcBRqecRtVpCEPiYeuEH0w0Px0oI/AzXDrEMjzhIqad1ojDC81zC0CNKAoLIIUpcavWAWsOj3QkYDmLWxhmbaxmbaynbGzmbqwnbqynHtpqc2ety7niPW070OLfX4cKJHlduWeWuC2s8cHGD911a5+rldR69c4Mn3rfLUw9s8/FHT/LZJy/wu89c4gsfv5s//tTdvPx7V/nLP77Of/vik/zN1z7Gpz92mb0dl93dkNMnm5w41uTY0R7Hjg7Y3GiysZ5z6kSPC+fXOH/rmL0TTTb3UjZ2Y06caHLx9nVuu22NM2cGnDkz4tz5VY7utdjaqbF3osOpMwOOneyyuV1jNPbZWI/Z3spZGYWsjlPGKzXW1luMxw2G45y1jTYbWx1WVhv0RxnjjQZHTwzZPdFla6/NzvEea1sNxut1Rqs1xusNVsZ1hqOcbj+m2XapNUyyzCBLDfLUIQoc4igkjTPStE6c1gjTHC9OceIAO3IwfRs/CWl228RZiulY6KaG7dhYjovpuVhBgO546E6AagVImo9qxehuimLHSJNcL9200XQFWa1guzLtiVTFtFR0Q0MzbFTTx3RSDCtB04JJpptBVdAQBZVqVUaUBPzAIqtFqFqRcKqpFrLkIAhFlJIomhMwUhEEo5hxYMXYdgFcVUFGknVk+a3bFRxW8TxCRUYSNXTNRhI1qhUZSdRRFYfqssGBfQuUSoeYOVRBEoruTBAVBEnm4KGCoC+Xpyf16+u4RFni+uOP8dWXvs53v/cq3//HH/wHl4pvvMkPJxzXP/3zv/LKN/6cL335q0XH9Ru1VCyztFTBMCxM08YwHHSj8GuZVohlx9hOiKoaaJqC65lEoUUaWoSuTha7tJsZSRyg6zqqaqLpDqrmoGs+lhGjyQ6aXOwcZWFGFER4joPr2Hiei+fbhJFJnjnUcptG3abXcRkPIzbGETtrCTvrKdvjiN21lONbdU5t1zm9U+fMToPjqxG7I5eTGzEX9urcea7HI3du8uF7d3jm4eN84kNn+PTj5/nCc3fy5Rcf4r9+5kG+9OJDfP3zj/DN33+Ub37hGn/xx0/zzT/5CNcfOc3mhs/esSa7e23WNmqMNhsMNxoMxinj9Yyjx9qcOzvk9OkuR/dqXLh9hSt3bHLLuSE7WzlHd+rs7TbZ2ayxPo7ZGMdsbWRsbiTsbOZsrmXsbTdYHYWsj2M21zJGw5D1jSa9QUq9FTBYqTFcyVlZrbO+2WG4UmNju8vu8SE7x/qcPr/O7okuKxspq9s1VjdrrG3X2T3RZXO3zcpaRqvr0uza1FsmjZZDs+VRr3vUaj71Wkq71aTZapBkCWEWE+QhfuYT1gL81CNtJLR6DfJ6ih+4uL5DnIZ4YTEc1/Z9vCjFDpKJeNNFsWNUN0W2YyTDR7d8dNNBNw1UTcJ1NTrdOnk9RpIFdN1A0SwU3UPWfETFRVa9CXCZVAUdUTaQlSIE0LI14sQvaA1RRpLMSfabc3N5KYhaUYI5Aa5k0nHZiJKKJOsFdzvRGQpS0XmJgoos6yhykWwqVFWEakH+K5LDzP4K06U5pkvzlEuHqSyryLKBrBosVAVKpSlK5emi3sUn/8rzuBSFx598ouC4Xv3uOziuX6rjurmr+CY3dxVvAtdvzFKxIOwFQcJ1fVy3SLvUDAdNd9HtqBAbWj66YRe2D1vHNGQMVSBwTZr1lHarTpJEGIZZ8BmmW9h+ZAtV8SbDQl0c0yXyApLAx7MNXNvA9yyCwCQKFfLUoNWwaeQajVxm2LFYHbhsrvhsjn02hh4745C99YRjqxEnNxLObGec3U647Xide88PeOSODR5/8ATPXbvAp5+6zOc+eief/8gVfv9jd/Ann7qfr/7uVb744vv408/cx5c/+yBf+ezDfPm3388rX3iaP/2dJ7h0y5jB0OPoiQGbu12Gqzn9zTrD7QYr2zXWd3K29xocPVZj92jKqdNN7rprg3vv3eXChTGr45Dx0CuAdi1lfRiw2nVZGwaM+w4rPZuVrsOJnSZrA5+1lYjdrQajlZi1jSaj1QZ5y6fViyecVsb6ZoetnT5Hj43YPTZie6/P0RNDNo+2WNnIWd9usr7TpD8OOHthlQuXt9k71Wf3RIf1nRpr2znbe21G45RWy2c0qjMed4ro6VGbzqBBe1invVKj3kto9HPagxq9YZPesEmjnZHVIpqdOo12jSiP8EMfLwpIajXcMCnSP3QHzQ5QrADBcFGtENOJ0S0Pw7YxTI0gtGl36qRphKKqxTLRdJF1D0F2WRZMKpI9yXOzEKoGklzMMyw8hyZhGKCqKtWqhCAaiKIzKbPotERlAlwGsuxhmsVSUVFNqqKMoGoIio5wg3gXtUn3pSDKEx6sWpQsGSiyRWVJ49D0EvtL8+wvzTNVOsLyooqq2oiKytzSEuXy/pvAVXRcb03S+pUDlzoBrgnH9Q/ff+1/H3DdIOd/M4Cr+EYol6dZXFzGcTx8vyDXDdMpnPKTnaJiwIWNrhvouoKuSShyFU0R8X2HWi0nSRJMq+C3dN1BMwrw0jUHy3SxTAvXNkkCh8gzCRyVyNdJY5sk0okDiTxV6TRNOnWNZibRa2qMujorvWIQ6sbA4eg44PhaxMn1iAvHGtx9bsDVy+s88dBJPvLoWV544iKf+/j9/N7zD/KfP34vf/CJe/mDj9/Ff3n+Hr742/fzXz99P3/0wt38/iev8Acfv5M/eu4e/vgTD/KVFx/jt59+gL3NGu2uw/axAavbHTrjlM44obeRMdzKGG8mrG6GjNZddo7FnD7X5OSZGkdP5mwfq7O6kbCyEjAeBWyuJmytJqz2fUZdh0HHZDxyWB0H7O02GPRs+j2b7c0aGxs1NrbbbO32Gaw2GKzUGIwyRit5kQF2YvXmknFzu8vGdouVjRqjtTrjjSZrW02aXZfdEx2u3HOMS3cd5cytY06eG3Lm1lXO3rrG+mad/iBiNMrZ2OiysdlnbaPLeKPFeKtNd5zT6Me0BxndYUZ/VGe81qXbq9Hu5fRGLRq9GrV2TpLF+KFHGEf4UYzlhmiWi+b4mF6EYrnIhjvJn/cwbBfDNPF9h263TaPRQNMLh4VmFAM7ity2ybxCwaQqmlSr+s0uSlZ0TNPC930UVaciyEiShSi6CEKxO1iVVURJRRQ0KhUdUXTR9QBd95EUg4oosySIVCQVQS4ArCqpVCS1yIub7BiKok6loiFJJqrssTCrsK80x6HyMkemqxyaXkJYNlEUi4oksyBU2X9olpsJETe7rrcAa+pXAVzv5rhe+jp/MwGuN37yJj/6j+4q/q8f35jy8623yPn3ZKlYfle9pS2ZnZ1H100cx8e2ncIAbUxIV8NHNfwJEBXAZdkahqEjigKyLOP7IX4QoagGmm7dzDE3nQDDtFBUBds2iEKbLLbIQp3EV0gChTTSSEOFeqLQaRgM2xajrs2oYzDsaGyNPfY2Y45vp5zdrXPxZJe7blnh3gtjPnTfMT527XY+9dSdvPjsPXz22bv4vU/ezx9/5gP8waeu8p+fu4c//OR9/B/P38t/eeFu/uSFu/jDT17h9z9xic997DZ+95nbePGxC3z+mbv5wnMPc+3+M2yOI4YrIVvHevTXclrDkM5KQn8tobcS0B3ZdFdMOisqx2+pc+JCk9GORW0oUhua9FYDNo822D7aYnu7wfZmnc31jK2NlI31mK2djL1TTXaP1+mvuGQ1kXbbYHunyakzq5w6s8HO3pDN7R7bO122d3rs7A7Y2uoyXKnRG6Ssb7Y5fnLMzt6AlbUWg1GD9a0uo9UavVHA1l6Tc7etsXOixdaxJqduWeHUuTEnTq2ws9tjtJKzutpib2+V7Z0B27sDxltNOisJrUFEve1Rb7m0exGr621WVluMVlv0Vpq0RnXq3Rr1RkqaRviBR5wkRHGG4XhYfoAbJ+iuh2p5KEaIonuYto9lO3ieR7/fp9FoIckaphWgqA6S5iJrLlXJpiJaxYRo0UYQTCrVguuSJQ3XDYiiuACuqoIsuyhKiCDYLAsaglJormTRQBItZLnYrTSMAEW3EFSNZVGmKmtUFZ2qYlCRNaqyTlXSESSjGGAsGsiSRbWqM3u4ysyBCgenFjmyT2Run4S0aKNJPopqIagqFUVm/8zbgKv0s4Fr6n87cJXfCVwvv8Sr//1v+cE//oA3+ckv2nH95N+VQ3zjm9/iK1/9+m8QcBU1VSqztLCEbdh4tovlOBimVRCmRjEEQzc89Il62DAdHNfDsX0UWUcQ5Em6pImqG3hBhB8nOFGA6VpouohhiHiuTBophfAxqJAFFWqRQC2qUk9EunWVrZWQ7XHE3kbGmaMNLpzocN/lTd5//3Hef/8xPvi+Ezz96K0899hlnrt+iU8/fTe/87H7efGj9/E7H72H3/3YPXz+E/fwe8/fz4sfvYtPP3U7n3nmIp/7yEU+9+xtvPj0eZ6/fpIXHj/Np5+6hU8/fgv/6do5PvvURT5+7TYunenSacr0hi6rWzUaPZ/WIGK0mrK6ntIferS6BoORw+pmwOZeyng7Iu3KJB2ZfGjTGHk0hz7dUcjaZp31zQa9QUB/4NPpufSGAcO1mJX1hPFGRrvv0Wg79Acxa+sNtra7bG53WRnXGK1kDEcZvV5MrxfT76X0eynr6x22dwasbbQZr7bpD+qsrLZY3+zQ6YVkdYPxes7JMytsH22zvlVn91ifveMj1tabbG512NgosvI3NjpsbnXZ2umxvtWhP8rJ6g5ZzabdiegPMvrDGoNRnXY/o9FPSesBWR6Q5xFJHJCmMb7vo2k6tuNhewG65WB7EaYbo+guuuljWIX9J05qBGGKKBuomouo2AjqDSGoiSi7SLKLIBa57oJQLOVkSce2A8IwQVYMKjfndnrIsocgGVRFFVm6EatsoiguguggKS6iYhYdllzIJZYltQAwUUOUDQS5GKEnqi7Lk7F6+/cvUirNMFU6zP7SLLNTywgzGpYQoVZ9hKpJRVRZEETK0wd4e3Tzr2Wp+DYd1w05xDt0XD98nR//fK/im+9YKv7whxPl/D/9Gy+/8hcTk/V/49Kly79+4Cq/rSZv4HSpxL5SiflDh3F1k8TximkopoNuWOiGXUTQGA66ZmMaPpYVYZshth6hKw66amIYBpZl4vkeYRIRZgFeYuIEMrZTJfQlsliklYm0swrNZJF+Q2Clo7Let9hZ9Tm+GXP+eItbjre568IaD991jEfvO8Ezj97Kc49d4rnHL/LRaxf4xBOX+PSz9/CZj9zLix+9n/pLtBQAACAASURBVN/+rXt44cnLfOqpy3zmty7z2Wcv8dnfusInPnyO5z50ik8+do5PPXkLz18/zcc+eJxn33+Mjz5a5GU9f/0cLzx2jk89fRuPPXyUo5sOtdoio1Wf/iggbdhkTYd2z2F1NWY0ChgOPLa3apw8OWR9s067H5DULaK6RX0Y0VxLiVsOcd2kO0wYjWs0Wt5NUW1/mNHuhLTaAcNxg/6oTr0dUWsGdPvF7dfWGgyGGZ1uSLsb0mr6tBse3WbIsJuxvtZhPG6ystpic3vAeK3NcKXJxuaIlXGbNHOo1wM2NroFSG222d4dsr7ZpdtPWFtvsb3TY7RSYzjMWVtrs7nZZ2WlRbOTktcDao2IZjOm1YxoNkOa7YhGOyKtuUSpRVbzqNdC6vWIJPaxbQPHsnEct5iQrZjYdojtxRh2gGb5GHaAanrYXjH5uipbyLqLrLtUlUIEWgBXAUSiWKSMSoKGUJ0MuHBCwihH1SwqVRlFcZFlD1X1URSbqqCgSBpCRUIUVCTJoirZVCWrmDQl6lRlDUGSqchqETkuFVotQTAQFAdJC6nIPgsVm337liiXjjBdmuFwaZbKAQFXCHCqMVo1LCJuzIAlUZ4YrH/NefNvA67HnnqSr73yMv/te6/y9z/4/ltyiJ/vVXzznSbrH74+Uc4XwPWlL3+Nb337r7h48dI7nvzXtm36M4BrulRi9sAhLFnF1y1so+ClDL0YMGDoDoZuY+kujhFgGz6m4qCLFpZi4RomrmXgOiZh6OH7DkFk4QYyQSwThBJpLFFPJXp1hWFbZtyR2Bjq7KzanNyJOX+8zpVzPe67uMoDlzZ45O5drj94mmc+cCsfv3aRTzx2kU88dhsfv36BTz5+O//pqSs8/8RlPvX0nXzy+iWe/cA5Pn7tVl544jZeePwCzz92K89cPcZvPbLHcx86xUcfPcEzD+/y5INbPH31KM88vMdzHzrNcx8+zQtPnOf5p27lfXeusNKXiMIjDFc8Gm2LKDcJM5Mo02i0HBpNm0bTYbyac/LUGoNRjbTh4SUmdmwSNDxqw4ysG5E1fZqdmE4vpdYIyHKXTi9jMGzQaifUGgGdXo1Ov07WjInrAWnTp9mN6A8zmp2ArGaT1myy3KJWc2jWXIa9hLXVJoN+xspqg+3dIVvbI1bX+qxvjFhbH9LtNciygKzmM1xpsnd8nb0TG4xWOwVvtd5h99gaqxs9xutFrv5wpUu316LeysiaCXkzIc0DksyjVg9Jc5+kHuClNl5iEcc2ee6T1wLSLCKOAzzPw3FcNN0qhJuKhWK6xZLRdFFMdxIf4yPqhUhV0l0kw0XSLSqyPgEYi4owIecF42YoYLWq4IcpcVJH1awJAa9PBrROhKSCjCjKiIJAtSoX8UqSSVWa2HpuClAlKpKCIGmIYsGJiaJJVXJZEhwWqw6KknLksEKpdJgjB5ZZPiwhzKrYYoQpxMgVt8jn0lwOH1ngV2br+QWAS5QlPnj9Gl975WX++nuv8n+/9g8Fx/WjH/0iHNe7gOv11ydyiP/JN775bb70la+/9x3XDbCcgNZUqcTh/QewVR3PdLF0F1MryjZ8TN3DNjwCOySwQ1zdxZJNLMnA00xcVcHVJSLPKFT0kUUtt2k2Hdoti3quUM8kBh2D9aHJzqrJiU2X0zsBtxxLOH885cq5Ng/escr1h47z2EPHuXb/Ho89cJwnHzrFRx49x0c/eI7feuQUT109zjOPFNc9+4FzfOyDt/LRR8/z9NXTPPPwaT7ygTN89NGzPPvIKZ583y5PXz06AaqjPPngNk+8b4vHH9ji6au7fOQDx/nIB07w3LWzPHvtDHfc1qWRL5IkS4zGEa1uQFpzydohtXZIvR2Q5DZxZtPqZWzsjmn06kSNGCvxMEIHJ/NJOzmdcZfRWp/BqEN30KTTzen0ihjqZquI5ukNmgxWOvRHHerdOkEeENUD6r2M1iCj1U9pdFOa3ZROP6PTS+l2Ewb9jPX1NuO1JsOVGmsbHbZ2xmzvrLG6NmR1fcRwpU+9leNFLv2VLqduOcHp86fYOb7F1rF1VrdXWN1aYePoOuu764w3V2l0W3QGA/rjIVkrJ67FJPWEpB6Tt1KSRoyXefj1AC/3SFKfej0mr8fUGhn1Zp04SXG9EMPykTW7mKGpOyimh+5EhdZLdxBVG1G1C9DSfUTNRtJtRM2hIllUJBtBdqhOJBGF4l1Bkg38ICVOchRVL7or1UZTPSoVdRKppKGoCoIgIooygqRREXWWRaPwLkoakmIgyxNSXlQQhEJkqsgOguiyVLGZmq6wOO9wcL/Igell1IqHWnVRqy6GHKPLCZUli0MHlm9G2ryXwCUpMh++fo2vvvR1Xv3vf8trP/g+b9xYKv58jutnA9e//Ov/y5//xXcmHdd3uHTprY7r15p++i7gKpfKlEtlDu07gKnoOLqDpbpYqochO1iqh6nYWKqDZ7j4hounmfiqSaBauJKMKSzhKMskjkIeGGShRqfhMuy6rI1cBm2Ndq3KSltmc6hyfM3g7I7L+T2f205E3H4i4srplAcudnn03nU+dN8mj9wx5qHbh1y9OOT9V8a8/8qYRy6NeOi2AQ9dHHH10gpXL4559I4tPnzPLh+8a5sP3LHFB++8Uet86K51nnzfLo8/sHUTsK7du871+9a5du8a1+5b57EHd3n6A6f54IN7nNiNScI5PG+eZtul0QqoNROavRrNfp16LyOph0S5T9ZKaK90iVoZThajeh52khC26sStOq1hn/HWGuONFbq9JvVmSqOVkdYj3NAiSQO6vTbdYZfOsEuj28KJfZzUJ2olhI2A5qBBo1cnb+fFa+gktLoRnV58U9/VGyR0+wkr4zbj1Q7tbp1Wp06j0yCupziRR9RIGW2OWT+2znBryGBjQG+tR3PYpLnSpj3u0Rz18fKMoFYnbbfwsgQvi/HzGC+PiJoZXh7h5AF+KyFoJdSaRRptWovJGhl5o04QJ2iWg6TZqKaHbLgImo1ihxh+imT6iIaHaHgImoOoewi6g2A4iKaDpHtUZZfqBLSWRWvSLelUxMKiY9kBnh/dBC5JLuQSVUFFkBQkRUaSJarVKqIoU71p7zELEBSLHUNJ0ArxqaihiAayUEQyK3LAcsWlPLVMuVRhf0lgbp+KVg0xlARNjqlWXA4eEDmwr0K5NEOpNE35V2mk/gVKUmSuXb/G115+ie9+71Ve+/73eeONX1iA+rOXiv/8L/+Tb/75X95cKv4mAFcxmmyacqnMwX0HsVQLz/AwJRtddNAEC120MSQLXdCxZANfswh1k1g3SS2HQJGxhSUio0orMukkNvVApZOZrHQdNld8xh2NbrbEsLbEZk/ixFjn7IbB+W2L89smt+7aXDwecOeZnDvO5Fw5nXHxeMTtRwMu78Vc2ou5eDTijuMpd56qcfeZFnefaXP3mTb33dLn6u2rPHTbmAdvW+GRy+s8cmmNq7ev8OiVVa7fu81j921z/b5NPnDnmIcu9nn4cp+rl3s8dLnPQ3eu8f7797jjtjGDtkYcLuN6VdLMJq355PWErJ6SNBKSZkLUiAjqAWEzJmylWGmIEQfInosRxwSNOmEjJ6rn5O0G9U6dWisnTAOCxCOqBRiegR8F1JsNsnqDpF6n1mkT12t4tYSgkeLVQ/Jeg3q3Rd6pUe/m1LsJzV5MZ5jQnei7+sOUbjei38/o9lMa7YRmt0aj26DWrRM3M9wsJOnUaI7b1AY1sl5G1q+R9jLCdkLYSkm6LfxGHSOOMeIEJ89xazlOnuLkCW4txc5jnHqM20iJ2jmNboNGp05aT4nyFC+Osf2JJMIO0N0ISfcQNBfDTTH9HEn3kEwPzYkQdRdR95BND9lyEY3C76iYAZLuU5Fslie8VNExaVQEFUW1MEwXWdFueg6rglL4DhWVqlSlKlSpCgKiJE3ATUeSzELXJVmoso1cMZBFHVnQ0QQLadli7ojEkSMK+w9ITJWrHJiSOFQWOVKWqR52MKSUyqLLgQMipdICpdI8U6UZpkvTTN/4PL0HefM3gOuxJx7n5W+8UsghXvsH3vjxG/zoF9tV/Nkd1//4p3/l5Vf+gi9+6c8K4Lp48R3A9WvluG5eN0V50t7Ozsxhqja24WKKNmrFRBdtNMFGFSzUqo4lmYS6TWJaZJZFZluEmoKvVMldhW5q00ls2rFFJzFZ7Xis9VxW6ioNb5a6c4iVbImdjsjRrsheX2S3V2G7s8huv8qxFY3jY4OjQ5m9oczJsc75TY/zmy5n121u2XC4ZdPnwk7C5eN17jjZ5MrJBnecanLlZJM7T7W475Y+958fcu+5HldvX+HqbSMeuLXPvbd0uHKyxsVjKRdPJFw5nXPHuTqXzvW4fOsq26sJnjVPGEhEiUWUeCRZRBhHhEmMl/i4iYcdu5ixg515GLGLmQa49RQzTZBcF9X3CBo5QS3FjQPswCWuJQRZgBVYxPUIK7AxXZc4rxEmOW4YEWY5abOFl6fYWYSTx7hpRJinxPWUqB5R66W0BinNfkSrF9LpRwV4DRLa7YBWJ6TTz2j1cmqdnHqvTtatEbcy4k5O1s/Jejl5Pycb1og6CUEzIu7WcBsZYaeFU8sxkgyv3sSp1bDyHKdWw23UsLMEIwmwsoigkZG3G7QHHfJmvdhFDmOcMMEOEkwvKUSoqkNVdpH1CN1OEBQHQbEx3BhJd1mWdCTdRjVdZN1B1r2JdcijItlFiTfAy2S5qr2ls5JUJLkQkFYFbWKUlqiIFQRJQJRlROlGIq+FJJlIkoUiOkjLFtU5lflDy8ztX2Ru/zKz+5eZKh2hVJqjVFrgwLTEwSmZQ2WRwyWRI2WJuX0q+6cqlEqLlEtLlEvzTJcOM12aYrpUojzRRf66J/yUSpM8rscf4+svv8Rff/dv+Pt/+HvefONN/tfr/xGO64c3OK4JOf+VQg7xnnBcP1VTxRtd2seB/YcRqwq6aqEKBoZkY6o+6o0RTFUdU7EIDIdIN0hNk9Q0iQ2NxFJoBDrtyKbum9S9ovNaaQastDy6sUKoHsYT99Ow5xlEVXrhAqN0kXFtiZV8idVmlZ2BzvFVh72RwdGBxtGByvGRzqlVizPrLmfWPE6NHc6s+Vzcq3H3mQ53nG5x+XSTK6eaXDxe47ZjGbcfr3HpRIM7T7W5cqLJxb0aF4/VOL8bc3rT59Smy5kdn3NHQ07s1NhZb9BteviuTJw4pFlEEAaEcUIYJsXPOCFMY/wsxkkj7DTATIOiC8lS3CxD9QMUz8Or1fDyHC9LCdKUOM/x0xjDd7ACFyvwMH0fO4ixgxjLi7DcECdMMIMIPQyw0ggzLFIawiwmrEXknZRGP6Hei2i0fZrdkMEoZzDMaDQdak2X/qBOq5tNOKmEIA+JGglxOyft1EnaOXErJ+3WiFoZaa9ONmjhNSYdVq2Okzdw6y2srI6Z17BqtQLEkgQ7jfHzpADUPKPZ7VBrtYmyGm6QYHoRlp9iuDGaFaLoIYLiI+sRqhkjqh6C6qJaAaoZUJENqoqOYrhoRoCq+0iqgyDZVET7phj1RlUFC0myJsBVAJiqOYXeSigI96oooOoKsqKyXBE5cOAw+w8cYXFBRpN9lmZVZqaWODi1wIHSLLOlRebKy8yUFpguzTJVWqBcWmKqXOFAWWJ+Wme5bLBYUpktiRwsLTNTFjg8LXFoqsL+8hxzM/NU5hc5dHCGd5qsf41zFSc6rpe+8Qrf+9vvFRzXj9/gRz98nTd+6Y7rh29xXN/887/kK199abJU/M0ArkIst49904eoLEooooFYVdEUB133EUVr4rzX0CQTz7AJNJ1AUwl1ndjUiS2V1FFohBaNwCU2NVLboBnYtEKLxFaxxEUccZFYF0gNgcRYJLOXaAYCnVRiWFfZ6JnsjX22hzZrLZlRfZm1ZpWdrsKxkcnxFZujfZNjQ5ezGxG3Hcu5fS/nwrGU83sxpzZdjq3anNzwOLMVcmrN48TY5sx6yNmtmBNrPjsji42ByuZQZXOkMu57DDopjTwgDGzSNCKMYmzHJ4wykqSO58XYbogbJHhJih3F6KGPHgYYUYTmB+heiOL4qH6IHiUYYYIdZThBghOmOEGC4rgorocZxlhRMjEn+5hOVGjlbB/Lj7CiCDdLceOEIIwJopCkkVLv5jQGKXk3IG06tHspg5VGsURsBtQbAa12MY8yrafEtZQgi/HTiDDPiOo1olqNMM8IaxlJp0naaRE2GwSNBlaSYaU5Vt7AzJsYWQ0zr2FnNewsx8mK+6W1nCTPiLOctF4nb7bJGh28KEOzijRRzSo6LM2MkdQQRYuQ1SJxVNYm4KTYCLJJRdQQpGISlCzbVKs6VdEoSPq3A5dgI4g2kmQjydZNY7QkF51U0YnphSdS1xAllcUlgenpQxw8OI9QNVFEj8P7q+wrLXCgtMhsaZmlcpXKlMjilMj+0gJTpSXKpWXKpWWmS1VmywrVsok0ZSJM6SyXZRanFGanJGanJBZnJHTJwFJNDh+e5Z3zHN474Pr+hOMqgOuX6LhuDoR9k5vA9eWvfJ1vffs7XHwvloo/BVpThbeqNM2hg7OoioUxkUHcaK2rookgFROplcnB8TSdQFUINQ1flfFUgUCXSF2Duu+R2jaRYeCrEqGhEJg2jmpgSSquqhLqGoEuE5oyqaeS+ir1SKGTygzqGoO6TC+v0I7nGNUrrDVFVhsSay2ZtYbCZsvgaN9hb2RzbGyzt2KwPVTYHEhsDmS2hxq7Q5PtnsFWz2Cn77AzcNjq24w7Kv1GlX6zQr9VpduwaTdS0sjHtsximo0bYFo+thPgBym2VeRDmWaMYUcYbojmBciOj2x7yLaPZHpIhovqxWhBhurGaE6MZkWYXorlZah2iO4lmEGK7keojo/uhlhuhG75RdcVJDhRjJsmBGlGFKcEYUiUhdTaKbVeTNLySBsu7V5Cd9Jh1esxWR6SZhFJlhBMbDh+nOBFMUGS4scZXpTjxxlBWiPMG4S1BmGjhZc3sLM6RpyjJ3X0pIYaZ2hxhhbGGFGMncT4SUycJGRZRpY3yGpNsnqLpNbC9pKbLgvFDN+KuFECRNFBkrxiLJjqIUkWlYqGIN4wOxsIwg3y3JwAkzVJe7ARJRdJ9pEkD1G0C2O1pCNJRvHlKlqFsl4x0AwDSVapigrLVXmSJedhGhELsypTpQUOlavMlWWqUwrilEy1LLE0JTFTrnKgLHBgv8SBAxKzMzrLMzbilIlY1hHLKkJZpVJWOVKqsjCtYAg+jh4gi9rNPK73YmpXMRD2cV565WW+++qrfP+113jzzWKp+ObPXyr+5B3A9frrr/Pmm/BP//xvvPKNv5hYfn4TgOvtgf5TTE3tQxBkPC8k8BMqSzIzM/PMzCxw5PASs7PLzM0uoUgqnuVgqyqOJmPKVSxZwDcVfFMi9UwS1yKwVFxdwDNlLE1DlxSUqoipaDi6gaWoOLqKqVaxDQHXWCZ2l0jcBVJvntSbJfVnaSSLtNNlmkmFZlShnUr0aiqDuka/rtCvS/TrAoNJrbQkVtoyg7pCr6YxaBiMWjb9hk2vYdHJNVqZQj0RqcUiSWTguga6JiPLEoZhoigGsmxyeGaRakVFlW0k2aYqGoiKhWq6CJrJoqgwX5VYECRm5pZYqqqIqououcwtyRxZEFisyByZrzK7UGVmbomDM3PMzC8yM7fAkYVllgSFZVFBkHUExUC3PXTHQ7UcHD/A83w8z8FxLbzQwk9s/MQiSl2y3CerhWR5SBQXGf62bU6GkLg4jo3jujieg+t5eEGE7QQYlovlBrhRQpDm+FkNPy1y5hUvQHJ9jCjFjFP0IMbwA3Tfx41CgigiiiLSLCFOU+IkJYyzQilvOqi6jWa4VCUDzSzSRUwzRJJsFNnBMEIU1UGUTWTFRtVdlkWNxSWJw4eXWViQihH3osnCgsTcrMD8nMjMzBKHZyocnllmZmaJmZkFDs8sMjOzxNKiilA1EQSdubllZmcXqNyIolGdgpSv6qiKy8zBCqXSDPvKc8xMLbE0XWWpvMzC1DIL0xXm9lepLBgszmvMzFRZmtdYmtU4PLXEkdIis6Ul5qaWmZ2ucLA0z6HpeaRlA1kymD2yOPk8vTdxVZIi8/gTT/DKN79xc1fxzTfe/EWXivwUcL0xiW5+Kx3ip+UQ79VcxbdPGDp48CDLyxWWFwX2Tx3ip3UpU8wcPMzi/BKHDx3myKH9HDm0n/kjh1heOMLi/GGqy3MsL86ytHCYpfkZlhePMHfkIAf3TXNgepqF2XkWZxc5fHCG+cNHmDm4j4W5QyzOHWB5fj+V+X0sz+9jeX6a6uJ+xOUDCEsHEJYOUpk/gLA0g1A9jFCZQagcQlg+hLx8EKVyEHn5IIZ4CFs5jFI9jFg5giLOoYjzKMI8UnUOqVJUdeEIlYUjLC/NMb9wmCNHDnH48Azz8/Mc2D/DoQNzlEsH2Dd9mOnpI0xNH6A0tY99B2Y4dHiO6QOHKJX3TWoycn36AFNTM0xPz1Aq7Z+8f/t5d7zJzY63XNynVN5HeXo/U/sPMjO7wJH5JQ7PLrCwuMzC/Dzz83PMz8+xsDDH4tIcCwuzLC3Ps7y8MPm5yPLyEgsLb912cXGehYV5lpYWWFiYZ2FhjoWFRebnF5mbW2B+fpHFpWUWKhUWKlUWq1UWBYHDS0scXlhmoSqyJEgsVAQWK1UWK1WWq1UqlQqVSgVBqLK4vMT84jzzi4vMzs0zP7/Ikdl5Dh+ZZ3rfIWbnllhYqLKwWGV2bonZ2UXm5iscmVvi4OE5Zo4sMDO/xNSBGUrTBymV9lMuH+TgwTkO7JulXD7IVPkg5fJBCkpj/9vOyRvv7QGmSjPsmz7C/n2HuUF9TE0d5OCBORYXRA7PLDI1dYiDB+eYnrpxbPYzVT7IzNQRDpYOsq90gP2lg+wvH+LQgVmmSgduPtZbtf9mlacOTC4XNEsxwXrfewZaN4Dr+uOPFR3X917lte+/dpPj+iXTIW7sKnIzj+srX/0af/mdv+LypUvv2T/40+D17je72G2cKu2jXNpHuTTFVGmK8js8jr+c76p882d5oncpv+O+7/z7T9/35z3PDSHtdKnE/tJPG1pvXP7FPGNTlEs3Tsz9k8tvjZ16O5C/NS3phrH23Sf7W0bb0lSJ8lR5Yop92xdC+d3an1/1yf/vPf5Pm+9/uanLb39f3m4yLt80Av/U89+8frIbV9p38/7l0uSL4eZjTf+M53j7e32DFH/77X76eJXflpU1XZpiX2l6ImfYx9TbgLF8M+Xh3a/h3cf47cf6vfsc3xCgfu2lr/O9GybrN9/85YHrncr5t/K4CgHqe71U/BngUr4xrmxygN/Rcf2s209Ntn1vnBA/Lbwrl0uUp94a13QjHfKtE7pEqXzj79OU39ahvLW1fOPbdR+l8v6ibn77TbqdCbDeAL6319TESP7u68tvG4j71jip4rWVpyaPW75xUr7zw1cuT34vv81IWy42O8o3urCb2+KT4/vvxPi+dfzL7/j93edE+R3P/+769297o6ZK00y9Wyj5/7F35lFRXdn+rypGmccqZhAQFRlEHHHAAcQBR5xFFAUFZB5VEFQEFZBBBVQmGTWMDqiJmnRM1KTTed1Jd7rTiUMme8h76X5rvV937CTYn98fZV2qmETN0P1esdZ3FXXr3nPP2fec791nn332VrRXrCEnULEEkUSZMPo7VfYlfUXdJRJNFVJQ9AmJ4vkru+OIRYgkIqXn39te1U9V2QxOtqrPUiLpP7aE5yzuK5fefqLslK3aPlUy7/XXUu6jP74LhDKkVjJ5lp+mRnmWn48/fhZ3iP4aV8/jx3z2xUNazp6jRqFxrfvX0bj6dfgB3479k1uKFVMklc6qeJj9iaxXY+sT0lbo1OJh4skAUzmmPAgUUCJAFXJVHFOtu+JtLZFIkEgUg0FxzUADof9nL5EP/kISKw1U4fc+50kkEmFADzQAn/YM+95bLBYLA1IiDMxeUhCeu0TcJ3qnQjZilRfBwBqrGMVA7iWxXjIRi0VIxAPXvy8RKx9/ep8dvJzeF9LA54kGO65cVp9x0P+ZqM5Efioosvw0tTTLQzffv88/n2hcz0Vc3z3u4ZNPP6OxqYXqJ8b5f0WN65kxLJIRDQDxkymT0jHRk06k3CGVMGgnFvde138K2LdTDQZl0h34OfTX1gbGcDuvQAJKhDBwecroO/V5tgHz9PJFfaaxvZrWsK4dVOZKdRjgWQ31zL4vYujbd8RKfU4kVr1f/3sOpfn+64xbKxtrklJTaFDa8vO45zlsXIqp4rc9PXz62eeCjaujs6ufxvWvJIBhY0BSek6IelV0sZKW1ItejaFf5x4Aw2+H8kAd/LrhE9fw8HzlDUS2w98X9/zk82Ik3bfMgZ6XeEDb2kAYisiG+6IaTI5D4V9gvA36XOVyUCSEFWxcnzyg57se/vH1o+cgLmGvojzLz6nTNbzU2q6yqqiGCMFuINJELNIaAJpKvz8dz2dU/qll8Gzyel7i+j7uL34muQ1MEH1fTsMnkcHa/SxE9Kz4qZ/306GwcdU3NnD+4gU+vnv3+WxcfYmrN8tPB+vW/St4zg+CQbWivh1juJ10sHsN1BEHW7XRUCpbYxj4aTrb962ZDY0XHegv2laFJvyUdg6gXQ8kr+HddzhTxn+3l9D3AytrK5JTU2hqaebS5W55dIjndYf4xxPPeYUflyKvorIDqkj0LzZVHJC0Bh4I/ad2fbUiyRAdu/cakUjyPU89n286NTiGRw5Dt/MZtYthGKZ7B+pwylMsBIgGJJFn6hMq7RqcvAbvTz9QX+37W9/z+vz2w71UfjwouMPKxpqUtFSaz7Zw6Uo39+7flxPX18MkLsVfL3HJHVCbW+SrivKY8z/sVHEwg79EIkFDY2B/E7krRO9DVl6d6l0hVF5RkfR+9rUtiSVIJHJ3ALFEsbLU16jZ+uzThwAAIABJREFUZ5VLcC8Qq9ZJLEIskfQa/CUilaX03jKV29NbZ3m7+htYB4O8/uInK2yKe/S2V1GmsquD4ruw4qS4h0ikcp1QB4lEqZxBVgEHMAL3dYmQSCRIxBKlASdWqpeSzJ7cW6IhEtxT+huse+U06Iu073NUlDvgKmbvPQR3ELFowPIHXn0V9/scyCVkqHNUy1M1yivqqHw/YQwM0k+eZbwN9P2HVFCsrKxISkqioaGBS91PiOsJBw0j5nyfVcVHcs/5Lx7+keaWc1TV1NHe3qkyVfwhGjRYmfr6+piZmWFgYICpqSmampoqQlYeSMrkoXigfTtIX0IyMDRAS1dbcLYUVg8l/QelWCx+4mMlH+gSicKHS4SWpvaTrMASxE+W1sUSTeRuEE86nkRBLkpL1KL+9VPcV1dXFwMDg0GJQUUWT1Y+xRqS3jYM0ZmVZSEcFz57B4q2tna/ciSS3npqiCVoaWg+efuLewlwEIJV/K+loYmenl7/eihk9OSe1jYWaGlrPJG3SOncXn+kgQaqqakpRkZGwnctLS1BXn37jPy+CgJQnt6rPg9NTU10dXX6yVb4vw+JipXlOcj5yv1UV1d30H7bd6wo2qLQSjU0NAY8V0NDgxEjRmBgYIBYLEZHR0e4j+L5amtrD0p2PzRxxcfHy4nr0iXu3bsnd0D95pvhxJzvb+PqeQyff/FHIa9i2wARUH8I4hKJRFhaWjJhwgT8/f2ZPHky5ubmTJ06ldjYWAIDA9HV1VW5ru8bZ7jQ1tbG2cWFeYEBeHp7yQfMcOrZRxPS1dVj0qQpbNgQir//XFRsVeLn80xWyMLW1paFCxfi7Oys8ruxsRF6I0YMu5zhHu8LqVTKsmXLmDhpErojdPv9rqWlxYzpM5g7Zw6akmdrq72NHcGLg5FKpQP+bimTsjh4ERGRW7CxlQ1RVt/noYuPjw/h4eGEhoYy4omcZs2axZKlS7GwsBhmHfvLyMvLi9mz/Z/4zCnJ8zn7oLLGZGZmRkBAAF5eXgM+HyMjI0xMTBCJRJiYmODv78/IkSMRieQEMHXqVKGtyvDx8WHt2rU4OTkhEonw9vYmODgYQ0NDRCIREydOZMaMGYPW78fQuJqamrh06RJ3794VNK5vn1Xj+ocQSPALwR1Cnsn6h19VFIvFzJ07l4MHD9LQ0EBRURFjx44lLi6ON998k82bNzN27FhGjRqFVCpFS0sLLS0tZDIZdnZ2mJiYYGZmhp2dHba2thgbG2NiYsKoUaMYOXIk1tbWGJuaILWSMTdgHkkpyezNySZo4QJc3EZhZWODnqEBFlJLnJxHYmdnh421DXZ2dshkMvlbUUcXBzt73Me6Y2ZmzoQJvtTXN9LZeZ6wzVsY6eKK2+gxSGXWSCSaWEilOI50wtpGfm8zC3MsLC0wNzNDJpPh7OyMvb09lpaWuLi4YGZmJnRob29vjhw5QmBgIFKpFCcnJ1xdnAlZuRxPD3e0tLSws7PBzc0Va2sZuiN0cHRywHGkA3r6cm1GKpXi6uqKg4MDTk5OWFlZCaTk6OiIlZUVLi4uuLm5YWhoiIGBAR4eHpiYmDB27FjOnTvHifITjB47BpFIhKOjI87OzhgaGmJkZMT+/fupq6tj7Bj574bGRowcORINDQ2MjY1xdXWV19vVVbjO0sKCkBUrKSspxcXFRRiYI52cMDc3x8DQkPBtW3ntZ69SfuI4o0a5IJVK8fb2xtTUHH19Q8aMcUdqaYWhgQk2NraMHDkSS0tLfH19KS8v5+LFi9TU1AjP/eTJk5w8dQqv8d44OjlhZ2+HpaUlTk5O2NvZo6eji8xSiqeHJ1KpFZqa2k/Sl9kiEsn3xW6LiCAraw9jRo/CwcGekS4uGBobIdYQY2Nni9toNxycHHBwcsTSSoZESwMzc3PcRrlhZWWFVCrFzs4OFxd5e5SJwdHRkdLSUrKysjAyMsLIyAgbGxvMzc2xsbFh3bp1LFq0SE769vaUlZWRmJiIVColICCApKQkJk2ahIODg9D3jYyMyMvLo6mpSbjfjh07aGxsZNq0aVhYWBATE8Pu3btxdXXF3t4eGxsbHBwc0NfXF8bkDzXera2tSUtLo6WlhcuXL3P/yVTx0aNHz0Zccj+uR3z3uIfPvnhIY9NZTlfX0trW/qMY58ViMVOmTCEhIYH8/HySk5OZOnUqGRkZVFRUMH/+fLKysmhqamLt2rVYWVkxatQoYmJi2LVrF4sXL2bx4sXs2bOH5ORkVqxYwaZNmygpKSFjVwYxsTtZsnwZGzeF0nS2hZfaWjl05DBLV64g52Au+w7mMmnaVLZsDaemrpbUtDRiYmLYv38/sbGxSKVSRjo5kZGWzpnaOjZu3EhGRgavvfYz4uLi8PT2JiFRvrwbs3Mno0a7ERq2iUNHDpOVvZeI7ZHsiI4ifOtWNm7cSFpaGnl5eSQmJhIZGUlRURF+fn5Chw4MDCQ7O5vFixeTmppKbm4u8XGxlJYUM3mSL64uIyksPMzZs00kJMQxffo0du1K59ChPObMmY25uTmRkZGcO3eO8vJyjh8/TkpKCqNGjWLjxo0cPHiQpKQkTp48SVlZGUFBQSxbtoyamhqCgoIYN24cZ8+e5Rfv/ILQ0FBsbW3Jy8ujqKgIHx8fTExMOHLkCL/+9a/Jzs7G2cWZZSuWk3con6l+01izbi1lx8rYd2A/JysrKSgoICAggLDQTdScruLIocOYmZmhpaVFUFAQeXl5rAwJYeHiRTQ2N9F9uZtJkyYhk8nYsWMHZ840sGzZCubNC6T8RCXr1oYya+Ycdu3axZkzZ9i+fTvbt2/n5s2bFBUVER8fz9y5c4mOjubixYvszspkst80svfvIz4hgdDQUE6ePMmBffvxmzKNrZs2U1ZcytJlK/Dy9qGispKomGg50VvJiN65kz1ZeziYn0tRcRHHy0/gP2c2IrGI2Pg4WtvbKC4toez4MbZH7cB1tBvrN6ynvLyc7du3s2XLFo4cOUJ9fT1btmxR6ftubm60tLTQ3NzM9OnTCQ4OJiEhgcjISBITE7ly5QpZWVmIRCJkMhnNzc00NDQwZ84cEhISSE9Pp7S0lMrKSjIzM1myZAkLFy6kubmZvLw8dHR00NTUJDs7m9dee429e/cSEhJCdHQ0Bw4c4MSJE5w4cYL8/HyVfvhDkpeVlRUpKSk0Nzdz6dIlPv7442fTuBR/wpaffz7mi4dyd4iq6tp+0SF+SI1LV1cXOzs7HBwckEqlbNy4kebmZsLCwli3bh1NTU38/Oc/Z9WqVdjY2BAeHk5bWxupqals2LCBvLw8Ojo6uHDhAs3NzdTV1ZGamkpwcDBZWVmkpaWRtTeLzgtdFJeWUFVbzdHSEkqOlVFVV0tY+BZy8w7y1s/f5tjxY+Tn59PS0kJubi4zps8gMT6B5oZGXjp3juTkZCoqKkhOTsbOzg5fX18qTlZytvUcR0uKSU5NoaSslOraGipPnaSppZnuq1c4dfo0tbW1tLe3k5iYyNatW6moqCApKQkPDw/s7e0xNjYmJSWF+vp6KisrOXr0KDExMRw4sI+M9BTsba1ZumQxL1+9zNtv36GxsZ7S0mIqKk5w6lQla9etYfKUSZw8Xcnvfv9bbr75Oh1dHZypryNjdwa5eQc4XXWK6upqampqiI6OJj4+ns7OTgoKCpgyZQpLliyhoqKC7u5uCgsLOXHiBPX19Wzfvh1LqRRnVxfONNRz8403aOto50hhARWnTrI/7yB7c7KpqavlXOtL1Dc0cPzYMZKTk9m+fTu1NbVcvXyF6KgojIyMmDlzJgUFBTQ3NRMREUFqehqVp06yZOlSdHV1WbVqNRUVJ9m8OZyNGzdRVFRMW1sHsTvjiY6O5dy5c9y4cYPi4mISEhI4dOgQKSkp5Ofnc/LkSU6dPMmxY8fIysnmwKF89uzNYmvENo4cOcKlS5e4dPESJYVFFB06zOqVq1i9Zh3HT1RQceqknJhEIsZ5elBQVEj2vr20dbRy47UbnL94gYWLF2EptaT0WBkf37vLqz97jRuvvUpNXS2x8XGcOn2a69evk5GRQX5+PhcvXuSdd97hyJEjWFtbCzaohQsX0tDQwOnTp9mwYQOHDx+mpaWF1tZW2traqKurY/ny5ejp6TF//nwaGhqoqakhMjKSiooKCgoKaG1t5dq1azQ1NVFeXk5FRQWNjY2Eh4cjkUiQSqVUVlZy8+ZN6uvrKSkp4cCBAxQVFfH6669z7do1rl69yhtvvEFAQIAwJn8o4pLJZCQkJNDY2Eh3d/eL27i+e/yYLx7+kbPnWqmuqeOl1vYfJR7XQGWmpKTQ2toqvFl2795NYWEhs2bNwtramoyMDN5++202b97M9OnTqa6u5uLFi1y+fJnm5mYKCgqYMWMG48aNIzo6mvT0dAoKCjhTX09BYSFV1dVU19ZQUFTI6nVrWb1uLTvjYjl4KJ/9B/aTnZ1NYWEh27dvx3eiL3t27aa+7gxpqWls2rSJtrY2/P39EYlErFu/js7zXaSmp7FyVQhxCfGcrq4iISmRGbNmsmbdWjJ27yItPY1Dhw5x6NAh5s2bx9KlSzlw4ABTp04lPDycjIwMPD09yczM5OLFi7S0tBAeHo6f33T278tm/brVjHRyIGJbOPty9lJUeISCwsPU1lZTWXmCVatWYmJmzPwFgRw6kk9RcSH7DuSQkpbMoSN5HC0p4nj5MXbtySA9PZ1ly5ZhbW3N1q1baW9vJyAgAEdHR+Li4qivryc3N5ctW7bQ2dnJ/v37cXF1RSQS4entxb4D+8nK3svx8hM0nW2hqLSE4OXLSExJ5uxL52g5d5baM3UsXbpU0I67Ojt55+2fs3lTGFpaWsybN4+jR49y4sQJ5gcFcTA/j6MlxYzQ00MikRAREcGpU6eZO3ceCxYspKjoKDk5+5g5axZbt27j8OHD7Ny5k7q6OiorK1m2bBkpKSmcPn2as2fPcv78eQoLC8ncm0Xp8TKWrljOnHlzycrKYvv27ZQcLeZYSSnHSkqZ4z+btes2UFtXz7r169EzkE+ZJkz0pamlmUNH8khNT6G49Ch7c7KZMNGX6bNmsu/AfsorK8jKyaao+CiVp06Smb2Xjs4O3nzjTZKSkkhNTSUuLo5Dhw7R2NjItm3bsLGxwdramh07dtDU1ERycjJeXl5UV1dz5coVOjs7uXr1KkVFRUycOBF7e3vi4+M5ffo0kZGR+Pv7U1lZSV1dHbGxsQJBlpWV0draSlVVFfPnz0dLSwtPT09ycnI4fPgwpaWl1NfXU1VVRUlJCQUFBURHR7N7927q6+sZN26cMCYHW9V/UUilUuLi4gTj/HPbuFRDN/+RlrOKQIKdP6oDqoLANDQ08Pf3Z8mSJbi5ueHl5YW9vT3e3t7IZDIkEgn+/v40NjYSExODubk506ZNY/r06cyYMYMJEyYQEBDAqFGjcHZ2ZtrUqYxydcVjnAdzZs9h5oyZTJ48mVn+/sydNw+ZlQxnF2fGjnPHa7w33uPHM336dGbPno2TkxNa2lo4jxxJwNx5+M/yZ9euXZSUlDBu3DjGjh1LRWUFnee78PDyxNDIEAcnR+YFBuAyyhVtXR0MjY2QWsmwsrbGzs6OuXPnMnHiRKytrXF3d8fHx4fc3Fx2796Nm5sbHh4ezJs3j5kzZ+Ll5YWTkxOTJ01ilIsz+iN0cXEeyUgnR7y9PPHyGMfcuXOYMmUyZmamiEQibO1t8fAah7PrSMaOG4PjSAdGj3XD3WMMi4IX4uPrjbOzs2Cwdnd3Z968eTg5OaGvr8/EiRNZvnw5Pj4+WFhYEBgYyOzZszE2MUYkktuzxnl64DLKlbHj3BnrMY45gQGM8RyH65jRBC4IInjpEuYFzMPa2hqxWIyTkxPBi4NZsWw59rZ2iEQijE2M8fLyIigoiD179tBy7iwxsTvR1JKvnDk7O7N8+XI8PDywtLTEy8sLV1cXDA0NkMlkuLi4MGPGDJqamigtLcXJyQkvLy+mTp2Kj48PwcHBTJs2DUcnR3wnTsR7vDdOTk64u7vj5OSEp4cHY9xGMz8wEG/v8dg7OOE3fSY+E3wQa8iN5yamJsyeOwcfXx9s7W3wGu/JBN8J2NrZ4ezijOsoV1zdRjFm7FgmTPRl4qRJOLu6sGDBAoLmB+Hh4cG4ceMYM2YMI0eOJCoqitjYWGQyGXp6ekydOpUVK1bg4OCAtrY2U6dOxd/fHz8/PxYtWsTUqVMxNDREU1OTSZMm4e/vj0wmw9DQkDlz5jB79mxsbGyYPHkyXl5euLu7ExgYyMyZMzEzM0MikWBvb4+bmxvOzs5MnDgRPz8/YRHM0dERS0tLRo4cyaxZswTj/Q+5ECeTyUhMTKS5uZkrV65w/748rM1zG+flq4p/oLGpRZgq/tAa12DlaWpqoq2tjZaWlgrzK853cHAgMjKSZcuWIRLJVxkNDAyE1RpTU1N0dHTQ0tJCR6t3aV9bQxNNiYawtKxYrdTQ1EBDUwMjE2N0dHXR0tLqt5JpqGeAr88EdsbE4Ofnx4gRI5g2bRp79uxhW2QEWjpKLgQag684KRYPFN9tbGwICgrC09NTcENQGOolEgkSDQ0hhpeGsuyefGppaqneQ9L7v0RTVb76Rnpo62qpyFJTU1NYIldM2xXL6IoXieCyoCirj2+VvqkROgZ6iCRiNLS10B6hKxCQIHstbTTEqsv+IpHc5pGYmMj2qB3YOdirXGNkZCS4hgwEa2sbwsLC8PPzU1neV9RbefVZS6tXTsrn6enpCUZpDU1tdPuu0vXxwdPU1OznZ9j3XgqZamhoCBCJRLi4uODh4SG4NWhra/dbFRxqTCjfU/m7lpaWcJ22traKe0Xfdiu7DSlDUdZgLhLfF2QyGUlJSYKN6+7du3z33Xc8evTo2aaKCou+griELT8/gjtE3welq6uLg4ODsOQ7GLS0tBg5ciTm5ub9yrGwsCAgIEBYSXtRaGtrM8ZtNO6jx+Dq4sKYsWMwMjQU6urr68u06X7IrOX3M7Mwx9PbC8MnGooCLq4uzJ07FwsLC2xsbPD19cXIyAgNDQ0VvynljmRmZsb48eOZMH48WgOo7n09qE3MjPHxHY+Dk32/c3VH6DBhog+jx7o9szuJtY01M2bNxMvbCw1NDSRamtg42OM7ZTJ6hvov5GUukUgYNWoUFlJL4diIETpYWUkZPXoUJiZG6Opqo6GhTAwSdHR0BK31af3L2NiYyZMnM2fOHCZPntzvpdRbFw2cXV2ZFxhAYNB8Zs32Z9p0P6b5TcXVzaUfGT9PWxX91MzMjOnTp7Nw4ULs7VWfl729PTNmzGDMmDFMmTKFKVOmvPDUbThuMgP54H3fUGhc9fX1XLhw4dmJS/H3+HHPk4t6+PyLL2hqaub06SpaW1t/lKmiYhDp6Ogwffp0iouLiYmJwcrKikmTJmFhYYGWlpbgNGdmZoajoyOOjo4YGRlhbGwsvDGlUinp6ekcP36ckJAQRo8ejbGxMSNHjsTB3h4dHR3s7OwEQ7ipqSkWFuZyzU5TAw8PD5ydnRkxYgS6urro6uri4eFBamoqmzdvxmf8eMwtzDEwNMBvuh/Ori6MGu1GSloqq9euwdTMlHmBAezNyWbSlMmMHjMGmZWMGTNnUl1dTV1dHS4uLoSHh3P+/HnWrl2LkZGRUC87Ozu0tbXR0dFh1apVxMTEUFRUSHnFMWQyC0RiEZaWFowePQrDJ3YYXV1dJk+ejIuLC94+3pRXniAqZge6I+Qap8soZ+wd7HB1cyFjdzoxsdGMGzcOAwMDtLW1sbS0xNPTE2tra0SiXsL09PTEztaOqVOnUldXR21dHf5zZmNlY03AgiBSd2VwpqWJkDWrMTEzRVNLC+/x3ox0dhYcTJ2dnZk5cyaOjo7oaOvgPnas4P5hb2+Pra0turq6mJqaYmtri1QqZezYsSQnJ5OWlkZsbCzbt0cSFrYJHx8ftLS0MDU1Y/Zsf7Zs2UJsbCxBQUFIpVK8vLwwNzfH0NAQa2trbGxssLKyQktLi/Hjx3PixAnOnz9PWVmZ0FbFYNXQfKK56GgzcbIveYfyuPnmTapqTpOYnEBbRytlx0tx93RHQ1MDW0c7xnqMRd9QHwNDfca4j2HkSEecnBxxcnJAR0cHZ2dn3N3d0dbWRk9PD29vbxXfPB8fHxobG3nrrbeYN28epqammJqaoq2tTVJSEp2dnVy+fJlLly6RlpbGmDFjhD7r5OSEs7MzDg4OjB8/HhsbGzQ0NLCysmL06NHCS9XLywtnZ+d+2uizENv3DalMRmxcLPUN9Vy4eJGP7n5Mzz+fwzjfG3O+hy+++IKW5maqq6tpa2v7wVcVFaRlYGDA3LlzKSwspKuri7i4OMLCwigqKiIxMZGwsDB27NhBXFwcGzZsIDQ0lJycHJqamsjKysLLywsDAwOmTJlCbW0tmZmZnDp1iuLiYlavXk1OTg67d+9m/vz5bN68maqqKk6fPk1eXh7Z2Tl4eXmhq6vLnj17OHv2LMXFxRQWFrJ3714iIyM5duwYOTk5FJcUs27jBhYsWsiBg7ms27CeRcGLqW9soK7+DJvDtxAVE01qehoJSYmcPH2KlatCOHT4MJevXCYuLg6ZTEZMTAzvvvsu9fX1REVFERcXR0hICEFBQdja2jJ69Giqq6uprKykurqKW7dvsmr1MqZMnUBBYT7HjpUybtxYtLW1CAkJoaSklLCwzSxZtpRrN17hpbZzrFoTQkDQPHL2Z5OSlsS8wLkUFRdSWFRAXl4eZWVlREdHk5aWxpEjR/D390dfXx8XFxciIiMoKytjW/hWcnJyuHLlColJSRgYGTJ+gg8HDx/iQH4er735Bh3nu+TL8AsW0tjYyI4dO9DT08PQ0JCkpCQKCwtZuXIlwcHBZGZmEhUVxaRJkzh8+DD19fWkp6dz4MABoqKiWLBgAWlpabS3t1NZWcmuXbtobGzk2LHjpKens2XLFrZs2UJRUREvvfQS5eXlREVFsWXLFkpKSti4cSPLly+nurqaxsZG1qxZg56eHlZWVixevJjVq1ezcOFCwW5kYWGBtbU1bqPdMDCSa456BiOI3BHBa6+/SumxEpYuX8K51rP84t13KCsvY9GyxYSGbyKvIJ/AhYEsWRbMsRNllJYepaTkKAdz97NqVQgbN27kwIEDBAYGEhoayrFjxwgNDRUIwsnJifz8fN544w02b97M3r17BTeYoqIiiouLuXLlCt3d3cTFxZGdnU10dDTLli3j2LFjHDx4kN27d1NeXs6CBQuYPn06u3fvZu/evaxevZrk5GRqa2upqakZ1Nn0p4BMJiP+SQTUS5e7uffgPt/19DzfVFGe5ecxn3/+OS0tLdTU1PwoxKXA7NmzOXLkCO3t7TQ0NJCSksKpU6doa2ujsLCQsrIyXn75ZX7+85+zb98+YmNj6ejo4Msvv6Sjo4MxY8ZgZGRESEgIubm5xMbG0tLSQnFxMampqbS1tVFVVcWePXsoKSnhww8/5O7du7z99ts0NTUJ/kldXV3853/+J7/85S955513uHHjhrC8Hh8Xx/kLFyg9VkZBUSFpGen4zZhO2JbNvHHrTa6+8jKFR4s4UljA/twDVNVUc6KinPkLgjhdXcXR4mIc7O3x8PAgJSWFtrY22tvbOX78OC0tLcTHxzN9+nQMDQ1ZsGAB1dXVVFRU0tLSwu3bb1JeUcaRgoN0d1/g8OF87O1tcXJyor6+nvz8fGbOnEloWChv3Hqd669eo+x4KYcLDtFyrpmSsmLCtmyioOgwBUVHOHfuHL/73e/Izc2lqKiI69evs2DBAjlpRURw6tQpbly/QX5ePqdPnyYnJ4fRY8agb6BPaNgmjpaWkLUvh5/depP/+NWvOHjwIGWlZTQ3N7N06VI0NTWZMmUK+fn5rFmzhtWrV1NZWUlVVRWHDh1i/fr1XLlyhT/96U80NTVRU1NDUVERSUlJnDp1itLSUsrKygRH19zcXE6dOkVHR4fc1eHUKaqqqiguLqa4uJjKykqam5s5dOgQubm5vPfee/zxj38kOTl5wGm4YgAFBwcTHBxMSEgIHl7jED+xDy5bsZSOrnbyD+cxf0EgJyqO8/IrV3nzzpucaW6g4vRJWjvbyNizi9y8XK7deIXXXnuV11//GV2dHRQXF7N7924uX75MRkYGO3bs4Pr16xQXFwsa7cyZM8nJyaG7u5vs7Gzee+89Ojs72bRpE/v27WPNmjWUlpZSVVVFWloab7/9NocPHyYmJoZf/OIX7N+/nx07dnDr1i2ys7PJz8+ntbVVkN+xY8d45513+OCDD1QI86eGTCbPq6ggrrv37/Hd4xfwnO/p6eGzzz6j+YnG1dra+qMQl0QiYfv27XR0dHD+/Hmqq6spLCykvb2dI0eOsGTJEqKjozl16hS3bt0iOjqa5cuXU1paytWrVyktLRWMnHv27CEjI4OkpCTi4uKYMmUKERERNDQ0kJycTGxsLOXl5bS1tXHmzBnOnTtHZmYmTk5OAglcv36diooKKivlpFFSUkJdXR3btm6lpKSEouKjtJw7y6o1q5FZWxG2ZTOXr16h4mQlRcVHqW9soPlsC1U11cz0n4WP7wSq62qIi49HJBKxaNEijh07RnV1NdnZ2cTFxdHV1cW2bduErTCrV6+W36uoiDNnztDc3Mi5l5p56aUW8vMPMmXKZMRiEd7eXpw/f4GIiAjs7e0J27KJjq52qmurOF5+jHOtZ2k510zOgWxS0pI5WlJIQdERCgoK6OrqIiYmRth+MWnSJMaNG8eRI0cEn6CoqCgaGhoICwtDU1sLtzGj2XdgP8dOHOfg4UPUNTXSeb6LiooKGhoa2LBhg2BMX7lyJbm5udjY2DB37lwuX75MRUUFiYmJ7Ny5k7y8PC5evEhBQQHJyclkZGSQmZnJ6dOnOXDgANXV1Zw8eZLCwkJ27dpFTU0Nr776qopco5p3AAAgAElEQVRGfPz4cRobG6mvr+fgwYNER0eTmZlJcXEx3d3dZGRk4Ovri5OTUz+7noODA0uXLmXZsmUsWLCAMe6j0dCSTxnXrFvN62/+jMpTFawIWU555QnqG89w6fIlXmpvp/L0KWrP1JGWns6erExazp2lqamJc+fOCe4GhYWFXL58mQMHDhAQEEBzczO1tbXC9qT9+/cLL2qFe8+hQ4eYPXs2e/bsYdOmTZSXl1NXV0dOTg63bt1i27ZtbNiwgRs3bjBt2jScnZ3p7u6murqaY8eOUVlZSWFhIQcOHBBI8bXXXmPDhg0qxvefkrikMik742Kpb2zg0uVuPr53VyCu554qfvbZZ7S0tFBXV0d7+48TSFAsFjNr1iwOHz5MdXU1u3fvZts2uZ/Opk2bkMlkjBo1Cn9/f7Zv38706dOZPHkyW7ZsITU1lfj4eCwtLfHz86O1tZXU1FQ2btzIlClTMDExISgoiL179+Ln54ePjw8JCQlERESwevVqoqKiWLduHba2tri4uBAaGkpcXBwrVqwgJCSEzMxM0tLSKCkpIT4ujm0REYSsXkX2vhy2RUYw1W8agUHz2RYZwZat4aSmpZGbd5C0jHRi4+NYFLyY3Zl7ONNQz9InK6DTp08nNzeXvLw8goODiYyMpLq6mgULFgi2uoULF7J//34iIyNZs2YNW7duISEhjqSkBHbsiMTLy0N4e2VmZpKUlMSixYsIXrqYrRHh7Ijezs64GLKyszhefoyklER2RG8nN28/6RlprFu3jl27dpGcnExUVBQRERE4OTlhYmLC6tWrKSwsZMuWLYSGhtLa2kpgYCAikXyLSlRMNAcO5hK6OYxlK5aTnpFBXFwciYmJLFq0SGiDt7c32dnZLFy4kPHjx7Nnzx727t2Lv78/q1atYuHChYSHh5OWlkZ0dDQhIfLplWJan5eXJ+ykiIuLEwgpLy+PvXv3kpubS25urty5OCuLHTt24ObmxsKFCwkICCAhIYHU1FR27NhBcHDwgPtddXV10dfXZ8SIEYg1ejeaL122hNq6GtIyUpk0ZSI742IoKDxMcWkxoWGb2BC6kT1ZmUyeOoU5c+dSUFDAvn37yM3NFaZwCl/A8PBwZsyYQXp6OvHx8ejo6ODh4SE3PRQXExISwuTJk9m/fz+hoaGMHz+esLAwtm7dSnZ2NikpKSxdupTU1FTmzJnDvHnzKC0tFYz3ipffggULiImJISsri8DAQDZv3szRo0epqKhgyZIl/QIV/CtoXJevXpFPFR8/w5YfxZ8ycSmmij+WjUshyBEjRiCVSrGxscHCwgJTU1NkMhkmJiaCoCUSCYaGhnIXBx0dTE1NMTc3x8zMjLFjx5KRkUFKSoowbVQYJHV0dLCwsEBbWxsNDQ3Mzc2FKAJmZmYYGhoKy9tGRkaYmpoyYsQItLS0MDMzw9LSEplMhqWlJaampujp6WH2ZM+hnp4eOrq6GJvIXRwsLS2RyqSYmpniONKJDaEb2bVnN4FB89HT00Mkki+/W1tbI5VKcXFxYc2aNYKNTnmJXiqVYmpqirGxMWZmJpiY9H4qlrgV0w6pVIqZmRl6enpyA66ZKaamJlhKLbG1tcHc3Axzc3OsrKywtLTEyMgIc3NzpFIpFhYWggxEIrm90cbGhgkTJhAdHc3ixYsF9w2JRIKxsTFWNtboGxqgo6uDuYVcngpZKtqgpaWFlZUVxsbGgj3JyspKMMZrasojRVhYWGBmZoaJiYnwTBUyt7KyEp6xhYUFUqkUS0tLoS0ymQwzMzPhHIlEgp6eHhoaGpiYmCCVSgU5Dmcri+I3AwN9bG1tMTc3Y8QIXUxM5WVZ21ijb2CAnoE+5pYWaD1ZMJJJZUilUmQyGTKZTGiDtbU1JiYmQjuNjIwElxOZTIaNjQ26urpCv9TX10dDQwN9fX1BXubm5owYMQJTU1P09fXR0dER5CpfrJDLTDEmZDKZ0JetrKywtrYWSPunJi2RSK5xKYir+8pl+VTxRTZZK9u4amtr6ej44SOgfl/LrootQzo6Ok+937McfxFINCSYWZijb2gwaHwnLS2tfi4dw63L80bIGK5sdHR0sLGxUbnPT1W3H6qNP1Zf+KHK/1cgomeF1ZOY843NTYLG1fNCDqg9PXz66ac0NjYKGteP7YA6mA+JYiAo+8EoHOmGU8bTvg92bd9rBjpP+Vzhe5/YWMrXPwt5DlT+YGUOJLPB5DlcuQ8qn2H0iYHkqHxsoGc3kGyHep6D3b8v2Q5H23paHxBSyYnlccEkEkXsLuXglWKUU4MN9YyG+j6UDAa6bqB2D0dOPwWkUik74+Oob2yQ51W8+7Ggcb3wqqJC41q/fv0P3pChOuVQwh9sYDxvZ3nWTj7k74oomooAeZLBBsPgBDJU5x+qjsO99mntEYtVvaz7lqlIWTZU3Z9G/E/rE8MhxqEG9XCe43DOlZf75H+RBhoSLZTzdfaFIj7bYM98MC12KNkN1KeHkvnTxsJPBStra+IS4qk9Uye4Q7ywxtXXxvVjTxWf1kmf9l35LT7Q96cN6OcdMAMOAEX0U7FIHqF0kEH1NNKW/yZ/s/eGoR5Ycxm0LkMMksEGxVADRj6ARSqRT58m1xd53i/Sj4aSzWByGgwSsaQ307a4b6Je5QS1qm0fauo8VL94GlkNVsbT7vd9jd/ngczKiriEBM401MvzKr6ojav/qmIH69ZteO7OpIYaaqjRCzl3yGTWxCck0djUwuWrV+V5FZ9lVXEw4mpqalLy4+qdKqqJSw011Hh+9BJXbFwCDY3NXOyW+3EpporP7cfVa+Oqob29nfXrNwo3VhOXGmqo8fx4QlxWNsTFJ1J3poGL3d3cfXDv+93y097ezoYNoQyUQEANNdRQ49mgOlWsOyO3cd17cO/ZHFAH07iampqoqqqitbVNrXE9B9QyUkONgdBLXHHxiTQ0NXD+4gW5O8TjnucI3fz4saCmKYirurr6yZYfZRuXelAOBuUVzIFyPirOGei6p5U7nOODrTgNZyXzafdRXhUbakVruC+2IVdin/GawcoYzvnDqfNg9RzMB02NoeQt70MymTWJSSk0NjdzsfuSsFfxhcLafP7558Ima7kDqnJCWDVxvdiDG3ywDu4GMXhZgw28odwjhlv+82KoAf2sxwdr77PI+2mEPBCGquNgxP1T961/BygTV0JiMvUNTVy4dEllk/UzTxUfPXrUG4/riXFevuVnw0/a2H8XiMXy/WdOTk5CjPFRo0bh7u6Ou7u7yh4+xflD+T4Nds7TvM0HOjYcH6fBYGlpiYeHB+7u7ri5uTF69GjGjx+Pl5cXXl5eeHp64unpibOzs7C5+mnlKrevryb3NBkPp859y31aWQPJ6WmyE4vFQkjrn7rv/ftALisrKxsSEpMF4/y9T17QAVVhnFdrXM8He3t7MjIy6Ojo4OLFi5w/f55XX32V6upqJkyYoCTHF3eEfJbz+l7zLNeFhoby8ssvc/36dbq6umhtbaW9vZ2Ojg4uXbrE1atX+dnPfibkvFQmr+HU92kE8yJteF75fN9lqqGA/FlLpVbExiVQ39DExe5uPrr38YvF43r8+DFffPGFQFx9bVxqDAxFZ1ZkyMnNzeXzzz/nL3/5C21tbYSEhAhRAZQ7vrm5Od7e3vj5+TFt2jQmTpyIjY1Nv3JNTU0ZO3YsPj4+TJgwARcXFyHShCLTs0IDcnV1RSKRYGZmxrhx45gwYQIeHh79MhSbmpri5eXFlClTcHd3HzCNu1gsxsvLi6KiIj777DP++c9/cvnyZYKDgwkKCiI0NJTU1FROnz7NrVu3eO+99zh69KiQ4qpvOxSakI2NDba2tioB/hTnmJiYMG7cOMaNG4e3tzeTJ09m6tSpTJ06FTc3twE30SvLVF9fH0dHR5WkIwOdZ2xsjK+vL35+fvj6+iKTyYTfdHR0cHJyYsKECfj4+ODl5YWDg4Og7dra2uLt7Y2npyc+Pj7Y2tqqCW1Y6HWHiE9IkvtxXer14/rmmxf04+pdVWz9UZJl/Lujr1w8PT25desWH3/8MWvWrBEGm+IcAwMDvL29SU5O5vLly1y/fp0bN25w48YNTpw4waJFi4TUYSKRiHHjxnHo0CHu3LnDtWvXSE9Px/VJjsN58+bR1dXF66+/ztWrV8nMzERfXx8vLy9KS0u5c+cON2/eZPXq1Sp1njp1Kq2trdy5c4d9+/b1S9agDBsbG15++WUAzpw5I8R1EolEQliVlStX8u677/Ltt9+SmZmJhYXFgFM7fX19MjMzSUlJEUhaeXvKhAkTKCsr49q1a1y/fp3Ozk66u7t555136OzsZNmyZSoZkpSnhZqamvj7+5OXl6eSH1C5Hpqamri5uREXF0d3dzevv/46b7/9Nvv37xfiwRsZGbF27VpBPm1tbaxcuVLI7rNkyRKam5u5desWL730EitXrhwwCIAaA0P2ZKrY0NjMhYvdfHz3Ho97evjmH1/T8903z0dcii0/Z86cob39x0kI+++OvnJxc3Pj1Vdf5T/+4z/w8/MTzlF8rly5kkuXLvHLX/6Srq4uYmNj2blzJ+Xl5fzyl7/kk08+ITMzU9AatLW1WbVqFf/1X//FrVu3mDFjhkCGDg4OVFVV8eWXX3Lx4kVmz56NRCLPgLNx40Y++eQTAF555RXs7Ox6O49MxtmzZ+ns7GTRokVDhgOSSqV0d3cD0NzcPOB0UEdHh4KCAh4/fszLL7/MvHnz+slIkc2nu7ub69ev4+npiUikOl00NTUlNDSUhw8f8sEHH7B161bCw8NpaGjg008/5Z133mH+/PkDyt7MzIx9+/bx1ltvsXHjRoyMjFRkLxLJXyoVFRW89957lJeXk5iYyM2bN7l//z6RkZHC+VKplMzMTP7+97/T1NSkopGZmppSUVHBt99+S1ZWFlKp9Jlsdf/XIbOyITEphfqGJi51X+X+/U/o6fmOfzz6O99994/hE5fCHaKvxvVjxpz/d0bfzjp27Fhh6uTv76/ym5WVFQ0NDbz11lukp6fj5+eHhYUFlpaWuLu7s2nTJj744AMePHjA5MmThet8fX158OABXV1dwoAUiUSMGDGC+Ph47t69S1lZmZDQUyQSMWnSJC5dusRvf/tbHj58SF5enpCyTVdXl/z8fLKysrC1tR2yffb29ly5cgWAxsZGlWmnctu2bdvGX//6Vx48eMDWrVv7lWNsbExCQgIPHz7kiy++UCE35bI8PT155513uHnzJo6OjpiamuLp6UlXVxc9PT2Ehob2k79IJMLV1ZXXXnuNv/3tb9TW1jJmzJh+56xZs4ZPPvmEX//618ybNw8jIyOCgoLo7OwkKipKpT1r167lr3/9K/v37+/XlpycHL755hsiIiIG7A8/dZ/8V4b0yaqifKp4mbt379PT892za1zKxNXXxvVjZrL+3wJ3d3feeustfvWrX+Hv76+SDy8wMJCHDx9SX1+vQkAKaGlpUVBQwFdffUVcXJwQv93X15ePPvqI9vZ2wR6liJS5ZcsWfvOb31BWVqYyjZoyZQoVFRXs2bOH27dvc+/ePSIiItDT00NbW5ucnBzS09Ofmn/S2dmZa9euAdDQ0CDY1/oSV0BAAPfv3+fPf/4z0dHR/cpxcXHh7NmzvP/++/zpT3+ipKREmPIqw9PTk9u3b/Pyyy8LJKmjo0NVVRXvvPMOc+bM6XeNkZERoaGhXLt2jQcPHvCb3/yGBQsWqJyjoaFBbGwsPT09fPTRR/j7+wu/+fj44OLionL+mjVr+K//+i92797d7367du3i0aNHREVF9ftNTVxDQ2ZlQ2JiMo1NLVzqvsLde89JXH0DCSqC+v9YMef/N0B5ELu7u3P79m3ef//9fmmhIiIi+Oyzz0hOTla5VjHV0NDQYOnSpdy4cYOysjIhMa6vry/379/n9u3brFixgqCgIFauXElISAjl5eX84Q9/oKqqSsW4P3v2bE6fPs3cuXNJTU3lT3/6E6+//jorVqzAwsKC/Px89u3bx6hRo4ZMNurq6sorr7wCQFNT06ArhzNmzOB3v/sdf/jDH/oRl7GxMWvXrqWtrY0jR47w0Ucf8fnnn6u8GBUy8Pb25u233+aVV14RUsaHhYWRm5vL2rVrhYQiypg4cSINDQ0kJiaSnZ3NvXv32L9/v4o2qaWlRVhYGA8fPuTRo0e0tLSQnJxMWFgYAQEBguwUz3HVqlX89a9/pbm5mcDAQBYtWsTKlStZsGABNTU1fP311+zYsWPAvvBT98d/ZVhZ2ZCUnEpDYzOXuq9y7/6D3qnit88wVexLXE1NTQJxqTWu4UPRYceMGcPNmzd57733+hFXVFQUv/3tbwkPDxfO7xvV1d3dndraWo4dOyYYjCdOnMiDBw+4c+cO69atY8mSJSxbtow1a9ZQU1PDl19+SWVlpUoY6Dlz5nD27FlWrVqFra0t8fHxfPbZZ/z+978nIiKC5ORkUlJScHd3H5K4XFxcBI2r71RR+bxt27bxl7/8hTfffJPg4GCV32bOnElXVxdRUVG4u7tz6tQpvvrqK8rLy3FyclIpy8vLS9C4tm/fzp07d/jTn/6kMkVUflEYGhqSmJjIjRs3cHd3x9XVlQ8++IB79+71e/Ha2Niwfv16ampqePfdd/nP//xPvv32Wx4+fEhVVRWTJ08Wyl29ejV//etfaW1tZcmSJaxZs4b169ezePFi6uvr+frrr9m+fftP3u/+3WBlZUNicipn6hu5cPEy9+4/4PHjHr75x3MQl3qq+OJQdPjRo0fzxhtv8Mtf/hJ/f38hsYVIJGLnzp38/e9/JycnRzimvKqmoaFBcHAwN27cYNeuXZiZmSESyYnr/v37dHV1qWg8I0aMICYmht///vdUVFSorEbOnTuXc+fOERYWhkQiQV9fn4KCAv7nf/6HN998k8rKSqKjo1UMzwNh5MiRwqpiS0uLMH3ti/z8fP75z39SUFAgTD/FYjHa2tpERETw6aefUlZWRmxsLI2NjXz11Vc8ePCA8PBwlXLGjx/PnTt3uHDhAnPnzqW2tpb/9//+HzU1NSpJHxTynjJlClevXuXevXvs3buXpKQkvvzySwChLopz9fT0cHR0xMfHhzVr1rB7925qa2v58ssv+fOf/0xcXJxQj9WrV/OXv/yF3Nzcfm3ds2cPf//73wfUuNQYGjIrG+KfRIe41H1FibieY6qoTFxNTU2cPn36R8ur+L8N7u7uvP3227z//vvMmTNHJS1WSEgIf/vb3+jo6FBJx66AlpYWBw4c4KOPPlKR/fjx4/nd735He3u7YGMSieQDcfPmzXzwwQecOHFCxcbl7+9PU1MTK1euFMjTxcWFiooKHj58yB/+8AfS0tL6pe3qCycnJ65evSpMFQfy+fLx8eHKlSu8++67gtFdeepcUFDA7du36ezspKamhvr6ej788EMASkpKVMoaO3YsN27coLu7GyMjI7y8vLhx4wb3799n4cKFwnnKmtH777/PtWvXhOzfN27c4L//+7/5xS9+IbiCSCQSAgMD2b59u8oihoODA9evX+e///u/SU1NFY6vWrWKr776ir179/Zrb2ZmJn/7298GtHGpMTQsnzignqlvpOv8RX7/0ceCjeu5p4qKhLCDZflRz98HhrJc3N3duXPnDu+//z7Tpk1TOW/06NFcu3aNL7/8koqKCiZOnIi5uTkGBgY4OjoSFBTEK6+8wuuvv467u7tw3fTp0/nzn//M5cuXVYzpBgYGpKWl8dlnn/WbKgYGBtLR0cHq1atVtL4JEybQ2toKwL59+57q7R4UFMSvfvUrANrb24U0W3Z2dri5uTFz5kyuX7/O/fv3Wb58uYrzp6amJlFRUXR3d7N582acnJyQSqU4OTlx6NAhvvrqK7q7u7G2tlap37vvvsubb76JtbU1mpqaJCQk8Nvf/pbGxkYmTZoktEdbW5u8vDyuXLnC2LFjkclkgoPo7du3ATh16pSQIm3Pnj289dZbBAUFYWZmhoGBAdOmTePWrVvcvn2bxYsXC/VYv349f/vb3ygqKuoXCvnQoUP09PQMuAihxtCwsrYlMSmFujMNdHZd5KOP7/L4cQ/ffvPoxW1cNTU1P0qWn/8tUJbLmDFjeOONN3jvvfcICgpS0VAkEgkBAQEcP36cK1eucP78ebKysoiJieH48eM0NDRQWFjIvHnzVPIcbtq0iV/96lfcuHGDTZs2CZrVuHHjaG5u5v3336e1tZWQkBA0NTUxNTVl+/btvP7665SXl6uQoEgkd1y9desWu3fvHpK4LC0tOX78OO+//z4ffvghHR0dREVFER8fz9GjR2lsbKS5uZmWlha2bt2q4g8mFouZM2cOjY2NdHZ2Mn/+fMGWZmxszObNm7l69Srvvfce4eHhGBoaYm1tTUxMDD//+c+5efMmW7duxcjICH19fXbt2sUvfvELSktLmTBhAmKxmMmTJ3PlyhWqqqpwdHQU7u3k5ERVVRUffvghP/vZz9ixYwfa2tosXLiQV155hcuXL7Nv3z6SkpJoaGigsrKSBQsWCM/K1dWVrKwsfvOb33DmzBm8vb3R0NBAQ0MDX19fqqur+fDDD8nPzxd2KwzUF9ToD4Vxvr6hiQsXL3P33oMXX1VUBBKsq6v7UfIq/m+BsoF99OjR3L59m1//+tf4+fkNmPpcT0+PadOmERMTQ3p6OllZWaSmphIQEICxsbFK2c7Ozqxdu5bIyEji4+PZsmWLYJeaMGECO3fuJDIyksTERDZu3Iienh4jR44kNDSUpKQk0tPT8fb2VilTU1OTkJAQFi1aNKjNSiSSE8ymTZuIiopi06ZNbNu2jdTUVDIyMkhNTSUmJgZ/f3+VOitecBKJhKCgIBISEti2bRvBwcGYmpo+6bxWBAQEEBoaSmxsLKtWrcLOzo5Ro0axbds2oqOj2bFjB+vXrxe0SFNTUyIjI8nIyGDSpEloamri5+dHQkICa9aswdPTE01NTcRiMd7e3qxatYqwsDASEhIICwtDX18fbW1tpkyZwvbt24VM3hs2bFBZfZRIJEydOpXo6GjCw8OJjIxk7ty5aGtrI5FIWLBgATt37mTz5s1ERkYybdq0Z9q4/n8dvYEE5Tau+598Ss/jHv7xj6/57nn8uJTjcQ3kgKrWuAaGsjuDSCS393zyySfcuXNHWLofaPuLpqamkDnb3NwcExOTfmnSxWIxWlpaGBoaYmRkhKGhoZDBWCyWZ+k2NjZGT08PU1NTTExM0NDQQFNTE2NjY4yN5Rm2FVMr5Weoq6srZLAeKoqCgYEBBgYG6OnpYWhoKGSONjExwdDQUGULUN9r9fX1hXobGBioxCobMWKEULaRkRGamprCFiLF8b7109fXx9TUVGVXgbGxMQYGBipTVG1tbfT19dHX18fExAR9fX2hDIU8zczMhOzfijorXjKKbNt6enro6+uraM2K+iqyhiv7tfV9xmr0h1Rqxc7YeGrr6uk6f4mP7t7lu8ff8Y9/fM23zzNVfPz4sUqWn46ODrVx/hlgZWWFl5cX69ev5969e5SWlqoYvpUT2A7VuV80+sFgxwfblvJ9vJD67gkcqsyhjg/027OU1fcl0rf9T5O7spye9fqntU8NORQRUGvr6jl/4RIf370nENczaVwDOaAqbFxqjWv4WLduHTdv3uS1117j7NmzzJo1S0VuikGl/H0wKJc72O99iWKgawb7/2n3HAjDuUb5+EAk3Tf7+EDZtp8mh8Fk2lcmg13Tt16Dkbjy50CZsYfKFK7G4FBMFeV+XN18fO+eMFV8Zo1rsKmisnG+70NWQxXLli2jpaWFgoICAgICBNvRcDWG59FQ+n4+y7nDfZ5PI8Chzh3q98HaN9A5AxHHQP8PFt9rMOJ/lv48GFGrDfPPBkV6srozDd8PcSlvsu4NJKgmruFALJbbmwwNDYXImM9CDmqo8X8FikCCdWcaOH/hEh99fPf5p4r9Qzer9yo+CwYjp6Hiv6uhxv9FKNu4vjeNS7Hlp6amRu0O8Qx4FvuTGmr8X4aCuISp4t3vcap4+vRpXnrpJbVxfhgYjLB+6nqpoca/IqRSOXHV1zdy/kL3i00Vlbf8NDU1cerUKVpbW9Vbfl4QanmpoYYqZFbWxCcmU1vfyPmLl/n43pMsP48e8d2zJMtQDiSoIC6FcV49VVRDDTW+T8isrYhLSqamoYn28938/u59enr+yTeP/sHjb58zWYaCuBQx59XGeTXUUOP7hIK4qs400tZ1kQ8/7iWunm+eIz1ZT08PDx48oLm5Wcjyo95krYYaanyfsJTJiE1MoqahmfYL3fz+7oMXIy7lhLA1NTX9svyIRGqbjRpqqPFikFrJiavqTCNdl65w98Gn9Dx+gamiIiGsIqzNQHkVf+pGq6GGGv/ekFrJiElI5FRtPe0Xuvn43id89/ixnIOe18b1+eefc/bsWXVYGzXUUOMHgczaitjEJE7X1tPadZHff3yfx/+kd6r4z+cgLkUgQUXMebWNSw011Pg+oTDOV9c30dZ1iQ8/usd3PY9fzDivHB1CHdZGDTXU+L6gUHpkVjLiklKoazpLV/dVPrr3Cd9995hvvn70YlNF5b2K6qmiGmqo8X1CZm1FXHIKtU0tdF66wkf3lFYVh0Ncij+FA+rjnsd89vnnNLU0UltXQ1ubOsuPGmqo8T1BLP+UWlsRm5xETVMjnZe7+ej+fb593MPXjx7x3XNNFR/38Mlnn9J8tpmaumraOtrUxKWGGmp8P3hCXJbWVsSmJFHb0khH90V+f//e/2fvu8OjKrr/JwFiKqEk2c3SCZBgCKDSRBGkiChNmpQ0AoLvi2JXLK+igrT03isQQm/yKhaaKKA0U0gvJKGHlpBk6+f3x92ZzL25uwnq723fnOeZZ/eWmTnnzJkzZ87MPQONQVhVbJXFxT75MSoujU6L0vIyZGzZjLjEBGS1WVxtqebnfXYAACAASURBVC21pb8qSRRXypYM7Ny/F3lFhdDojcFMH8biYodl6HWoqKxE+uYMJKYkYfvOtkCCbakttaW/KImmim8ieXM6dn99APmlxdDo/5DFxSmuy5VIz9iCuPhEZO3YgXnz5ooqb1NcbakttaU/k1yUCrz2lqC4duzbg7yiArYBVftHpopavQEVFZXYvGUrEhKTsWNn23aIttSW2tJfmxSuSqx8522kbMnArv37UFBcBJ1eD/XDWVwGQXGpNdDqDCgpLUd6xlbEJyQja3tbdIi21Jba0l+bXJQKvP72W0jenI6d+/bgUmEBtHodGlu3AdXAFJdOp0ejWgudHqi4XIUtW7cjNi4J27J2YOHChf92QttSW2pL/ztJ4arEa2+9ifjUZOzctweFJcXQGwyt/eRHz22H0KOxUQu9ASgtr0RScjrCwqORsXkbXn65aQNq2yc/bakttaU/mqjucFa44O8rX0diagp2G6eKWp0Oja3bOa8XOecbGzXQ6Q0oKb2MlNTNiItPQUbGNsyZM0dUcZviakttqS39kWRBBN3holRgxRsrkZiagp17m6aKrQxrowe1yXRGxaXXA6Wll5GakYnYxFSkbd6G2bPpdgjuAE9TybjcKT7skwjLoDT9SaKl96T3LYjkwE/JO/Qef91SPabebQlfc2W1ij4z9f3ZAUSWd3IHvhrbVq5dLSxMl8m3g6i8h+C3Kdxa4oP03SYZpfIglV0LRuMfk0MxLywsmsptiU4eH0sLOfxMy5Gc7P/VvJMrW/ZwXS6Zkg+ahE9+BB/X9j27kVtYIMScb2xszT4uvWQflxo6nQHl5VVIzdiK2KRUZO7YgwULfUGVloUlkW1gC+mvhQWnpCyaEr0vVWTSe38kSctp6VrK1D9az8PkaQ1OcviZwNeiNfyUo0+uzFbgZWHJ1UcsjYm27R/gl2UL+XjcCDGPr5l7UpmVG3TFssrTZim+flgZayFZSPCSUwJ/SEb/It6ZlSmuXJM4yySlyhVvvvcuUrduxvZ9u5FbVMD2cbVCcRlkFVdl1VVszdqJ+JR0bN+zH/MWeLeISFv6v5zaXAdt6eGSi1KBN955G8mb07Fr/15cKi4UVhVbp7ggcc5roNMZcLmyGtt37kFccio2Z+3AQr8AdHZyhrOLAi5KBVxcFXBRusBFqYBCqYSzi4vwq3CBwlUJF6UrXFxUcHJRoquLEs6uKji5dkdXhQpdnZXo6qSAk4sSzgpX4dfFFU7OSji5GJOzEgplNyiU3dgzF6VKSAqVcK1QQaHsxq6dXZry8O90dVbA2ViHi8JYj7OxTiMOLkoVnF1c0dVZASdnBcOPJoVrNyjoO04ucFEa61aqWFkKI37OLq5wdnGF0lXAg+EvwZe/FvBTQqFUCeUY33FyEeimfHJyEfIxfJ0UAs3GugT8jTRxfFG6dmf4OzkrjNfdmuFG7zkb+dLVWQFnhRJOLi5wUSrh5CLw0slFia5OLujqrEBXZyVcFN2a6qZt6axgbUt5Te91dVKw910UKrhw+DK+KF3h5OLCZEqQKwEX4doVLkojPs4Kxjdav7OLq1FemmRMaWxHKgM0j1C3wli3ytiuCiPvjHlcFEbedYOLwpXxwUXBt72yiT/OCqHdjHUJ5blyMq5gfGZyqFCxvLRdFUojb6l8u0r6hKJJXoQ2VLE2c1YqGO+cFQo4ubhAqXKFi5LysqmviXin4HmnYO3gpHCBk4szuro4C3rA2B5dnZ2hUBr5oHA18lJ87WzsR0qlKzp37ox+7gPw5rvvICkjDfsPfY3istKHmSpKD4RthE5nQEVlNbJ27kbGtixs3bkLazYEYpFfABb4+sE3IAC+AYvh7e8HX38/+C32h7evL/z8A7DI1w++AUvgszgA3v4BWOi7GAt8/OG9eCm8Fy/FfB9/zPfxxwIffyz0XSyUafwvTT6Ll8Jn8VIs9F2M+d5+8PZfAp/FS+HtvwTzvf2wyC8AvgGvwNt/CSuD5vH2X4KFvotFz+g1/U/r9vZfAt+AV0S4LPDxxyK/ABEuNO/L3n6snkV+AZjv7Se8E/AKw3eBj78oD62H3qPl8+8s9F0M34BXmuHC56E0ePsvwSK/ALy8yFeE/3xvP1Y2zbPAdzH8liyDb8ArjJe+RlxpPRQXeq857/zg7b8YC319schvMStngbEteZpo/gUcn+m9+RxfaX5T7eqzOAALff2w0ChTvgFL4O2/GAt8fOGzOIC79hfRRMuWygelUdRmxnrpPYGXQrnzvX2wwMcXfkuWwmdxAOZ7+2C+tw+7Fvgg8IXK/EJfPyzy88dCXz/M9xZ4Nd/bjyUqC/wvrXuRXwB8uHak7Uz5QuXDZ/FSRrOUd97+S+C7eCl8Fi9muFDcKF4Uf2//JnnxW7KsWV9rkilfRictY4GPL7z9F8Pbzx8LfHwx39uHtdEiP3/M9/ZhdS8yvuPt4wf/xUvh5++PBYsWIOCVpdgUEoyUjHR8/e03KLtcYTzJ+iHD2tDoEFqtFpWV1dixew82Z2Uhfds2JKVvQVR8EkIjoxEaGYmwqEgEhYUiKCwUoeERCA4ORUh4BALDwhAUFo6NwWEIDI0QUlgkNoZEYGNIBDaFRmJTaASCwyMREhHN3gkKi0RQWKTs9aaQ8KayjGlTSLgoSe/z+fiy6H9pXcHhUexecHiU6JqWRWni8ZLiJq1fdC2TZ2NwWDNaNgaHsftBYZEt1kFxluUNxddIoyneyfGxiV8RCAwNQ2BomPF/E19CIqIREhGDwJAoBIYKfA2JiBbhHRIRLcIvqBkuzXESUhg2hYSyuoPDI4w4hCMoLBwhEZEIiYhEYGgTD8y1K+X/RiNfAkMjsTEkHBuCQrEpNAIbQ8IRGBaBkIgIBIWFIzA01FhvOKt7U0gogsIoHyKMbSTIc1BYBALDmuqW0k3lir/mcQsMi0RQeBSCI6IRZHxvQ3CYgDd9h5MZaVuJeRmKTazNxPhTXgo0NueTuI0E/gaFCXloPprEZQr4C7iGC/QY06aQcAQGhSE0LAqR0dGIiolCQlIi0jLSkZqehgNfH0T55cvQanWtj8clH0iwElk7d2Jz1jakb9uGxLQtSEjJQEJKGqLj4xARE43IuBhExkQjMioakVExiIqJQ0RMLEIjoxAcHoHw6FhExiYgPDoeIZExCImMQURsAiJjExEaGYPg8ChExMQb34lDWFQswqPjEB4dh4iYeJbCo+MREZNg/B8nyhMSEY3QyBh2Tyg32vie8E5oZAy7DouKRWhkDMKiYtlzei88Oo6VGxQWibCoWETFJSIiJh5hUbEIixLoiYpL5PCNR1RcIiJjE5igUhxDI2MQEhEtKjc4PMpYjlBuSITwTmRsgrEM4VpKI61bWq6An5g3As2xjEbKFx6XsKimcmkeir/Ad8qrWEQY2zUsKhqhkU24CO0Sb8QrAZExwr3I2ESGK33Gt2lIRAxrM9q+weFRjG7hnWiEREQhIiYWkbFxCI+OMcpUDMMlPDoGkbFxiIpr4gstV65dw6LjmByGx8QjIjYBoVGxCI2KQ0RcIsKN74RGRiM8mtIdh7CoGIRERBnLEWRBwDXWWHccQiOjEBYVg6i4eETECHkjY+MRGdtEI5Wd5m0k4CLgF8twC48R+k1YdJzxWsC3iU9NMsXTTXkXGRuHyNg4hEVFIyQi0ogXbccoI/6JrI/wskB519RGMQiLikZYVLSonPDoGK5NYhASFY3wmFiEx8YZ+RKN0IgohEVEIzwiGtEx8YhPSEBCUiIytmzG1m2ZSE5Lxb79+3H5ciWzuB7qW0Xe4qq4fBl79u/Djr27kblrFzZn7cLmbTuQkrEZcUnJiE9JRkJyEuITExGfkIik5FQkpaQiITkFSanpSExJRUJKKuKT05CUloGElHTEJ6chMTUDCSkZSEzNQGJqOhJShHtJaRmIT0lDgiTFJ6c2+5+UJuRNTE1HfEoa+08TfS7UJ7yTYKwrgcuXYMybkJqOuOTUZuXQfMnpmxkOAs7pomuahLIzGK7S8kTvGvPGJ6cyGih+8SlpiE8W/ielZTC6+bw83fHJqaJy+PL5a1oezyMpv1n5yWmiehJSUpGYmobE1DTjf0ozbcsMEV94Xgm8TheXL8E1ISUNiRJaE4x1xSenNPuNT0lpwkfEf64eSbuKZCAtg+N1Kvsv4CmmKT4lXXRN2zjBKOMJKSlISE1tws2Y6HORTHEyHMe3axqVm+b4JTCZE8s8zzdadhNPOVwYHmlNPDTyT453SUZcmnjX1O7xyU18p2U1yUQaEtJSkZCWxtouISUVySmpSEpKQVJyKtIztmDz1q1I35yB9M0Z2JaVhR07d+K7775DZWVlkw56WMXV0NAAjUaDO/fuoqi0GMUVZSiqKEdeYSlyC0tQWFqOguISXCosQlFJMQqLSlBYWIzCwhLhf1ExiopLUVBYjMLiUlwqKsalomLkF5ehoKQMBSXlyC8qRX5RMQqKS1BUWob84hIUlJSisLQMhaVlKCgpNeYpQUFxCQpLSlFg/J9fVMyeFxjzXSoqZvcLS4Syi0rLkF9UzPIKZRmfG8uh79Lnorq5vAwHY/mXjM/ovfyiEu5/MUuFRhykuFF6aaJ1F3L3RGVx7+cXlzDaafkFxaWMF/mUFoofh/+lwiJGa1FpGQqKS5BXWNTEC8qX0jJGo1CusbzSUtYmTW1UioLicqFdi8tEdVK8isvKUVxW0YQ7Rwetm9LE6CkR11VQLPCZtmGRUQ7pO/lGOaNyJG1Xnrd8O0v5WlhqpKWoDPlFpSgoKUdBcRkuFZYiv7gM+UVlKCypQEFxmZG+UiMvS1mb0P9NbVPK8KPPaTsxfLlrhltpU5/I52ilfeMSL2OcTFP+NfWdUtbmIrk2/tI+SmWGlSeipxSFJWVMLllfKiox1l2CgtIy5JeWIq+4idbCklIUFpWgoLAYRUUlKC+vRMXlSpRWlCG/sAB5eXkoKixEdXU1Hjx4AI1Gg/r6emi1DxMdwhiPq7GxEQ2NDahvfIB6XQPqtWo8aNShXq2DRmeARquHRquDVqeDRquHTqeHulELrVYPjU4LjU4LtUYLrfHdRq0ODVodGrV6qHWARmuAWqODWqODTg9jeUKiedQanei+WqODVit8S8k/p+Xw+dUaHStHqzOgsVHD3tHqDNBodFCrm/Cj5ej0YPlpGfw7psrny+ATrUual7+W3tNo9aI8PH08b+Rw4HEX4cbxir6j0zc9U0vqE/DSC/xu1AjPdFphV7NGKypPo6W4mG5Hno+0/aR0UBykz2ldWq1e1GZ8Hvq/Ua0VlddEq7FddXqjDBqg0Rug1uqFpBdSg0YLtVZvlE891BqDkS5ArTGw+zo9oNYIOOmNZTeqtSJcpXzleSGiT2ssT6c3JgPUOgMatTp2T6M3CHhzeaQ0Ut7xbc7zXiovDcZ25XknkkGuT5iTVy19V62FWqdHg472dR20eq4vafXQavTQaw3Q6Q3ClFCjFnRNQwO0Wi20Wi0aGxvZrO8PKa7Gxkao1Y1oZEkDtVqDxkY1GhvVUKvVxvea/jfda2TPGhvVaDTeb1DTe42tTGouNbJymspQS95tFNUnytuszNbU3Vo8zeWT1tdS/XI0/VG85OpuqT4pr7l3mrVfa/4/DO5/hPaHbCcqz7xs0mRS9uQSLc8MD9T8u3Lli3ET+ofxv/RaLYcbj4M53j2M/D2MbDWvu0EtxdV8O6nVapbodWNjKxUXBTpVlEtylZp6ty21pbbUllqTeH1SX1/P9MpDKS69Xs9MtrbUltpSW/pXJZ1OJ7rW6/WtU1x0utgGbdAGbfCfDoQqLIPBwJIU/i8qtf+LNMtBGx/+ffB/jfem9I8cEL1eD5p0Ol2zzLxCo+89TAWmEOTL+bPl/RmQ0kN5QO9Ln/M8+F8Evq2l7c4//1+l/98F0r4g7Y98m/xR4PP/t7choQyiTJKCTqdr1b2HAdoIGo1G1Cn+1WAwGESKik/8Pcof+v9/WXEBTQKu1WpN8uZ/mf5/B1CeUnnkZY6Xxz9T/v9SGxI5q2ffvn3w9/fH6dOnGbO2bNkCf39/ZGdn/+UE/zsVgTkLQk5Q/oqR7z8Z+M7DKy8e/pfp/3cCb2nxv3+VlS/N/9/chkSqzfft2wdCCObOnYs7d+4AAFJSUkAIwSuvvIL79+//Jdp6//792Lp1KxobG//0aPJXgMFgQHl5OTIyMpCcnMxoLygoQEZGBtLT01FXV/dfP1K1Bky5BrZu3Yp9+/b9z9P/74CWZh781PHPwKFDh5CRkYH6+vo/Vc6/G0SK6/79+3j00Ucxe/Zs9sKBAwdgYWGB1157jd3T6/VYs2YNZs2ahQkTJmDs2LGYOXMmVqxYgRkzZmDChAmYNm0aVqxYgRUrVmDZsmWYMGECJk6ciBUrVmD+/KaDN27fvg3AvPbn5+Xmnj8M1NbWIjs7G7///jvq6uqwY8cOTJ06FYQQvPjii7h//z7S0tIwfvx4EELg6+uLhoYGZpE8TP0t4d+avH8WWsNfU9fr1q3DtGnTQAiBq6vrX4rj/28laIq21tQrffdhcZWrW+o/psBbVJ9//jkmT56M5cuX46mnnsKFCxeavcODr68vRo0ahb///e+YNm0aJkyYgJdeegkrVqzA1KlT8eyzzyIgIADe3k3BQKurq1vEtSV6TD0z9Z+H27dvIzs7Gzk5OdBomsfeaqkM5uMCgL1794IQgrFjx+Kzzz7D2bNnkZqayjrzp59+il9//RU6nQ61tbV46aWXQAiBtbU1vvnmGzx48ACTJk0CIQSPP/447t69i/r6ehw9ehSEEGzYsAF3797FqlWrQAiBQqHAvXv3GHJ0aiId6eXm+FLnvtSZLi1D6mQ+fPgwLC0tYWlpiTNnzqC+vh7z5glx9f/xj38AAK5du4bJkyeDEIKIiAhRvXK+Aum0W/qeKZpM+TLkFjDkaJXWRRPdHyO9L8dfij/Po8TERGRmZqK2tpbxxsvLi9Er5++T4mhKcKXOfrn2MtWu0uk6n1fq0JYqBzm85OqXtgfvc5LiJm0/ufektEnzUPj4449BCEF0dDSuXLmCoUOHomfPnsjOzm7GYyrHhBBMnz4dNTU1cHd3Z/317t272LVrFwghyMrKQnh4OAghcHR0xLVr11psQzleyrVvS/yT8h4QZnGWlpZ45JFHUFZWxt6R4iPlJQW2qggIVshrr73GtPLkyZOZFUbvzZo1C1qtsKt1yZIlIITgiSeeAAA8ePAATz75JAghmDBhAgDgxo0bGDFiBNzc3NDQ0AAACAkJASEEGzdubCbMtMOZMpt5psiZzlTA+DKlz/V6PR48eIDy8nKUlpaisbERGo0GDg4OsLa2RkZGBgDg5s2bIITAwcEB+/fvZ/mlSsIcntL/UpC7z+PPC7mpeuT+S8s25a+TKl4KP/30EwghCA8PBwAmF1lZWc3qkCqSluhraeRuib9y8iFnBVPFLQfmeNMavpkqm+/0psAc/S4uLiCE4P79+wCAsLAwEEKQmprK8vK89vHxQc+ePVn+UaNGgRCCOXPmsHtWVlbYv38/du/eDUIIvvzyS5OKypxf1xRPzPnfpP2V/r9//z5KS0tRXl4OtVptUr6lAy8F0beKFLZv347MzEymCY8cOYKsrCxs27YNV65cYe8vXryYWVcAMH36dKbgRowYAQBYvXo1XF1dUVFRAQC4fv06Hn/8cRBCsHPnTgBAZWUlrly50oxJtbW1OHfuHIqLi9lzqcVAobq6GjU1NaL71dXV0Ov1uHr1KiorK1FTUyOis6amBlVVVdBqtbh69Srs7e3Rp08f9rygoEBEn7SR+IauqqpCUVERLl68iKqqqmbMp5CdnY38/HxUVVU1w7+yspL5Hq5evYqrV69CCtnZ2SgsLERVVRUbCGpqanD58mUAwL1791BdXc0E//Lly4x3lNf8NEE6yhUXFyM0NBTDhg1Dp06dcOnSJZw/fx59+vQBIQS///47DAYDqqurcf36ddZmFG7evInz58+joqIC169fN6u4amtrUVlZid9//x3FxcWMHilUV1fjwoULqKiowK1bt9j9e/fuoaqqitVjMBhQWVkpGjAo5OTkIC8vD1VVVaitrWX5KysrAQANDQ2oqqrCzZs3AQBXrlwR8amqqoq1Ky8DarUaFy9eRFFRUbN2v3v3Liv/wYMHqK6uZr7Ta9euIT8/HxUVFaiqqmLtfvjwYWRlZaGxsRF3796Fp6enrOKiOPz222/4/vvvAQj+q86dO8PW1hbffPMNw3Xfvn3IycnBM888A0II0tPTGV8pzvwAVl9fjwsXLqCkpKQZD2ibX7t2DVVVVbhz545o4Ltw4QKKiopQWVnJXCumBiDa/+hUUa/Xo7i4mMn3jRs3TFrvRGp+S8Gc4AUEBIAQgpEjR+LkyZOiQPihoaH48ccfYWVlhe+++05EPCEEHh4eiI2Nxbx582BlZQVHR0dkZmay91JTU/H000/jvffeQ9++fdGxY0fs2LFDxGSDwYDz58/j7bffhq2tLby9vVn+VatWwdnZGQ0NDRg3bhysra0REBCAhoYGBAYGYsWKFbCxscGIESNw+/ZtrF69GoQQuLm5MUUjtSilZjKFTZs2wdLSEo899hjefPNN2Nra4pNPPkFQUBB++OEHAMCxY8fg4+ODgIAAPPfcc7C2tsaqVatw4cIFvP7667CxsYGNjQ3OnDmDX3/9FZ06dULnzp3x9ddfAwCOHj2KuXPnsvy2trZIS0tDXFwc3Nzc0K1bN/z666/o378/CCEYOnQoAgMDYWtri6lTp+LkyZN46aWXYGVlBXt7e6SlpbH25ZVXUlISRowYwSzN1atXY8+ePYwPycnJGD9+PKytraFSqXDkyBHGh+DgYIwYMQIffPABnJyc0K9fPzQ2NjaTHwAoKyvDY489BkIIXn/9dYwePRpjx45FSEgIgoODodFooNPpEBoaitGjR+Pdd9+Fo6Mj3NzccPHiRaSnp2Po0KGwsbHBiy++CI1GgwULFuCRRx7BSy+9xFwQZ8+exdKlS/Hyyy9j7ty5sLGxQUhICNLT0zFkyBB07twZP//8M7NUevfujdDQUDg5OWH48OE4d+4cAgIC0KFDB9ja2mLDhg2Mhn379mHq1KlYuXIlhg0bBhsbGwQHBwMAYmJiWPmnTp3C8OHDQQhBv379EBISAoVCgcmTJ8PR0RGPPPIIs/J5iI6OBiEEKpUKZ8+eZTJoyhqlMxlra2vcvXtX1Ffv3LnD5Ds6Ohre3t6wsrKCnZ0dkpOTWRlpaWkYNWoU3nvvPQwcOBCOjo44cuQI1q5dC1tbW0yfPh1Hjx6FtbU1CCFYt24dAODrr7/GCy+8gBUrVuDpp5+GjY2NSDYoHpcvX8amTZvg4+MDW1tbTJ48GTU1NThw4ABmz54NLy8vjBw5EjY2Nhg8eLDstBSQUVxy0w3pdIL+/9vf/gZCCBYvXoz58+eje/fuIISgffv2uHnzJkaOHIkRI0YwzQsAP/zwAwghmDRpEmbMmIFHH30U9vb2zLcGgCmRd955B4CwAkmtOKrheUZERESwjnbhwgXcu3cPHTt2hLW1Ne7du4fCwkJMnToVTz75JDQaDb777jt07twZhBAsW7YMGo0GM2fOBCEE8fHx0Ov1uHPnDnPMU4Up5Y9arcbGjRuZQJSUlODu3btMeb/xxhsoKyvDoUOH0KFDBwwaNAgAcOvWLTg5OcHKygrHjh1DVFQUy3Py5EmUlZVh3LhxIIQgMjISR48eRfv27bFgwQIAQGBgIAgh2L17N959910QQtCuXTvY2NigW7duGDFiBA4ePMhwe/LJJ/Hiiy9i4MCB6NixIwghGD58eLOOQGlbtmwZqxsAtm7dCkIIFi1ahGeeeQZeXl7o0KEDCCFYunSpKM+ePXsAAM7OzrC3t4darW7WIYuLizF48GAQQvDBBx8AAP7+97+zNvzuu+9QW1uLl19+GYQQ7Nu3DwDwj3/8g9V54sQJPPHEEyCE4Nlnn4XBYEBISAisrKzQpUsX3L9/H+fOnYODgwPGjRsHoGnFPDo6msmMhYUFHBwc0KVLFwwbNgyZmZmIi4tDu3btMGDAAMybNw9ubm5sCte9e3cAQHJyMgghmDZtGgDBEqZK5saNG/j0009F5Xft2hWjRo3Chx9+yNo6NzcXy5cvByEE//znP0U8ojIxatQo/Prrr836ntTnpFar8c4774AQgkGDBrHZBX2fGhbPPPMMZs+eDQ8PDzg6OopkYe3atSJlRP27OTk5zAVkb28PS0tLDBo0CFOnTkVNTQ22bNkCS0tL/O1vfwMAvP322yCEMIOFt+hv376N3bt3o127dmzaCgDPPvss4+eVK1cYrhSaWVzNpKqVUFhYyByBzzzzDNPkhBBYWVnhySefhKOjIw4fPizK9/zzz7OGUygU0Ov1GDNmDAgh+OGHHxAfHw9CCAYPHsyml2VlZSzPrl27muFy6dIl9nzfvn1sgcDFxQUajQYNDQ3o168fkpKSWJ5+/frB2toap06dQk5ODlO4J06cACCY3YQQdOjQATk5ObI8qKysZPVu3rwZAFhZ7dq1w7Fjx1BYWIiOHTvCxsYGBw4cYHmp3/C9997D1atXYWVlBUIIDh48CADw8/PDgAEDcPLkSTg4OMDBwQGA4DOkfD958iSzhqjle+PGDVYHv4rk6OgIg8HAhJFOF6QC8fvvv4t4yePKC3mPHj3g6OiI7Oxs1hnfffddAMDmzZtZJ5ezuKiS69evH7u3aNEiEEIwevRoAMDChQuZINfV1QEAduzYwfBoaGhgFv+YMWMAAPn5+ejcuTMSEhJQXV0NpVLJ/EVqtZrJWWZmJs6fP8/K8vDwQGlpKcOFLh7RdO/ePSxduhSEECQnJ+Pbb79Fu3bt4OrqyiwhtVqNTp06gRCCmJgYXLx4keUfOHAgysvLAQC5ubns/ptvvon8/Hwm07QdL9PEWgAAIABJREFUtm3bBkIIPv74Y4aTOb8YIEz7qBVEF5L4WRRdSKODg1arZX3x66+/Zm02ceJEAMCJEydgZ2cHQgjUajUzUggh8PHxYfUeOXIEFhYWzM9WXFzMDJhjx44BaPIL05lMXV0dOnbsCIVCwfhHBymVSoXs7GwkJSXJukoo/GHF9d1334kaNygoCEeOHBHdo45d3qSlDOzUqROOHTuGXbt2oUOHDrCzs0N+fj4GDhwIQggjCBDMbkIIevbsifPnzzfD5cyZM6zOBQsWsP8qlQoAEBQUBHd3dzaXplO7Ll26AGgSpmnTpjELgVqG/v7+bDFCCrdv38bIkSNBiDDdyc7OxpAhQ1hnqq+vh4+PDwghoinG2bNnoVQqYWNjg5SUFOh0OuYvnDhxIlMesbGxePXVV0EIwfr165GVlQUPDw/07t0bX331Fe7cucPyWVtbi3wwQJMwdOzYEd9//z0OHTqERx55BIQQJhRSa6uwsBCEEHTr1g2//fYbADCfZPfu3ZGbm4vAwEBYWlqib9++uHTpEjp37owuXbrg+PHj+Pzzz0GIsMp1/Phx2Q6XkZEBCwsLdO3aFRcuXGCrXYQQHDlyBBcvXoSlpSVcXV2Z76exsZF1npEjR6K2tha5ubno0KEDcz4HBATAxcUFarUa7733HlMOe/fuxZgxY+Dk5IQPP/wQtbW1IuXEWzQAmBXboUMH7NixA+fOnYONjQ0IIThz5gymTJkCQpp8tIAw0NnY2MDZ2RlHjx7FF198wco/d+4ce0+r1SIiIgKWlpaws7NDSUkJaweDwYBr167h8ccfZ5ao3CqmHNy6dYtZmz/++KMoL9A0EDg4OODw4cM4dOgQrKys0L59e+Tm5mLIkCGwtLTErl27EBcXBysrKzz99NPIzMxEZWUlcx8MHjyY1Xnnzh1mJMTExGDz5s3o1q0bPD09ERkZCbVazfDm/cFvvvkmCCF49NFHWVnl5eUYOnQos6hbgj+suOgWBzpK3rhxg1kphBA899xzbPSnCJ84cQJOTk4gpGlKQbdbDB8+nJnvhBAUFBSwuuiUYMaMGbK45ObmsqkfIQQzZ86Ep6cnVCoVW5XZtm0be3/dunUghGDYsGEAwEbT+fPnAxAEmC40rFy5UrZO3pFJ3x03bhx69eqFt99+Gzk5Obhx4wYsLS2ZEqJApxGOjo5MKdJVu8cffxwvvvgiJk2ahKKiIjaKjh8/Hv3790dQUBAePHgAoMlfSBUnL+SnT59m05utW7cCaBrJu3fvjsuXL4tWkmgbUUU5ZcoUAMJCjYODAywsLFgHp1O2mTNnMkXVqVMnvPDCCxg2bBjrODyfpJCVlQVbW1t0794dgwcPxtChQ7Fv3z5oNBom2H379mWjdH19PeNFYGAgAKCiooJNWd944w107tyZrXpSeRg9ejQGDRqETz75hMmjRqNhcjhjxgw0NDQw+ktKStCjRw8Q0rTq/fPPP4MQYQ8bnREQQkS+WzpgPvbYY6L6Z82aJbtqRnmoUqlETv1vv/2WWXlA0wpqS4qLytSoUaOaPfvtt9+YLFBf2s6dO5kiooZBu3bt8MILL6B3796imQ1v1W/ZsoXdv3DhAggRpsOTJk1Cr169EBcXJ6pbbtWbytikSZNE7964cQMKhQKEEKxdu1aWTgp/WnFZWFjg559/BgC23EoIQX5+PgCItixQc3TMmDGoq6tDXV0ds8CSk5NZfgsLCzY9O3PmDDP5U1JSTOJDhd3Z2RknT57E6NGjGS6rVq1i7928eZPNp2kjPPbYY7C1tcXKlStZp+jduzc6deqEt956i1mOPPCLAwEBAZg6dWqzjXSVlZVMcVHz/fbt23j66adBCEFAQADLw5viTz/9NOrr63H79m1YWAgnRFOnL+VzeHg4bt68ifbt20OlUiEvL4/hBTQJ5ujRo3H37l00NDSwjb9UKOSWwEeNGgULCwukp6ejtraWKab58+dDp9Ph2rVrzN9x7NgxbNiwAYQQdOnSha3IAcD777+PX3/91eR2hrCwMHh4eLABjAeqxPv06cMs4M2bN8PCwgIuLi745ZdfAAhKhk6xCSHYvn07AGEFr0uXLiCE4O2332blnjx5El9++SUaGhqgVCrRsWNHHD9+HEDT4Hrq1CkQIkzv6Movla33338f+fn5rL5Dhw4BAEpLS9l0+quvvoJOp4OzszMcHR0ZrnQwCQkJASD4Zj08PER9BRBWWqOiolBbW8sUFVVeprZY8AMtr7goTVTxjBo1CjU1NWhsbGQWWEREBL755htGE8UXEGYm33zzDX788UcQIvhKqdMfgGg6TF0PgODgj42NbbaQYDAIX6fQRRk6wK1bt47xgBoV1IgwBX9YcVFiXnjhBebHoJ0lKCiIfeNGO1JjYyNb2v3www8BgDnhqPUREBAABwcHEEJw5coVnD17lpnoiYmJZvGhwk59TXT5vmvXrqIRLS8vj9XZqVMnLFiwgE1P7ezsEBUVhaKiInTt2hWECP46ftVFCnSa07t3b2RmZuLkyZPsWU1NDQYNGsQU8507d1inX7ZsmagcavXx1uiNGzeYcCuVSmzfvh3PPfcc+vTpgw8++IB1KH67BiAoBmp2045bU1PDyre3t2c+F6BJ2VVUVDC+vfPOO5g8eTKzTCgPzp07x8pRqVTw9/dH+/btQQjBwoULkZqaCqVSCS8vr2aWFz/62traghCCFStW4NChQ6IOkZCQAEIEHyggbISlypH6IAHBn0JxodtvAEHWxo4dC0IIbG1tkZGRgfnz56Nnz55YtmwZvvzyS1H5PG7UB/jSSy8BEDo/tVZsbW2xd+9exqMTJ06goqICvXv3BiEEX3zxBYAm66dHjx4inOggffXqVTQ0NDDZoINOUVER9u3bh59++kk0zZI64qVw8uRJ1gZ0awQFjUbDpvpvvPEGAGGKR9+3s7PD4sWLmbw/9dRT2LlzJ/r374+BAwciMTGRLRS99dZbzeSlW7duIERYnNq1axeefPJJ9OvXD5988gnjH+/fohtmad+krg76ZQ6dgc2dO7cZnTz8YcV1/Phx9OzZEz/99BNj0KJFizB06FD2Du8crK+vx8CBA+Hu7s78VLdu3YK7uztUKhWWL18OQFhW7d69O1599VUMGzYM06dPZ1sKeKZJ4e2338bYsWNx+/ZtGAwGPPXUU+jduzfOnDkjyldaWooePXrA1dUVgwYNwqJFi6BQKKBSqTBp0iTU19cjMDAQSqUSrq6ueOmll5hzWArXrl3DkCFD0KlTJ9bBCSGYN28ec/ZevnwZI0eOxOzZszF79mwMGDAAWVlZzfYarVq1CiqVSuRYBQThGD58OLp27Qp7e3v079+fTaP9/Pzg6urKtjbw+8uGDBmCfv36MfrpniBXV1cEBASIvjmlafPmzXBxcYGrqyvGjh2LCxcuoGfPnnjyySdRUlICg8GAS5cuQaVSQaVS4fPPPwcAxMfHQ6lUwtHREfb29vDz82M84kdcKrxRUVGwsrKCSqViDm13d3eEhoayfF9++SX69OmDlStXolevXli5ciUuXrwoorO8vBw9evTAmDFj2E5wytdbt25h0qRJcHJygr29PVQqFVN6H330EVxdXbFp06ZmimHixIlQqVTMmqKLR66urpgxYwZqa2uRk5MDDw8P+Pr6YuLEiRg9ejTboEzb0tXVVWQlX7t2DX369MHy5csxY8YMzJ07F56enti2bRvbcxcdHQ07OzsoFApGjxxQGq9evYq33noLc+bMYTK8dOlSfPDBB2wg0Gq1eOyxx+Dm5oZffvkFBoMB9+/fx+DBg6FSqeDr6wuDwYAjR46gV69ebB/Y+PHj2X43Ly8vkSzxfTAvLw9eXl7o0qUL7OzsMHToULZ3jbe46Mzrl19+YfIzatQoTJkyBRMmTMCcOXPw+uuvo2/fvnjrrbdYXabgDysujUbDOjRF8MaNG6ivrxcJKz8/r62tZZsM6b0HDx4wnw2Furo6VFVViTaMym1Co2AwGNDQ0MA6hsFgwIMHD5hjl19CpnjU1dUxS5FeU4FoaGjAgwcPWMPJQXl5OYYPHw5PT08UFRWhrq4OP//8MzPBPTw82HRXo9GwDY20Tuk2FFqnlC6e17W1tWzqRGmmbcB/nqHX61FXVyfa0KnX61FfXy9SwlKlolar2RSe3wTMbxCkZVPe0PdoPqmSl1oKoaGhIETY51dfX48HDx5gw4YN6NWrFwgh+PTTT1ne2tpaXL58mW3a5Pmm1wtfWNTW1oranR8saVvzcqfX6xmdUvykPJK7R6GhoQFXrlzBtWvXRIs3PB/58nU6HZPH69ev48qVK6KtInRLQ11dHR48eGDSn8XzUq1Wo6KiAlevXmX56EZm/usCvi9Q3snJNy3j/v37ooH1wYMHIvqlfKayy/cpnn/8+1qtltVDfX80SdvaHPxhxWWKCEC8b0NO4ZhSQKZ22JpTWvQ5X7bctXT1zBSY+oxDCnRPEL/pFRCEhFpedGuDXHl8DDRpnVKFL4ejNA/9BMUc/abqoDhI6eSvTfHPFE/lLC0AbFou3WLy+uuvgxDC9lzJgVTZS2WOX2gw9zmOXJlSOkzxxJwMmSufHzzNPW8JpEaBKZDD31Rd5gwCno/Sfm0KB+n3hQ9LozmcKPwpxcV3QGlnk2paqm2lz/gkLUtanqlvqXgnppRZ/OgrrYNfsZE2RksC8v333zM/jbe3N8rKylBWVobXX38dDg4O7BMNyidpg1BceLrkRigpbvx9Xvnx5cl1br4eKX+ldfFl8R9qm8LFHA3SqLp075CNjQ2+/vprlJWV4fvvv4e7uzsmTJiAmzdvNqOFr4OWw+PAy4UcLnIfC0sD9klp5OlviWa5/4B4/xK9Lxdh92EinZprA6lcSHkotcqluEjxlPvgWa6fyH1kbopPcv1ejp6WQvj8ZRYXP6LIJfpMqgSkI5G5vOa08MOWIx0FW2KmFNRqNYqKirBkyRLMmzcP7777Lt555x289tprIv+EHM4t8cgUvfy1FC/K19byvzX8kuOT9NcUH029d+fOHSQlJWHevHlYvnw53n33Xbz66qvYuXMnm5LK5TPFC1P483wx96455S1Xprl3eNxMKXr+nly7mZIZvmzpf6kstESLuTaU3uPLMcd3uX7N026Ody21tRz8acXVBm3QBm3wr4Y2xdUGbdAG/3XQprjaoA3a4L8O2hRXG7RBG/zXgVnF9TCOZanTT6/X4/bt24iOjkZwcHCzDWVyjsqHgZacsOYc26YcjNLy+V/+/+nTp7FmzRoEBgayL+Bb4wCneMrxQHptCveHBbm2keLZUh4pbQ0NDSgtLUVwcLAs/eYcrC21tTn5kmuL1jiyW3pHru3l2lB6ryX85ZzeNNpuVFQUEhISTMqdHH6mflsL5trFVJnm5LO1ctnY2Ij79+8jPDwcQUFBLIa+NK+cbJiqR1ZxUaabW0aW/udXIQAheij9DKdTp04oKytjyEmXnVta+pTiJl1i5/Hjv+uSLvPK4c3nN7Udg3/3p59+Qvv27TFz5kwWCYLf0S3lhVSQ5Zax+XfNbVkwBfwSfF1dHY4cOYIjR46IPnKXtqmpFVMpLtI9Y9evX8err77KAhbSL/ml9EmX2qU8MCVzUprl8pvjsakOqNPpcOXKFRw9ehTHjx9nGyVNbSmQw4GXK1OyScug20ik+8kCAwPZZ0UODg7suVy/MCWHplbmWwPSbQ5y9Jvq16b6E9+npKDRaPDZZ5+x73NVKpVoZ71UB8jxX7qdApBRXOYy8Y0gVQByjR8ZGQkLCwv0799flM8UQ1oDcvWZEmy+EUzt0zHXGfg9TIAQa8vZ2VkUsyg0NJSFs5Z2HDklJSc4PI5035CpvVNywNeTm5sLKysrWFlZYffu3aLncoJnqjweH0D4OHzp0qXIzs5GY2MjVCoVLCws2DdpUlqkG2KlA4MpuZMbLKW48gqEj/0u7dhVVVVYsmQJyoyDZmJiIjp06ICOHTuy71cpjVIeSduQl4mWeMe3MyB8uL1s2TL2dQeNrDt06FCGq7lBTk6haLVarF69WvRxszkw1294ftLIs6b6tPR9aZ+R4wcAzJgxA4QI51jwvJXrG1KZ4ffSUTA5VTTVMNIC5GJV0f04NNSH9INinqA/C6YEWwpSK0sOH7mNcjx91ILkv6kzVZY5RWwKD6lCkyvXVHl8R6afuVAhbCl/a3D7+9//Dnt7exQXFwMAXF1d4eTkJIoBT+swp2jldrTTeltjSZgb3aUwc+ZM0Xd/Go0G9+/fZ58J0bLkwNxAYQqkgxeFfv36YcSIEUyW3nrrLRDSFFm3pfxyQCOp8DHBWsLNFL7m5FXav6XXrRkIq6qqWGgqPs6e1PiRawt+U7lZi4uHGzdu4NixYzh37hwuXbokelZaWir6bCM3Nxc5OTms8Lq6OqZl6VSqoKAARUVFAATBqKysZGW01uKqqqrCkSNHcP78edaJKOTn57Mv7SlO9JoXwtraWhw/fhxnz55Fbm4u+0aQF1ZeiM6dO4f333+fRShISUlh3741Njbi+PHjOH36NPLy8kQWxY0bN5Cbm8vqvHTpEgoKCkS05uTk4PTp0+zDaf7Z1atXccQYWK+wsFD2/DmKN5+vqKgIeXl57MzK8vJy0fFWly5dQm5urllFaDAI/pgTJ05g4cKF6NSpE5577jnk5eUhPj4eVlZWcHJyAiCE78nNzZU9I/PMmTM4fvw4cnNzRZapXJ0UcnNzWfTbhoYG5OXlMbnhhbu6uhqnT5/G+fPn0dDQgPLycly7dg1HjhzBSy+9BFtbW/j4+LCQKQaDASUlJfj9999F4cQBIebWyZMnmTzQZ7W1tcjLy2MfQldVVSEvL08UwkdKh14vfLe7Z88eTJgwAYQIIYrLyspQXFzM4n2dOnUKGo0Gubm5jD4KWq0WZ8+exenTp3Hjxg3cuHED1dXVLOJs//79oVQqcfr06VYf7lpfX49ff/0Vv/32GxtweH7m5OTg1KlT7NtbXiZp+wGC9Z2bmyuKMGJOcfHxvPbt24dLly41+w6ZQmFhIY4ePYrs7Gz2Yb+czDDFJX0QGhqKESNG4NNPP4WbmxvatWuH9PR0aLVabNiwAU5OTlCpVPj111/Zh8W8dUXjGllaWmL37t0s2L6dnR2Lrz137lxRuI2WYO3atRg+fDhWr14NpVIJW1tbfPvtt7h//z6+/PJL2NjYwMvLCz///DM7wJQQcQjcpKQkjBo1CqtWrWKjwKlTp0T1SKd8iYmJLEyMvb09Nm7ciAcPHiArKwvPP/883nrrLXaCCo2THxERgYEDB6J9+/b45z//yQ5LGDBgAABBubzyyiuws7PD3Llzm4XP+eqrrzBkyBCsXr0aKpUK1tbW7IQVOaivr8emTZtYkDZPT09cvHiRRbpwdnbGmTNnWERWQgiWLFliMrorIJyCExQUxOLUDxs2DJs3b2bRQ1955RWsXr2ahfgdMmQISo1RMfLy8rB06VJMmTKFWapLliwx275nz55l1oivry/27t3LYjfZ2NiIDlP56quv0LdvXzz77LPo27cvJk6cCDs7O2zbtg0hISEsjtmUKVMQGBiIzz77DC+++CIIIZg6dSpTREeOHMGiRYvg4+PDIsZOnToVgBAqmkY7zcjIwPr161nYpYEDB4o6trT/5OTksMGORgz54YcfWITZ0aNHIyoqikUWtbOzY1P7/fv3Y8qUKejduzfGjx8PLy8vuLu7w9fXF9u3b8ewYcNYqKMvvvii2elVcjht3boVzzzzDAYNGoRx48bBy8uLKcuCggK88sorcHBwwPTp0+Hk5IRx48ahf//++PHHH1mo7Y8//hipqano27cvCCEs2iutzxTQ73r5NHToUJHhUVtbi/feew8jR47EZ599hvbt22PgwIEmy2TnKvLWBg12/9FHH7HGJUSIlnjz5k3s2LEDjo6OcHJywty5czFo0CAWN8re3h4Gg4HFn58zZw5u3bqF48ePsxAmNKooPcyBHjggBd6vQOP2REVFARAiaBIiRAa9desW81+4ubmxSJw04gCNi7Rp0yYQ0hRIjzYIDc1jyj8GNB3UOWvWLABNhyXQOfu1a9dgb28PBwcHlJaWsphShAghgLt164bJkyfj8OHDLO5V//79UVhYyCK/Pv/88wCEaZmFhQXrqFTBmlJclEfnz59n7UDL2rZtG7p27YquXbuy2GP0Q2crKyvZI8F4ob99+zbc3NxgY2PDnKpz5swBIUJY5D59+jDHK41RVVlZCZVKBU9PT2g0GpSXl4MQ4bANWr4cXL9+nSnF8ePH46mnnsLYsWPZoQ5z5syBVqtFQEAA2rVrh8zMTDx48IBFDVUqlSgqKsL169fRqVMnKJVKFgGBvsNP9Q8fPoz27dsz+TAYDPDy8gIhQgjp3NxcFtcrICAAbm5ubIDip3q8a4Gnj8ase+qppxiNSUlJIESIvErpo4fFLFu2jOG5fPlyXL16FRqNhgXSjI6Ohk6nw+zZs0FI8zMueeAtIHrwxieffIJLly6x+Frff/89Ll++jF69eqF///7Izs6GwWBg8f8XLFiAy5cvM5/crFmzMHjwYEyYMIGFAKcxuky1q1arZYN2nz59kJiYyGLSP/300wAEpTVlyhRYW1uzkFcdOnQQnRfZzMclNcXWrFkDQoRQytSBWVFRwRrrhx9+QHp6ukh7XrlyhXXsNWvWAADc3d1hYWHBYmcDYEJBI5LS0MM0CqUpoCP2c889x0xcPqBdbm4uOxmIprq6OnaYws6dO9kp3fSosV9++YUpUhqSWM4xCAjma79+/VhUgyPGAwK6desmiidOg6p98cUXKCtrOuDDy8uLnXuo1WrZiEUPEvn666+xfft25OTk4LPPPmPWDABs2bIFhAiBFs1NTyg8/fTTsLCwYJ2Kj+dOCMHly5dZPPRPPvnEpC+N3qfyYGtrC51OJ4oASgcSGiP/+eefR01NDeMVXfamHY1a1uZGZ6ooCCHsVCRPT08m1NSSDwgIYHnooLZixQoATZEmFAoFa8Oqqio88sgj6NmzJwoLC5GTk8OOBuPDFNNOPXXqVNTW1rKAe4QIcf9p8MJRo0bh6tWrzaYyvMKgkXZpBwXALEhqwQKAm5sbOnbsiBMnTsDT0xN2dnYsjMzu3bthZ2cHFxcXAEIYZppfehCNtA0B4MCBAyCEsAWye/fuISMjA9u2bUNNTQ1WrlwJQprCUJeWlooOY6H40TpnzJgBtVoNR0dHuLq6MleIOb+jUqmEnZ0dcxnRE53oiUn0hC16qhSVOT44pNSQEB1PVlxczKI7UqEDms5r69evH0pLSxEZGclG7O3bt6O0tJTF/qbMHDhwIGxsbESnzmRmZoIQgs8++wyAcAqvm5sbyoyrPnJw8eJFdOnSBe3atWOd32Aw4JNPPhFZgR999BEIaTre6tSpU0zofvrpJyaQSUlJ2LRpEzp16oRx48Zh27ZtIkctzw/KJF5YDh48yBhNA/gBwD//+U907NgRXbp0wdGjRxnzCRFPRSnvJk6c2GyFrby8HAqFAjY2NtizZw+zPubOnYsff/zRpH+IlrF582YWKpoe5Enbrl27dkhLS0N5eTkLd8yfOsQDP7rRo9CmT58OrVbLDsklRJjONTY2sjMJX3/9dXaU2axZs7Bjxw4899xzcHR0xMcff9zsaDk5oIqrT58+KCwsRFRUFCwtLeHo6AgA7HAG3idEOxbdmkEPuwgICGh26joNdEmn1O+99x6j+eLFi+jTpw/at2+PpKQkFhqbEILZs2ejoaGB+axohE65VTdKH42E8dVXXzFcKa/ocXbBwcGwsLDAgAEDWOz3devWsTLoCUpKpRJAU5x36VRV2n4GgwG3bt1i1vCWLVuavVdSUoL27dtjzJgxTMHTE8wJaQqtTLe+DBkyBNevX2cHkbi7u7OyTC1yHDt2jJ3oQ4EqrlWrVuGXX35B+/bt0adPH3z77besnZYvX468vDzRDEjknKeaDGiaflErhgI19ebNmwetVsumYHQpnI5CTk5OuHDhArZt2wZra2vY29uLiKArIcuXL0dmZiYeeeSRFp3zwcHBbMTnT2SmVsubb76JO3fuwNnZGYQ0HUpBG6Bfv35IS0tjdE2ZMgWenp7soFVaN++U5xsfaDpkYsaMGez8PKmpTs/H69u3LwAwc/jFF18UBVejsfDlpsc0RPEjjzyCF198ESNGjBDFADe3IgoIB1tQmm/duoV79+4x6+f9998HIERkJURYZKCbR6VAab969SpTCnTZ3dfXl1kLVG4GDx4MCwsLhIaGMsXi6emJ8ePH45133hEdM6XRaEzSsXfvXjZtOn36NICm9n/uueewbds22NjYYMCAAcyvQ+916dIF1dXVKC0tZaGW+ci51Crz8fGBwWBgh1nwgQup4iCEwGAwMJfJoEGD2MIIDb1Nw49LtwPQ9M0334jCkNP2of5AaqmvX7+eWeU9evSAnZ0d9u7dC0A4H0GlUoEQwmLV02n6woULZXnIg9xRczxQfyfvY6bWMT3xKjY2lvVl6iqgM6Dp06ezfKbalPIwLCwMer0QwJDGxy8pKWEzDGdnZ0ybNg3Tp08XLQTyPG22HYJWSgWfEOGodUCYpzs5OaFdu3bYt28fmzbSEQNoGhXoKTx0lJ49ezbee+895oTjyyeEsAMkzRFOI2ba2dmxqeuePXtgZ2eHjh074ueff2bTxscee4wtfb/yyisgRHCW89Mb/nCGr776CqGhoS3ucaLmva+vL27fvs3KoodtFBQUML/R2rVr0dDQgD59+sDa2rrZNJiOgHQvGAB88skn+OCDD5g1ZmFhIVoJe+2111hoYFMrcvX19WwV9/PPP0dDQwOKiopAiBAPn7YBPV1mypQpLS7337x5k42s2dnZuHLlCotfTv1v3333HTp16gQHBwdUV1ezRQzq4AYEK8HHx4edXCMHBoPctUBMAAAgAElEQVQBQUFBIETwZanVatTU1DBFv3fvXmaxBwUFARCm8PSQCmdnZ9y6dYsNLKNGjUJ+fj5u376NoqIiDBgwAIQIbon6+nqmuKgf9969e0zp+vn5ob6+nk316Hmcx44dg7OzMzp06MBWPU1ZkHSQnjt3LioqKnD37l3m0120aBG0Wi2uXbvGnPPr16+Hra0thgwZAkBYbKELFYQIiwP19fV4/PHH0b59e+zbt4+t0poCXnHRsxjy8/Ph4+ODXbt2sQOP6YlPO3bsYGc8eHt74/r160xJ0bMLiouLGc/p9FJOcQNC6Cdq2VJDgR5rOHbsWNTU1DDrrVu3bsw6vnfvHry9vXHhwgURffx/kcV19uxZFju9pKQER48ehaWlJdq1a8d8JrNmzQIhYocjdQgTQrB//352EKmNjQ0mT57Mthvwiose4wSY31/0ww8/sIB9t27dYoeC2tvbM8ZRZTBnzhxGIA3+b2lpiQMHDrCDOnr06IHY2Fj07t0bQ4YMQXh4eDNzVLpYQYUrIiICtbW1TEnt2rULRUVF6NmzJwhp8u/RwxjoIaw8jfxJxu+88w4zjbOysnDu3DnmiB4xYgTCw8Ph6OiIUaNGYf/+/WaFlFeohAgreNQKpIe4AmC7/U2NwjyudNo3cOBA+Pj4MEEnpOlcRqoICRHOO+TPtfzwww/h7+8PpVKJOXPmsJU8OTpu377NTuah1gVVvNTqodZJp06dsHDhQri6ujLXBlVWlL8jRozApEmTcOjQIZw4cYK9Y2VlhaioKPj7+4MQgn/84x8iBbl48WIA4iV86sqgJxqZsnioHGm1WjYdmjFjBl544QUcPHiQOdnprIAeHkwIYSc7U2XXt29fUb9ydnbG559/jp49e8LCwgKLFi3CkiVLzMpEVVUVm+Z16dIFUVFR6N69O3r16oWKigrWnk899RSeffZZuLu7M/kjRDg+jDrhqax8//337LmXl5dIZqR7EK9cucLk7cCBA7h06RK6deuG4cOHsxDNW7duZSvAs2fPxhdffAEHBwdMmDBB5K6SQjPn/IkTJ+Dl5YWlS5di9OjR8Pb2Fm0aW7p0KTw8PET+kUWLFsHDwwMLFy7ExYsX2crV0KFDRQe4UmGwtrYWHUZgivn0/t69e+Hu7o6//e1veOKJJ7BixQpmEQKCMvXw8GBTH71ejxdeeAEeHh7w9/dHY2MjysrKMGrUKLi5uUGhUGDy5MnMAuAVJ+/rAoSlaTs7O/To0YMp4MrKSowZMwaLFi3CtGnT8Oyzz4qmXaGhoXB3d0dwcHCzneCAYD73798frq6umD9/vsjBf/jwYbi7u6Nnz55wcXEROaHNCem9e/cwevRoeHh4wMPDAydPnsS7777b7AiwxYsXw8PDA7NmzZI9KZifKi9ZsgQeHh5wc3NDYGAgDh06BHd3d3z00UeMF0lJSfDw8MDjjz/O2nrlypUYMGAAXF1d0a1bN1H9pgapO3fuwNPTE2PHjmX7g6qqquDl5QUPDw9s3LgRZWVlmDp1Ktzc3KBSqZCZmYmdO3fCw8MDw4YNQ15eHry9vTFw4ED07duXrR6eOnWK8WXcuHGoqqqCRqPB7NmzMW3aNHh7e8PT0xMHDhxgo/7BgwcxYMAAvPHGG8xRnpmZCQ8PDwwePJhtA5DjXW1tLZ544gl4eHgw301DQwMGDBiACRMmsClXWVkZBg4cCA8PD4SFhWHdunVwd3dHt27dsHDhQpSUlGDo0KHw8PBAamoqsrKy4ObmBnd3d8ycORN3795t0X1w+fJljBkzBn379oWLiwtiYmLYfrtDhw7h0UcfRc+ePTFo0CCUlJTA398fHh4eCAgIQF5eHjw9PUWycu7cOcZLaolKd//zbVxWVoannnoKixYtwgsvvIAJEyawgzwo7nFxcXB3d0f37t2hUCiYAWAORFNF3jqoqakRLZXz80zpJk25BpQT0JSUFHTo0EFkYko7tRT4cu7evSvyF8l9fsHjaAo36fv8FFGKNzXv6YoHn/fevXvNDlGQrn7wOPH3pPXwjnq5z2Ja2snNb+GQq4On05wC5PGVK1OOd+ZwehgapPyRypv0mak6+edSx7kU6urqmk1hTbVhS3yT1seXQa9bKk9Km9TpLeeIl4KcvEnrkyob6X258uXcKNIpIuUd3fFO4f79+6LDYPiFMP66tUBMMbolRkiJkrun1Wrx7bff4uDBg9ixYwcGDRrETE7plMxUI7b0SQbPaKmDnYIpuqR00/wlJSU4ePAgCgsL4eLigp49e7JpjlzHM+VAlJuCytEjNyiYKtsUHeYEjvKgpXekOEvraOmd1nRGcwOKqTymym5NHrn65NrBHJ/Nyai0jNbQJ0dLSzyXA3MDgam+YK7PtUSfVIYMBoPoO0JeSZsbLKTGRWsMDCmILK7WZGjpGd95r169KvK70FNvWjt6tbbeP1sGz/CbN28yHxZdnUrhTtCW8gowr8zk/v/V+Juq11T+1rax9L3WCnprFJO5Oltbh6l35eTZlIw/TBu2BszxuCW3SGvarbW4mOvTppS53H9TOLZWNszxvSXFbA7+0kCCUk16//59rFq1Cm+++Sbb3/VHlNa/ErRaLbZv344333wTy5YtYyuHbdAGbfCfA//fIqCaM//+kxWXHPy34dsGbfC/Dn+54qL+A6nTjrfG/oyJ+K8EU76cNmiDNvj3wl+uuExF8DTlLPxPhz87F2+DNmiDvx5Mhm6WWhulpaWIi4vDhAkT8Oyzz6KsrEz0LlVIchEseYecdElYbsXJ1AqP3C+fbty4gb1792LixIkYP358s529cspTmn/Pnj0s/7fffmtWcfH4SaNwSmlviU5T+aT1mHvPXDvKvc/fl67y8LxqTR1FRUWIiIjAhAkT4O3tLYrNJS23NbTz8iTX5hT/lhzJ0jp5yM7Oxm+//Yb58+ezj6p5nKVlmbpuCUz1hda2ufSaD/csN6OR0i1tSznZlOY1x7uW3jOVTO0keBjZpyCruOQq+OGHH+Dn58dWCPmA97RwuXCu0mvKeHPPpczg94XwdUmjmubl5Yl2ptPVQD6PtEH5+nJyctiHzYQ0fUQtJ6RSPOWmx1I+yMURlxMYKa5yYZxNNbS0waV1UlCr1bLWsbRsubjpcsL29ddfY+rUqezzEL4cqVxII72aol/u43dTMibFjcebLxdoGlwzMzMxceJE1t58XCsp/dKB52GscCk/aVnS8xF4BWNKZuQ6vdwzfuuCXB+T458pGZbjt6kQ2+b6P0+zXL/m24bKqDQfBdmY83KMBoCwsDAQInx1r1armxEgFTg5YuU6odzGNqlQy3V6aV2AEDvMwsICw4cPR21trez70kblgcZQGjlyJMsvpxhoXimeUkGRw502mJRuaYeWU4DSe6aAz8PTq9Fo4OPjwz6QlWtrU51EKie8kGk0Gnh5ecHOzk42TpUUH7mBR0q/HJ94vPi49nL4ydGQmZmJbt26sd3rVKafeeYZFvlUSj/FjeeTOd5LQa5PSO/J9SVT7W9OMZgzHni+8LJqilem5IOn35QilfY1UwpW+p/CqlWr8PjjjzeTZ1rPQ/m4FAoFLC0tsX79epPvtNSgLXW41giEdATlgYYSefnll83ml9uQCYCFLaHfovHMagnPhxFmCrxQ/ZUgFWYKhw8fFu2pa6kMc52Ut2rq6+thYWEBT0/Ph8bTHP0t8dTcBmVpG1+9ehW9evVisqHRaFiUUrmgfLSMPwOtlefW3pfea0l2WiuTf4UMtjSgtraOixcvghCC4OBgVq5UDs0qrsOHD2PNmjXYuHEjNm3aBHt7e6hUKvaZi0ajQWBgIDZs2ICgoCDs378fGo0Gv/32G4KDgxEcHIz169dj7dq1CA4OZl+I86P0xo0bsXHjRgQHB+PgwYMwGAxoaGhAUlISIiIiAAjfsdHyKioqRARkZ2fjyy+/xPr16xEcHMyiAPAfaCYmJmL9+vUICgpCcnKySBhp/g0bNiAkJITlpzHaW1K0Fy5cQGBgIAuSVlNTg5CQEAQFBeHSpUvQ6XTIzMxEUFAQgoODsXbtWmzatAlBQUEoLCwUlZ2Tk4N169ZhzZo12LRpE0pLS6HValFSUoKgoCD2fecvv/yC4OBgJCQktNjpafnffPMNFixYwD6aXb16NYvnBAjf5q1fvx5r1qxBWFiYyN/TksUJCN+Ttm/fHi4uLoiMjMTGjRuxdu1arF+/ngV/vHDhAtatW4fAwEAEBQWhqKhIVDZ9zvNHr9cjPT0dQUFBCAoKYvIYHBzMvmk01cHp/YqKCnz66acsIsTMmTNx6NAhVFdXs2gIO3fuZHyOiIgQfZ4CCN/Zrl+/HoGBgexj+9ZCdfX/Y++646q6kv999K4IimABUWJPNFE0cS1EY080YomxN4wNsJeNRmKiiVFjjb1hBdSoQUWKvaFiLwgKEimh9/IQ3vf3x9sZ7r3c98CU3f3t7nw+76O8d+8pc+bMmTPnzHeSsHr1apazDRs2cH5Fio1Uq9X44YcfsGLFCnz33XcICQmBRqNBYWEhdu3ahTVr1uD8+fMoLy/HmTNnsGrVKkZ1ILp586aEv/Hx8SgrK8O2bduwefNmAFroqtWrV+PEiRPIysrC6tWrOeHG3bt3sXr1amzatAlqtRpqtRoXLlzAmjVrkJGRgZiYGKxZs4ZRiPPz87FixQqsWbOGx4ro4cOHWL58OY/ls2fPUFxcjF27djEiS15eHs/r5ORkPHjwAFOnToWZmRkEQYvvduPGDUVDRRJkTUzIzs7Gnj17GGVg9+7d7AcgQLDjx4/D1dUVU6ZMwb59+yAIWgyfXbt2cZQ/fQjYzdDQkGFeAgMD+X1CVO3bty/y8/Mxf/58Rlc4cuQII1YQ0gFtE86ePQsLCwu8++67OHPmDIPoCYLA2EwtWrRA9+7dGRLX2tqaV9KQkBBYWFigXbt2OHPmjKTN4iQbShMjKysLY8aMYcwlOzs7FBQUcLRAs2bNkJCQIEFLIAQDwlR65513eCXx9vZGs2bNsGvXLob66NSpEyeroC06Ic3SR5f1K98iP3nyhJEcXFxccOjQIWRlZSEnJwd9+/ZFy5YtcfLkSbY4CV5bn8Ullhnyfx48eJDx21auXImwsDDk5uZi6tSpaNSoEfbu3cv9DwwM5LZOmTIFjRo1wr59+/j3Xbt2MY4WfTw8PBi+p2PHjjoTiIjbnJmZiRMnTsDIyAgWFhZYunQpHjx4gIyMDJa7pUuXslIXBAHTp0/nce7WrRuaNWuGkJAQxseiraYunlD9GRkZzI8pU6YwpHfLli0xcuRI3Lx5EydOnEDLli0xdepUHDhwAEZGRjAyMkJ4eDjPHXo/PT2dUSYIzbesrAzjx49Ho0aNcOjQIfTt2xeCoMVQI9mxsbFh8E1BENC5c2dMmTIFgiDg008/xYoVKyR8Jnx5gnSaM2cO4/CRUvHy8mLFv2/fPu7/tGnT0KhRI+zevRufffYZBEELO+3n5wdDQ0OYmZkhKCgIDg4OXJ67uzsSExOxdetWRsPYsmUL4v6Rw0BOgnxFLS4uZhiXL774AkAFUKAgaGGJw8LCYGRkxH4SQsUcMGAA0tLS+Fk7Oztcv34dr1694u/Onj2L8PBwqFQqDBw4EIA264wgaMHiAC0ig7W1NWxsbNC8eXPMnz8fQ4cOhSBoQfKACuC+Ll26cBwhgfd5enri4cOHcHV1RdOmTdlCrFGjBuzs7CTvd+3alVdPgl7u168fo3XqmrinT5+GnZ0dT/ShQ4dCrVbj22+/5QkGVODcq1QqdO7cGfn5+Ry4XadOHRQWFsLHxweCoMVAIiKgxKCgIEZ3bdGiBZo1a4bNmzfD0dERgiDF/BaT3N+o0Wg4Ocn3338PQJuFiBA56SCDxtrBwQG3bt3Su1Wm72NiYhiq+6OPPoKNjQ0rJaACfZTiVGky/vzzz3j9+jVDzBDm2OzZsyEIAi5evMg+KEHQYpgVFxezAq5Xr54k6F6pfdTGvXv3wsDAQOI3IZRaNzc3NGvWDOvXr0erVq0gCFrAwYyMDLRt2xY2NjaMPUf4/0qKS+5vEsO6EFifGAb9zJkzOHXqFARBizdHOwFfX18IgsDIJgSbRGitJ0+ehKGhIWbNmoXS0lJWDhSdQrJ98+ZNLF++XKKQFi5ciN27d6O8vJz52KRJE7i5uWHTpk284/Dy8kJmZqYEBqlz585wc3NjGJr333+fZfPYsWMoLS3lsSY4bDJCgoODcfnyZdSoUQNWVlZo0aIFZs2axRBYLi4uACpgnwjNVhcJxHCiI0eOsDVA9PjxY278oUOHULt2bdjb2yM6Ohrx8fHc2TVr1iAvL49hnNevXw9Aiju0bds22NnZoU6dOoiNjUVcXBxjBhHELWGiC4IWsjYrK4tXjlOnTuHFixewtLSEqakpnwSp1WpWPN999x37uoKDg/H69WsGiRs/fjxiY2NhaWkJc3NzxgUqLS1lxff1119LhF9pO0Zp6AkPavv27QCAzp07QxC0OE8AsG3bNgiCFgeKoKf9/PxYEVEigy5dukhgZgiLadq0aQxoR+1PTk5GnTp1YGdnpxeHXjxx8/PzGdfMz88PQAUC5rRp01gBUBYaWrEBZT+S2HcmxrsSBG0qLiJaQQnxlZJF2NvbIyYmRmKtA2AU2Nq1a+PFixfYsmULBEFrKVNfaTI4OTlBrVbr7T+1kTL4vP322/yMmK+9evVCdnY2Z2bKzMxka++HH34AAM5h0KFDB4ZmUaqT5EUs92fPngUATiLTsGFDXLx4EdbW1qhduzbCw8O5HFLcDg4O0Gg0jDpLinvZsmWoXbs20tPTmT8EJU1glE5OTkhISGAEWUNDQ97iEXXq1InbN2DAAM4XYGZmhrS0NEbLFQQtiObmzZsZwdXFxQUnTpxg3LuwsDAGT+zXrx8AMPKwnZ0dYmNjWRZo0U5PT2ceE9Ah6ZKqEF4l6BB5eXm8AosTCJBJ2atXLwZI69KlC2bPno0mTZqgc+fOvAW8ceMGVCoVWrRowXjzp0+fhiBotz70voeHB2bPng03Nzd06dKFM+2UlJTwivPWW28hISGBLTJB0OJgk0NVDLu7bds2mJqaokWLFvjqq69gbm6O+vXrY8WKFWjVqhXc3Nxw/PhxqNVq7s/SpUv5/a1bt8LMzAwNGjSQ4JnrcuIDWoVuamoKMzMz/PLLL3j8+DFsbW2hUqmQmJiIsrIyXtV8fX15i0uokN7e3gwFLMav37NnDywsLODg4ICrV68y6ihZZLQq2draVjlxSXFFR0fDysoKjo6OePnyJW7cuMGgcTExMfwerdYdO3ZEWlpatSwuUgr0mT9/PsrKypCWlsaL0ty5c9GjRw80bNgQCxcuxLNnz5CRkcGJGebPn8+/L1iwgP1/BP1LSVfUajVvS5cvX653G0tjV1BQwHDBO3bsAKCFJKKMPX369EFJSQlPrBo1aiAwMBA1a9aEmZkZvv/+e7Rp0wYNGjTAzp07FdOBUZ1AheVVWFjIsurh4cGyUKNGDSxbtowTvIjRYp8+fcp5FwlPTIwDf/ToUVhbW2PBggXIz8/nZ7/88kt4eHigYcOG+Oqrr/DixQskJibCxcUFglCxrSTKycnhuT5gwACUlpYy2rCxsTFKSkpw9epVqFQqmJub4+nTpxIg0OjoaNy9exeCoE0GkpycjLfffpvH+qOPPkLDhg0xf/58REdHQ6PRsAvE1dUVz58/R1xcHJd34sQJ5OTkoHHjxjAyMpJAliuRIPbhiFEfSZhv3brFeO7e3t6sIZs2bYqlS5cyPjYRYVbTtg+oQBD95ZdfWMibNWuGpUuXVkrYkJiYCCMjI6hUKg5wvnnzJk+mq1evsuVAJ0EpKSmcQcjDw0OClLlkyRJ28gParRCZuuSUTEpKYoRU8alYVUfflMaJspGQVUjWQUlJCbeVciaSRePi4oIbN24wxvpPP/3E5dKK+8477zAOuq2tLeNGkcXh6+urE8NdfMQOVKRio63SyZMneazFQIY0Vp6enlxOVSdrTZs2haWlJfr27QuVSgUTExNkZ2ejuLiY6/jss8+wYMECSYo1seAOHz680u+pqakwNjaWpGqjZBEuLi4M5V3VKVZERAQEQbtdpwOJ4OBgCIIWIZe+I2tlxowZbD0YGBhg9uzZbIXLy9ZVr/h3b29vWFhYYP78+fDz88Pt27cBVCQG6dOnDz9LWYwEoSL7FflfjYyM0K1bN3z66aeKiUvmz58vsQSJvyqVirfuNJaEJGxqasow1AS5PmbMGADgnJKDBg2CWq3mv4cPHw6gInHJjBkzUFZWxm0ZNmwYFixYINlBpKWlsQ+R3BI0lq1bt0ZycjKn6atdu7ZO3hIJYibTNlEQtDn8Hjx4wBNPEAR0796dBVvsK1i7di0aNGiAR48esQVBmW1olaFEqL169aq0AqxduxZ169ZFdnY2H9e/99577Jui5K69e/fG48ePGeY2ODgYWVlZrLRIoVIWHltbW8agDwoKgrOzM9atW8cO9dOnTyMzM5OVliBot6biE0V9FhcpqilTpvA2QqVSoV+/frh+/TouXrzICkitViMrK4uF1c/PDyUlJVwvbTWDg4NhZmYGGxsbhIWFMe740qVLodFoMzHR6diKFSt0tk2+bSFL9+DBgzh16pQkgQglJ6Atuqura7XSTgFa7LL69evDwsICBQUFaNeuHQwNDfH48WNJ8gmybh8+fIgBAwZg+PDh7BwXhIrt5YMHD/DJJ59g1KhRbGl06NABr1+/RkZGBssfbXf1WVzU96tXr0IQtNvssLAw3L17lxc3Ly8vLpu2/fPnz5ccgpACCQsLQ9OmTRlaujp837x5M5o0acKp08REkON9+/YFoFXU5EObO3cun2yGhIRwWxwdHVn5iLeiq1atAqBFKO3Vqxe8vLwQEREBlUqFDz74QHJKWlpaylY7KZ2UlBS23pYsWYK4uDj29927dw/5+flcF1mtBP28atUq3LlzhzMi0U7o8ePHGDRoED777DMey9atW7NPmQ5hOnXqhLy8PN72rlq1ijH1dZHE4hKfrHXs2BFNmjTBoEGDOFOMIGgd9rSvbdSoEZydnVG/fn0cOXKETyIFQbvnJcugXbt27N85efIka143Nzc4OzvD2dkZBw4cQGlpKTp06CBZ8QFI6t+6dSufRhBk8AcffMBOckHQJiMgAbCysuL/b9myBZGRkZyZuUWLFmjbti1jbtP7BB0rDzcR09OnT/l0R4x7Tp+xY8ey07lZs2a4e/cu+0+8vLyg0WhQWlrKW6HFixdzMghHR0eEh4ejsLCQyzt48CCAijsugqB1TisldKU2i30tZNk1bdoUkydPRnR0NAveiRMneIF57733EP+PcC6g6rs3NMHr1auH8vJytrjd3NywePFith4FQeCJOmrUKFy+fBmlpaWcjIEEmKyHa9eu8faubdu2uHPnDlxdXWFiYgJvb2+JNVzVqSf5O+3t7fG3v/0NN2/e5NMwmvBi7DgjIyNs375dcqueMOn9/Pw4bZYunot5T3kLBUGb5HbWrFk8IY8ePQpDQ0O8/fbbiIyMRIMGDWBubs7Z0InIOhQEqUshLy+PF0xBEHjr6+XlhRs3brDcf/bZZ9w+QJqfgHYjlLSXxo4OmczNzZGVlYWoqCjm4fPnzxEaGio5xT958iRn7KGxVqlUGDlyJK5cucKyRv4vABKD4cCBA5xoxcXFBf369WOLWokYSJAm0rZt2+Dr64tx48ZxrN/WrVsxc+ZMtgrOnj0LHx8fTJw4ERMnTuRtJaXadnd3x8KFC/mqBB1Zi+8Uid8Xp+LeunUrfH19JTkU161bh5kzZ2Lnzp14/fo1Tp8+DV9fX0yYMIHvMp06dQq+vr68csfExGDmzJn44osvMHr0aO4LoE2SSe/v2LEDZWVlXOY333wjOanSNTHIJ+Lr64vJkyfjzJkzWLFiBXx8fDBz5kzk5OSwL2bMmDFYuHAhJk+eLMHKJ/rhhx8wf/58+Pr6ws/PD0VFRQC0fghfX1+sXLmSeZiSkoKZM2di5syZiIyM1KlYxJZiTEwMpkyZAl9fXz40ALQCPHfuXMybNw9TpkzBnj17+F6R/Aa2LoqIiICPjw8uXbqE8vJyvHz5EjNmzJBYJd999x28vb0xatSoSlsu+n369OkYPXq0BG+cLO1x48ZhwYIFmDx5siRtHvkMlUjs4/vqq69YFsh/uXDhQixZsoQVf35+PhYuXIiZM2fy6Vx6ejpmzZqFadOmYcyYMRJsNiW+y/2K27dvh7GxMUaPHg0fHx/2AYlPXYODgzF79mzMnz8fkyZNkvgbqZwnT57A19cXhw8f5u/F9S9btgwzZszAmDFj+MQYADZs2AAfHx/OsUnlFRQUYO7cufDz82MfaU5ODubNm4eZM2fi1q1bePjwIXx9fXH69GmUlZXhwIED8PHxYQf/lStXMG3aNPj6+vIdMUCbUMTHxwcjR46U+JC3b9+OmTNnIj4+ntuxceNGzJw5E7t27UJ2djaX5+3tXeU9OUlC2OreslUitVrNqxLlnBOTPB5LTkoTRNeJ3h+h6vZR6X7bm9Dt27c5U7Z4ssnLfpN2KvGiKn5W5f9RIqXQI6X2yX1f8jL11V/VFvTChQtsGdNFU3ld+m72y0Nd9JFSGVVtwfX1C9Au7iqVCjNmzODfioqKsH///kpbUF116FKOSiEyclIaC10LUVVjIS/rTefkm8iF/DldVElxiY+R5d9TA8QxS/RdYWEhbGxsYGtrK8kJKC5PKTBTV730vnyQdLVX3EZ5XJlSfKS4PGKuUhlVMVaX4ifnZ69evThYVDzZdPVBqZ1y/ivxQNegy3moNL7yLbFSe3T1Xd42Xf0Sy4zSc/JDALqUPHDgQEniBXFb9FmDYr4o9V/OT6WYW6XFqzpWKFBx7eP9999niwcAIiMj2X0ivlypb+7Jn5HLhdLYiXkkH/VfSUUAACAASURBVHf5uMr7q1Sert+U5FBXTKP4HXk7dH10kc6QH32TQd74n3/+mZ3uFhYWfGSsxPh/Bv2z6lGirKwsbNy4kf1wHh4ekvyFf7YF+Z9CNGYZGRlYt24dR19QTsKqBPmvaMvvfVej0eD69evso6NLw5s2bYK7uztGjRrFV4V+b73/Shn/d6A/BCRIgxQREYGff/4ZoaGhOHv2LAICAvTmfPtPppycHAQGBuLkyZMIDw/HL7/8gtDQUEWL4X8kJY1Gg+zsbAQEBODUqVMICwvDyZMncf78+X+q4vq9pGQpUB8CAgJw6NAhXLt2jX+rymr+H+mmP0Vx6aL/WRcVJN9K/Y8qkz55+f8wuauzxabn5LhU/+59+3ejP6y45MxX2kP/t5DcByH2Zyn5Ef5HUvpPkCcaazFWGP0tV2piIMH/0ZtRtRWXXGjkq4t8slZlAr+pEFb3+d9TbmJiIpKSkt5IgFJTU5GUlKToPJXzRO4I/j3trYqPf9QvU532/FVjRs/qU/xiSkxMZKicN6nrj/azOmMgbr/c4a90SFBdZ3912qFEiYmJSExM5Cs21X2HoLf/aP1/lHTVpRcBVc5g8YmAEvPlv+kaKPFKqvRRGmTxv/LBptVLl1AonVwA2vtcnp6eMDMzg5WVlSSERJfiDQgIwA8//IC6deuiXr16fLtfiWfijxISpJLSlys5XSdiSn0Uv1PVaY1S2eLti9L78vZVVQ+NsbhcMT/F7Rb/rSQvhYWFWLduHebMmQMzMzMOKtYls0r+I7Hlo0t5VDWG8jKV+ELfv8lCKK6b2irvl/xKka5+ANpb63PmzIGFhQWMjY05ZEpclniLWlRUhNWrV8PHxwdmZmYYN25cpXbpk1k578T90tVfXf3X9y+9p2hxiY8zdUHByoVQzBDx30pCID8uFTNBbD7TswThK2eY0kdety4ml5eX49GjRwyx8tZbbzH6gNKEvXTpEoqLi3Hr1i18+umnfIJKkDpUt3hLIO+v0kf+m5KQ6BsHcRm66tE1seXKX16m0nty5SYeM3GZ1BbaMimVVx1e0LNqtRoREREM8dKjR49K7RYrJTmv5IpB1wTUxUNdk0vcbnr/8uXLKCoqqjRH9JG4bLmiV5IBfTJVXl6O5ORkjsSwtLTkS7X0rviKyfXr1xEXF4ewsDDGGxNDe8vnp67xE8+D3NxcXLlyRbH/9N3QoUPRsGFDjiTRVa64TiKdyTJ0raJypaWkXXXdCREPkNKFVCUgffHf4hVMSYio7XImKgktoI3ZotvZdNNbPhAAMG3aNAiCwHGPq1ev5jgvunmstDKLlbiSIlNS9tQGuaIS919cjvw7XUItLleJf/SduN/iMZRve+T/im+wy5WfnAe65EaXghA/261bNwiCwLfI6XnxgiGXP113EuVtkfNV3C75u3L+EFEIE4X1VFdxiUm+qMiVrdJYK/GVsOC6du1aqZ9UJiG3UJ4AAj0UX+ER80A+1nLZJurSpQtjbMmJnj18+DB++OEH/Pzzz5I6xG1VGlfgT8qr+KaDI35ePlF0Kc2/grKzsyEI2mDskJAQSRvKyspQXFyMQ4cOwcrKCkuWLEF5eTlyc3M5Ho+A78QkPyHSteLIJ4E++qP9lyviP5Of8rL+7LLFPHr27BnHrSqFhMh5WR3eKtWpi/Rt/YqKinD48GFYWVnhyy+//EvlVt4mXfVQ7CcFPcvnU2hoKP72t7+hffv2UKvVePLkCRo0aAADAwOdcquPNBptij/CmCP0lT9CcuubqJLievr0KX788Ud4eHjAw8MDHTp0wODBg9GjRw/4+vpCrVYjOjoaQ4cORc+ePTm2asuWLfDw8MC8efOQlJSEo0ePwsPDAzt37sTTp0/RuXNndOzYERcvXgSgRRWYPn06pkyZgn79+qFXr16VLuWJG5qbm4tt27bh/fffR79+/eDr64tZs2bh22+/xcOHD7FgwQJ069YN165dw5MnTzBkyBB4eHhgyZIl7JjUaDTw8vLCgAEDMGnSJA76bdeuXSWGPXnyRBLA+sEHH+DgwYMMrlazZk0cPnwYu3btQrdu3dCrVy9JaE9sbCymTp3K/evTp48k16CYLl68iC5duuCjjz7CF198ge7du+P8+fO4fv06x3FmZ2dj8+bNGDt2LAYMGICuXbvi2LFjePXqFfz9/Xm8Hj9+jF9//RX9+/dH//79JeEyT548wdixYzF16lT07NkTw4cPR0JCAo4fP45u3bph8+bNiImJ4bHasWMH1q9fj27duiE4OBgxMTGYMGECPDw84OPjw9tkQAs95OnpiQkTJqBDhw7w8fGBWq1mWfjwww+xY8cOREdHo3PnzujQoQOOHDmCbdu2YeDAgejduzc8PDwwfvx45pF8otGEcHFxQVRUFHx8fODh4YHJkydL4Fzu3buHIUOGYPLkyejQoQMmT56MzMxM3Lx5EyNGjEDPnj2RmJiIS5cuMd/27dvHlgTJ2ujRozFixAh4eHjwXbz4+Hj4+fnh008/xUcffYQPP/wQ/fv3x8SJEyUABbt37672wgRoY//c3d0xcOBA9O/fH6tXr8Ynn3yCCxcuYNCgQfD09ERmZiaCg4PRrVs3eHh4VIKE2rBhA7p06cLjSygi4mBljUaDoqIiLFy4kPHY6tSpg5UrV2LZsmUciH///n1MnToVHh4emDFjhoS/kZGR+OCDD3jc1q5di1GjRuHMmTPsRhEELc4XASiKKTo6GtevX4eXlxc8PDzw008/ITExEevWrcOAAQPQu3dvdOvWjf1sSnNGkAsHQUvQp3Xr1oxNRBOYIusFQcCkSZMAVMCm/Pzzz7h9+zbffG7dujXvm52dnZGQkIDz58+jZs2aGDRoEAoLCzn4VDzJxAP+66+/on379mjatCnWrl2L0NBQhqaZNGkSDh06xGWsXr1aglEvCAJu376N0NBQ9OvXD8bGxggNDZVAhXTo0AGANGvN69evER0dDRMTEzg6OrLfIjo6GoIg8MQQ10N+gdDQUNjY2GDYsGEoKipiMD3CJxJblpcvX2a8M39/fwlUyZAhQ3Dx4kW8evUKbdq0gbOzM2JjYxnFw8nJCZcuXcKkSZP4natXr+LatWsstAT3e+jQIRgZGWH69OkoKSmBtbU1bG1tcfnyZb7l37JlS8YVr1+/PpYuXcpR/cuWLWN0SvrQikrQO7t370ZiYiLDDJ05cwZRUVGMJtK6dWuGTnFzc2PYlO7duzNIXYMGDXQKKwH9ffPNN4yFTh+CWlmyZAkEQYu+m5qaymgjW7Zswfr161GjRg0YGxvzdp8+xsbGKC0tRWpqKtq3b4/mzZvj2bNnjJJAqAwEvjd8+HBGt+3cuTOSk5NhamqKunXr4tKlS1We4pF8l5WVwcvLCyYmJpg9ezYuXrzI0D2Wlpbw8/ODkZERHB0dWbHQx8nJCYA2iJ62qIsWLUJmZiYjsBgbG0sCt4mvubm5DLG0fv165OfnM09WrlyJ5s2bS+oi5/7cuXNhYGCA6dOn48KFC7x1t7W1RUlJCcLCwiAIWkSPx48fK0JrBwcHY9CgQVz2q1evGCKqa9euDK9F/SN+ibeSjA5BjPztt99gYmICQdAmpsjJyUF8fDxX0qpVK3h7e8PFxQUWFhZITExEQkICBxQfO3YMACRY1X379sWLFy+Ql5eH8+fPw8zMDC1atACgDZEhlEYCNJPvZwmWhHCyEhMTUa9ePVhZWSE1NRXJyck8+aysrDBr1iwQeJybmxvOnTsHS0tLGBsbM0rEhQsXuH20n5dvqQiSRGyREYMtLCzg5OSE58+fs6D9+OOPuHDhAkxMTNC2bVsA2hAWUtxixaXRaJCUlMR8o6j+pKQkbldISAjy8vIYnoQghAEwcuimTZskmP6EgzZz5kwYGxsjIyMDBw8ehEqlQq9evQAA8fHxMDc3h6WlJQAwhpogaGMrnz9/jszMTKjVala61tbWGDZsGIO/1a1bFw8ePOAEDNRfADzBWrduDaDCb0Llkyz069eP5SwzMxOenp4SFA/xgpqZmck4/DY2NujTpw+io6NhZGQEOzs7REZG4vvvv4cgaA9aCPWBwAHd3d0REBAAS0tLGBgYwNTUFIGBgewH6tmzJ1JSUlgxxf0jjpCSnRAQJEGxfPTRR8jIyMDAgQPx7NkzxrcSy4q+rRX9RsqYxlatVnNugNDQUPz8888wNTWFkZERDA0NERERwVBBBP3Url07CEIF9LlarWbIpRkzZqC0tLTSduv48eOwsLCAgYEBsrOzkZeXx9DlNWrUwODBg3H//n2oVCrY2dnhwYMHDD7597//HYBW6RICytatWwFUgA9OmDBBZ9+BCiSZ1q1bo7CwkH3N77zzDssCWWtK1rcgd+6lpaXBxMQEJiYmPKFjY2MhCFrc9OjoaF4dLSwsAADXrl1j4UhOTkZeXh5jpr///vu8+pSVlfEkOXbsGGJjY9GoUSNYW1vDx8enUkJOQGtCW1lZYfTo0WzK0ypoY2MDQJrMw9nZGS9evGAL8Ouvv2aAvKlTpzLjqA+WlpZ49OhRJQYBFQinNOGBCiUqCFps+xs3bsDe3h5WVlbIzc1lhIzg4GDExsaifv36sLGxwdy5c1FSUiIpPykpiXGyNmzYgPLycm5306ZNkZ6ezvC+4rZnZmbC2dkZhoaGWLJkCfLz89GzZ08IghYCJi8vD1ZWVpg9ezZKS0vh4uICIyMjXL16FVFRUbCysoKdnR2+//575Obm8iLj7u4uAZzLysri/AHW1taIiopipTRy5EgkJiayoiBndGlpKR9mtG7dGrm5uWyBdejQQVL+L7/8wqmoVq9ezd/LT+0AbRA/8crExARXrlzBjz/+CEHQYjxlZmaypUgL4OvXrzkzeceOHRlhk8Y0NTWV5TE0NJTx4GfMmIH09HTe/nl4eHCZe/fuZQRdwkgDwEkf5Ked+ignJwdubm5o2bIlL2oPHjzgNt6/f5+3x8RzMVrvkydPEBERASMjIwbqBLQ7lNq1a8PIyAgbN26sxFMAOHz4MARBQK1atZCcnIzi4mI2WCwtLSWJNgYNGgRAq7RdXV05UUicCMGWnPvy5CBKyrugoIAtNcqdGBwczDs5ceYqXb5uQS4gu/+Riuy9997jbdP69eshCNo9a1FREe9j6S4NTRrK2rNy5UqoVCoYGBhITn+OHj0KAwMDmJmZYcSIEbC2tsbYsWMr7cHpU1RUxCiJBG1cXFzMK/XgwYNRXl7OAtywYUNOK0Zbns6dO8PZ2RnGxsaSrShNJi8vL8UDgZcvXzLWO/nlnj59ypYO4X6RYDVs2BDr16+HgYEBLC0t8fnnn8PKygrjxo2TQNiKT9s0Gg0uXboEZ2dn1KxZk1edDh06YP/+/cjLy2Nol93/gLsFgOXLl0OlUsHe3p59D5QpyN3dHbNnz0adOnWQlJSE7du386o5bNgw1KpVC1OmTGH/1Nq1a6FSqaBSqTjFFMmCv78/TE1NYWdnxzkBaKKPGDGCt6jdu3fntsXExDASZlhYGHbt2gUDAwMYGhryRBcL4NmzZ2FlZYUaNWrwYYf8BBMAjh07BjMzM1hbW3NiCZI7T09P7r/Y4klOTmZlRzhzgqAF3CsqKkJ6ejpPvFWrVvFi++mnn6JBgwbo2bOnoo/m4MGDMDQ0hJOTE27fvo20tDS2ii9cuMB9FBsEYqLvSFH27t2bf6MMUK1atUJMTAwfBJF19fDhQ25zcHAwp2qjZBOANkuQSqVC06ZN+dRbfMJcUlLCUN7z58+HRqPBwYMHYWJiwu4DoAKhdfDgwWxtvf/++1wPIdw2atQI9+/fR1RUFOrWrQsjIyO9IIBFRUU8Lt9++y1/HxoaCisrK9jY2DAkvPiUV3w4Uik9GZl65BgrKChgJXD37l1e2QRBm3HH398f5ubmMDAw4EYQdrW7u7ukbLpXIgjanHqkZB49eoT4+PhKg5yamsrWB63UBO1MqyQA9nfQ6cmrV69Qr149ODs7s//F0tKSM/osWrSIJ9ecOXMAoNKxMqWNqlevHl+DoFXK2dkZWVlZeP36Nd8D27p1K/ueDAwMcOzYMe7fgwcP8PLlS8mqIb7v8uWXX6JVq1Y4e/Ys7t+/z9jyr169YotHjElP2Xnat2/PAIMkiFZWVnjnnXd4y0j58mxsbBAeHs7O/ps3byI3N5e3Km3btq10LYMWCDL7U1NT8c4778DAwABxcXG8qNBxO1CB1mliYoInT57wQkj5MIkiIyN5PCj1nDh7uNynQX0eOnQoAO0WnKzbZ8+esZUn3rISdLaRkRGOHz+OWrVqwcLCgp3aYWFhUKlU6NatG1JTU3kyzZw5k3Hh8/LycOfOHZSVleHKlSt84ZgQc7/55hvcuXMHgqD1yeiDG5YTbUtv3rwJQHsAQ5mq5syZA41GA0HQbt0oecTBgwchCFofmzgjEyW3+eWXX9j9QFt1QHoimp+fD3Nzc5iamrJrh+DOx44dC0C783r33XehUqnw66+/cq6IiIgILoNOeAlhlWStffv2evt97949mJubo0mTJigtLcWtW7c4AQmlWiOjSH79g0iiuO7cucNKKiMjA2q1mrXuiBEjUF5ejrt370KlUqF58+a8ypFwDB8+HKdOneKVcOfOnQAqJsLx48f5+eXLl6OoqAiTJ0+GjY2NxH9DRIrLzs4Op06dwsKFC+Hk5MSQsZ06dcL06dPZGU8KhmCIa9WqxQ5gc3NzJCQk8NaBymjcuDEnSxBbnnQgMW3aNHz99dc4ffo0bx1pj5+UlMROUA8PD/5dpVJh9erVKCwsxKRJk2BpackZW8T3sgDpqksKiyg5OZkx/8kaokwp7777LqPEApAcFKxcuZK/Jx+Pqakp/P39kZGRgc8//xzm5ubYv38/Q6+QYqT+37t3jy97UpZuckarVCps2rSJt1IffvghAOD8+fMwNjaGgYEBjh8/joKCAlYu5AMBKq6hbNmyhd8TTwC50nry5An72sjyE2ecGTNmDNdDuQyuX7/OiujIkSM4cOAABEGQbKko2UP9+vURGhrKPp6PPvoIxcXF2LhxI9566y189NFHbJ2R0gsICIAgaKGcr1+/DkHQbuf9/Pxw6tQpzJ8/H5MnT6508ifmMV1XWLNmDXbs2IH33nuP5dLFxYWVRefOnfld2oq99dZbOHnyJD9/+PBhBAcHw9DQkLeyVlZWvIUT8zM1NRUWFhZo1aoVDh48iKlTp7KfOSoqCgCwa9cu5u/48eP592+//RZ79uxBx44defGvW7cu/Pz8OO3emjVrMHPmTM5lICfyi9WuXZsPFUg+KNXd4MGDFd8lkiguGgxB0CZi6NGjB+zs7Dg1FFBhTRkYGMDCwkKCG21ubs5l2NjYsJCRtiwpKeEEkjSZbGxscO3atUopzwFITj5o5dmzZw8PVt++fdmi6tChA6/gpLgEQbt9pRXI3Nwc77//Pvbu3csnZHXr1sWTJ08qXX4Tn6qMHTsWycnJLBS0Somd4i1btsSTJ08YZ5/6V7NmTdy4cYNvUosvgQIVzn6yUho3box9+/bxM0eOHIG5uTnGjh3Lgzx69OhKGW4o+9Lw4cMlt7aLiooY+54WmHr16iEmJoZ9g1ZWVjh37pykPLKO3dzc2L8jzou3ePFipKam4u2334aLiwvWr18PIyMjdOnShWGJyQdibW3N221Ae3BQq1YtdOrUCZs2bYKLiwvat28vWejEKyxZsg0aNOBFhqxfmlhxcXFwd3dHrVq1sGHDBlhbW6NDhw7Ys2cPgArrkU7BAXCeAgsLC1y9ehXnz5/nvIG0IG3evBm5ubkYPnw4nJyc0L17d6xbtw52dnbo1q0bjhw5woczgqDF0//tt9948SZfj5iIx+K5IAjawx06Ba1bty77nMSIwuTiqFWrFoKDg9kxb2JigqZNm+Lrr7/mPIwGBga8PRfLtxgHv3Pnzuy3dHV1RXx8PIAKIERBEDB79mz2K4v1g/hEcceOHXyTwMTEBAsXLtQJv0zWM30cHR3RuXNnbNiwAa6urmjXrh3DxOsiQbz6k5UxbNgwHDt2DMePH+fTFaKysjKcP38eYWFhuHbtGtLS0hAWFoawsDDG8w4NDZVgq8u3o+fOnUNYWBhOnz6tCMsrpuzsbERERCA0NJTLP3fuHCIiIlBUVITMzEyEh4fzHTCNRoO4uDiEh4fzXv3evXtcHx0UXL9+HRERETwpxSYphW2Eh4fj7NmzPIHobhVRcXExzp8/j4iICEmuvYiICISFhSE4OJjLJ95RWfn5+Zg6dSqsra2xd+9eREREYNmyZXwCOWbMGFbEd+7cwYkTJ3Ds2DHeAsrLe/r0KcLDwyv5NOg54uGpU6fYMlWr1QgPD8e9e/ckPAC0W4Xw8HBJ+5OTk3Hu3DmcP3+ev0tPT8eZM2cQFBSEM2fO8AFKebk2n2FERARbbNSmBw8e4PHjx3j8+DFjb5GvTq60NBoNMjMzERERwdmkNRoNUlNTWQ6IsrKyEBISgsDAQAQHB0sSiTx8+BBhYWESNNp79+4hPDycT6uJ1xERETh9+rRkrG/evInnz58jKiqK+0rb9AsXLiAiIgJnz57l78j3Sc5xMYl9qefOnUNoaCjDOEdFRSEiIgLx8fGIjo6WLCgajQY3b95EeHg4z4XExEREREQgJCSE+RMTE4Pw8HDcunWL3xWH1z18+BDh4eEIDQ1Famoqh1OJT/VTUlJw7tw5rp/6GRoayn68+/fvIyIigq9bhIWFISIiQvKOEj19+hQREREIDw/ncaW8jXJZ0EWCWEhIcYlB7oHKITzVJQoPEIcm6HruTb7XRdW98Cd/Rg45olSGuO+6eKHrZrXYr0X/p1CL6dOnS54VXz0Rp7GXt18s/PJ65QcAuspQKlPuBJW3W0z6ElUoRRAolS0m8eSSh02Jy1Fqi64xU5IJXd/pcqRX51qDmI4fPw5zc3N4e3vrfK8qGatOO6ojg/LQparmR3Xkv6q20u9/BK6nqnbyPS5Ae4pkZmbGK73cSSr/l57Rx1Sx8MifEz+jREp1yOvT9508pkz+kYcTiE9e5JO1qng1pX4p1U3vUfJdU1NTScop8sV4eXlVQp6Q95H+lccsKrXrTXiodMoq/06pLl191sdHfeXpaou8Hn0yKp+IctmVy5tSe6ojQ+J2xv/DWtJH1Sm7qjaJf1eKD5ZfgZDLui5Z1vebvo9Sv6rigZh/YuNGSV+ISRA/EBwcDFdXV8ycOZN9KEoNF0eW/38nJaHXJ/i/h0iwxOUnJydj+/btaNCgARo3bgxfX1/4+Piga9euCAoK+pfyV8yTfzd0Tl3jJR+3fwXpm2j/n0hJMf/Z5SvBWumbh3JZFMQa7/Xr1ygoKMCrV6/4qr6uifyfMECAMnLAn6m4xMpevgICWj9ZTk4OXr16hcTERLay/pWkz/L8V5Mu60oM1fJnT7TqklKb/p14Vx0S90EMl/Rn1yFHttVlTYs/ive45D4oufAq+QT+E0ip7+Lv/wzhU9p2kiJTon8ngf8rBPePkK5xUYJG/le1799l7P4M+it2V286t5R2eZJYRSUTUV5wVlYWh+b8J5BcKWdnZyM5OZnDc/4Mi4soNzcXubm5khVZzOPy8nKUlpb+7sOQP5Oys7ORkpKi91DlX0FymaQ4u6p8Iv8MEtedn5+PzMxMyWnz/xfKyMiQwD3/VYqLqKCgAFlZWRI47vz8fGRkZCArK0u3xUWFiQdeLKxpaWnYuHEjZs2aBXt7+0qnjuLOVbeTciET16dUhq5y5d/LHYVK7VIySS9fvgwfHx/Y29ujR48eSE1NVTRhfw8FBQVhw4YNqFevHtq1ayfhsVxx6bMYqsNjfXyqzvsnTpzAsGHDULt2bUyaNImP9/XxVNe/f5SU6gS0VsCePXuwcuVK2NvbY8CAAYrv/RWkJA/idqampmLjxo1wdXWFq6sr47wpPS92RMt/k9cnrkPpvTdpvz5at24dbG1t0b17d7i4uPCt/jcpq7oymJmZic2bN6Np06ZwdnZGcHAwUlJSsG7dOjRs2BBubm44/4+rN3K+81ZRaa+ZnJyMFy9eICcnBwcOHOCA2ClTpnBhuk7llMw7IvkpjFI5YqtE3HBdHypXCf5XFwKm+Ls7d+7wTeWvvvqKy6OyyYeizwKRt/3Ro0d8h4oiEOrUqSMRPPlWnNorL0vJYS7/yK048Uql6+RI/mxISAjfQqeLtvKTHzn/dNWrq33VVSzy54uKivD06VOUlZUhODiYLwm3adNGwn+5jMn5K58EYj7pWjCU+kf10LUQjUaDrKwsjjesV6+ezjrE7ZLztDp8lL9bFYl5k5eXhy5duqBly5bYvHkzAK18b9y4Eaampli9ejVCQ0PRqFGjSsjA8j7I55t4Cyj/yOU6JycHa9euhbGxMWxtbQForT0K7m7cuLFi+wGRc16+bcnIyEDjxo05fgwAGjRoACsrq0rQI/KGiwdbHxPFjRE7AknpyRkmFhax5pZ3Sh/jlBhMZTZu3BgqlYotSl2DpEt5iQXIy8sLNWrU4GBmgj2ZM2eOIrSyvJ9KykxJoOXtk1+NEH8v5pnYxybuT1xcHExNTTneUmmc5XXL+S0fY/Hfb+IvkyuYnj17ws3Njf+mhWbVqlWS55WUglK75M/Lx1BMckWopIzp3cWLF0OlUqFZs2aVeKyLL0r/6vqd2iPnT1VEfSgqKoKfnx/mzZvHczklJQWCoM26LR8D8TjLrUMleZDzW66sxbJHgAHOzs58IEjRMLQgUdslW0UlxZCQkIDFixfD0NCQ4+Hu378PGxsbODg4KDLlTRiotOrpI30msb4y3sSULisrQ82aNeHk5ITMzMzfXW5paSlOnDgBQ0NDjk/MysrikJPIyEjF8t6Ef/qoKsVQVT0UBtS9e3feJhK9CT//jP5QGXl5edi3bx8EQWDUgKSkJMb5IpgVeVur297qKFNS9tXpFwXeeKj+MgAAIABJREFUE2LDn3G48Sa8VyJ9hkRWVhbHrNKFaHF9YqtS3ib5c0r16moPAIZt2rZtG39HcbcEVClf2AEZAqpGo8HOnTslsVfTpk1DWloa5s2bB0HQRt+/fPkSM2bMwODBg7F69WoJymFUVBRGjBiB6dOnw9PTk01ReaPLy7WO6GfPnmHevHnw9PSEp6cnPv74Y4wZMwaenp44ceIEM7u4uBiBgYGYOHEiJk6cCE9PT5wXhZ68ePEC48aNw7Rp09CnTx8sWrQIpaWlyM7OxoULF+Dp6YnBgwdjwIABGDp0KEaMGIFx48ZxNP/WrVthZGSEunXrcpkFBQXYuXMnJk+ejHHjxmHw4MG4c+eOTqUbFRUlicPq1asXTp06hfv373NMYEREBPbs2cMwx6mpqfx+YmIifHx84O3tjWHDhuGLL77Ab7/9htOnT2PQoEHw9/dHSkoKQ/lGRESgrKwMEydOxODBg7F+/Xo2wUNCQvD555/js88+w4ABAzBq1CgO4n79+jVOnDiB8ePHY9KkSRg8eDBDxdBq16tXLyQlJWHz5s0YNGgQxowZg5KSEty4cQOenp5YsmQJX91IS0vDkiVLMGPGDIwYMQLDhg1DWloaysvLkZiYiBkzZmD06NH45JNPMGjQIE6OUB0KDQ1l5AJB0KJD3Lhxg9E7bGxsEBUVhR9//BGenp7w9fXlAxBAi03l5eWFGTNmYOjQofD29kZUVBRGjhyJ8ePH8yK1bt06eHp6SsJ8xPIqtljVajWCgoLQt29fDBs2DMuWLYOfnx+2bt2KtLQ0Dgg/ffo0l5Gfn4/du3fjiy++wNChQ/Hpp59K4JKWLFmCIUOGICYmBr/++ivPge3bt0v8jOfOncPo0aPxxRdfYPDgwQgICKgWH2nOPXv2DA8fPsSYMWMwbNgw+Pj4oG/fvpK4z6tXr1aysMvKypCamsop/bZt28blnjp1CqNHj0ZZmRbN9eOPP5aEOqWkpGDu3Lnw9vbGZ599hlGjRkGtViMlJYWhhEhJPX36lAO6z8v8W5KtoryBWVlZjGo5cOBAPH/+HGVlZYyqQI4zcZDk1atXAWgznFhbW+PgwYMM4SreasoZWVBQwNAoYsYRAkKtWrVQXl6OvLw8dO/eHY0aNcLNmze5fRSUS5Czy5cvR0xMDPs+goOD8fDhQ4YKoc+ePXvQqFEjCILAYRmELeXl5QVAq0Tc3d3RvHlzPH78mPHnKdpfSXEVFRXhypUrUKlUaNiwIcLDw5Gbm4vbt29z2RQZL14YAG0gsbW1NUaOHIn09HRYW1vDwsIC586d4yDpNm3aMES1IGhhVD7++GOGRyHAt6+++or9aeLA+by8PBQVFaF3795o2LAhrl27xlAkJGiEK/XTTz/h6NGj7O8SBAHFxcUcZC8IAi5fvswJFrp164bk5GQOAk5OTkZaWhrjia1atYqtTqXDHV2Ul5fHoWitWrVCZGQkCgsLGUFz0aJF6NWrl4SnhDSye/dumJqaYv78+RwQb25uzrIs9mcSrtW7776rU14BbWwmyeLixYsREBDACB5Tp07Fy5cvIQha9AaCNUpKSoK7uzuaNGmCBw8ecLC6m5sbNBoN1q5dy6gsP/30E8OS04fieYcMGYLatWvj9OnT2P0PuCAxAEJ1aOPGjWyp2tjYIDExEUePHuW6Tp8+LblLKN6NXblyhRFhW7RowThzDg4OMDAwQElJCZYtW4Y6derAw8MDAHDp0iXY29vjk08+QWpqKs/FwsJChuUhPC+gApm4RYsWHI9J/BfPOVZc9OVvv/3Gk5oiy2NiYlCnTh2OWp84cSLH2tWtWxfPnj3D3//+d1ZsgDZ8SJfiEpuYYviMiRMnAqhAoHBwcMCrV6840p4CtydMmMCmOL3v5OTEQbVr166FIFTgEXXu3Jmj2GmrQZre19cXiYmJjPseGRmJtLQ0xvgii4xW/VOnTjEjlYhwsfr168ff0aSwt7dH48aN8eDBAzRq1AgGBgbYsmULIiIiYGpqik6dOgHQIpzWqlULJiYmACBJ2tG+fXv079+f/7aysmIgRYKFoej/OnXqIC0tDaNGjcKqVauQkZHB71KwNkET7du3D1euXGF0BOo3OZrt7Oz4gKJTp05o06YNIiMjUbt2bTg7O7MFTXxNSUlBcnIyt3PdunW4du0a+vXrJ7Eyq0Ok8OhQqLS0lAENHRwc0LFjR9y/f5+V/cmTJxk9gnjy9OlTCIKA5s2bAwDL84IFCwBoZdzQ0FASfkUkXu0JK50CmLOystCgQQNYW1sjISGBkRkI+O/Vq1eM4EBonwDg5OQElUqFvXv34tWrV6hTpw4DPn755Zc8fxo3bozExESGECJrldAa5s2b90a8BCqgkT7++GMAFXBFI0eO5CB9XUTQ3WQRffvttzAwMEC9evV459W9e3csWLAAkZGRsLS05HlYUFDA0EEFBQU8j/v06cPlk3yOHj1abzsqIaCmpKRApVLB0NCQMaAoQQRN/vv37zN0zJw5cxjauUOHDkhOTsaBAwdgYGAAJycnxeNgoGLfTwNka2vLWXDIgmrTpg1bD+PHj0dRUREzvWPHjrh06RIns6DYsPLycoYLcXR0hEajYdA3yiADAC1atODVnxyT7dq1Q0ZGBivhhQsX4vXr12wlde3aFQkJCXr9DT169GBrlUic2GHNmjW4evUqrK2t4eTkBLVazdBAFy5cQHx8POrVqwczMzNeTen99u3b486dO3y66+DggPv376NLly4Sa/H69euMOT558mRuByEWjBo1CoWFhTyGbdq0QXx8POOlDRo0CLm5uSgv1yIo1K9fHyYmJti/fz8rgKNHjzI65759+5Cbm4v27dvDyMgII0eORHFxMQoLCxm2x9raWm9ad31EFrQ4IN3R0ZF5evjwYfz8888wMDCAu7s7SkpKUKNGDdSsWRP37t3D7du3UaNGDVhZWWHNmjXQaDSM275o0SIAwJ49eyAIAu7cuVOpflqkIiMjYW1tjSFDhrDP57vvvuP+AWBYmqCgIJSXl7O/y9vbm8vJzMzk8VmzZo0kQYqrqysSEhJ4Um/cuBGXLl3iCZ6VlcXj2LhxY8bPqoqo7ri4OMaoI9gp2kHJA/7F79L7hJclCAIvaoKgxTQDtIi21tbWKC4uZryxkydPIiUlBU2bNoWJiQkvQCS3Bw4c4LqaNWsGlUqF4OBgvf3he1ykSAIDA6FSqdC2bVu2YMi0dXR0ZB8AWWVTpkxhvO2uXbviww8/RIsWLfD111/r1N6kLIuLi3mL9tVXX6G8XIvZRckCli5dypN6+PDhaNKkCTp16sRw0OSPcXd357KTkpJ4e7Jz507Ex8dzW0m5PXr0CLVr14aFhQXy8/Oxfft2tvjUajUD0I0dOxZOTk7w8PCQ+Ct0HUHHxcWxQqQV+cmTJ1w/JTOgrW7z5s2xZs0aGBoaolatWpgwYQIcHBwwbNgwhhh5/PgxnJ2dGVo5Ly+PheXAgQNISUlB/fr1oVKpECeCILp+/TocHBxgZmYGf39/xp4XBC1sUbNmzeDu7o79+/ezYBKKKFnN1EfaPlJqt/feew9nz56FsbExzMzMMGHCBNja2uLjjz9mk19MJB99+vRhSJ3q0sOHDxmbig6Krl69Cjs7O5iYmDDeFm1hunTpwjkGGjVqhM8//xxOTk6YOHGi5DIoYXwtX74cBQUFaNSoEVasWKET8aKoqIj7QaCLJSUlrLyHDBmC2NhYNG7cGIKgzfqXnJzMFqw4werixYthYGCABg0aoKCggLfrjRs3ZhklGVy8eDFvhT/++GO0b98e77zzDjZs2KCzrfroxo0bLD8EP+Pi4gJjY2P4+/srviO2OAlVVhAExuOztbVFkyZN8PjxYzg6OmLTpk0ICwuDkZERrK2tMWnSJNjb22PQoEG8/YuNjWVfIJ28P3z4EI6OjjA2Nq6yH4LY+QaAmUQQrgDYWe/r6wug4qqElZUVfvvtNwZk69KlC0JDQ3llffr0qSJzaUIUFBTA0NCQV3MxY5s3b474+HgGAZw2bRrjf5eVleHly5csrIR6CYDRKAVBC4kbFBTEQkyCS6sZIZm2bt0aRkZGmDdvHm+B6Xeqs7CwEPHx8ZWOc8W0d+9eCIL2/g6BqBECadOmTVFSUgK1Wo0pU6ZAELQpn+gdCwsLBAUFMWRwfHw8o3AKQsUxtbe3N1QqFTp06ICCggKsWbOGrTESCMImo9W+Xbt2KC4uZl5OnDhRgqVOd/XMzMxQo0YNrFy5UoKnRqibBKSXnp4uSe+2bds2djQnJiYiPT0dBQUF7ON5+vQpp0sjLKfqEp06iSGZZ82aBUGoQAYtLCzkU7GrV6+y4nJ0dERISAjnu4yJiWH/DcnFW2+9hRYtWkjuXCkRWeVvvfUWo6dcuXKFefDgwQNG/GjZsiVu3bqFGzduMBqpGBOeoKq7dOkCALwwkW8uJiYGNWrUgIuLC5KSkjjPAWW+IYNCF8KoPiJ/Yf/+/aHRaLBr1y6YmJjAwcFB74kp/ZabmytxVezYsQPu7u6wtLSEg4MDOnfujJycHJZrUohk8Pz666/Izc1loEI3NzeEh4cjKyuLszS9++67uHz5sl4LXXKqWF5ezv6EQ4cOYdWqVbhy5Qo71OLj4wFUmMcWFhZYtGgRp41q1aoVMjMzERUVhQEDBsDW1pYHWYkJ/v7+UKlU7BB99OgRpxnbsWMHysvLOfMHbb0OHTqEtm3b4uOPP+aMODRpHz58yL6LTZs2obS0lH1T5Mgn5jRu3BgvXrxAeXk53nvvPZiamqJbt27o06cPQ9LSNmvLli1wc3PDp59+CkB641lsRtO2d/HixVi1ahUuXbrE1iNlsXny5AkL88iRI/l3yqpUVlaGmTNnwtzcHP7+/rzVIiuIEGHJEU/+wN69e+Pw4cN45513OCMQTba3334barWalUf//v0BaCdv+/bt8cEHH6CoqAg1a9ZE/fr10bp1a0nWHXGqOVI85Byn7QygVTJ2dnbYuHEjQkJCYGRkxLwi38/+/fvx9ddfY9GiRazYxDIhlxNC51y3bh1WrFiBa9eu8YEB+XvCw8O5LVOmTOGFtFatWrh16xZycnLg5eUFIyMjBuyj3H20zRNnelIi4qWjoyOuXr2KH374AQ0bNuSxHDhwID755BPGsO/cuTNCQ0NZligRCN3ne/vtt/Hy5UtERETAxsYG5ubmbHmQ5Wtvb4/w8HC0adMGgqCFKifwRw8PD7Rq1Qq//PILFi5ciO+//74SMIISkWP+3XffxdatW9n6b9iwod4Af7EfnHyolGiDLCdBEJiPdHhgYGDAltyiRYtgZWWFwMBAVqBdunRBmzZt8Pz5c6xbtw6CoIUCd3d3Z2BEJRKoUUBFogNB0Dp29+/fz/vpZs2asVOV/E6CoIV1jYyMZJ8DJXcYNGgQWyi6iC4QOjk5Yffu3bC1tUWzZs2wYcMGHoADBw7w4FPm3RUrViA1NRXx8fFo2rQp7OzssGfPHtja2qJFixbYtGkTAK3j1NDQkC1I8n316dOHJw1tE4nJ8fHxvFqI69y8eTNSU1MVLx8C2uNucjwaGRlh0qRJePbsGQRBi9FOW02xP6NVq1a4e/cuJwgQBG1SDxsbG0RGRvL7BgYGCAkJQVxcHCdUvXPnDrKzs/lESxAEznXZunVr/PTTT+jRowccHR0xd+5caDQaBAUFsX+MtiJLly5FcnIyZsyYweXQFob6SSdeS5Ys4RjOwsJCCQSwjY0NVCoVQkJCkJOTg0aNGsHFxQWTJk3CDz/8AENDQ/Tr109yGEO+DV33ixISEhi+2NzcHF999RWnwrO2tubtuNj669GjB+7fv8+wwoKgxTxzdXXF/fv32VoRKy7aSZDMyYmumJACoTIp+5UgCHy4Qx9KHEMp0by9vTnLkKenJ297ie9du3blttGOgBT9zZs3JfDjpKBTUlIk/CQrX5/lJE7q++GHH/L1nbVr11Z5d5Hm8pAhQ2BpacmnnTRHVq5cyXfd8vLyGE6cxsvU1BQXL15EZmamxEfp5+eHgoICHmvxQq+LOMhao9Gm5Dp06BACAwN5/xsXF4eAgAC2tjQaDZ48eYLAwEBJIoCnT58iKCgI+/fvx/79+ytdXhSTRqOR+LL8/Pywc+dO7N27V9FCu3jxIgIDA7F3795KTrvExEQcOnQI27dvh7+/vyQtPGWibtiwIfz9/bFz504+FRS3OyAgAEFBQTwRAO39IapTDA8sVlpia1WtVuPo0aMIDAzEoUOHeKADAgL4fY1Gm0E4KCgIQUFBvBAUFRXxe/7+/rzSqNVqBAQE8H2W2NhYHDp0CEeOHEFpaSnUajUOHz6MoKAghISE4NmzZwgPD8fjx4+xbds27Nmzh7cTJJRXrlxBUFAQ/P39JeN39epVBAQEIDAwkH1l1MeQkBBOugBIFc3Ro0cREBCAvXv3MgQ0KcmXL1/i8OHD2LFjB9/CLyoqQkBAAAICAiSYb0qTJj8/n+WRstjk5+cjKChIcpE3NTUVQUFBCAwM5NwFGRkZCAoKwoEDB7Bv375KvjVyCYwdO1YC56xLcQHaE8LAwEAcPHgQd+/eBaBVgIGBgUhISMCZM2fYmhD7hc6ePYvdu3dj586dElkCtBa4WBY0Gm34WUBAAGexAoDbt28jKCgIe/furYSMa29vD0dHR+67PgUUHh6Oo0eP4ujRo5zqrEmTJpL6lfovtuKuXr3K/C8rK8OJEyckPjzqt1qtZrneu3cvy+Lr169x5MgRHDlyBEePHoVGo82NcPjwYRw5coTL0tcPCayNUoPFpOs2sq4K9MX1Xbt2ja0hEnh5PfrisHTd5hW3h46QxT6wqvqiq71i35ZS6Ie+dtD/lZ7VV5++v/XVq9QOfXzUNaZKv5Gs6Gt3VRDW1f1eqezqfFdVeRqNBoMHD+YUWFROdceyuiS/NCmuSx9vq1MGoFXOPXv2RP369REZGalzzKgceR927NgBQagImdIXwSG/uQ4oQ3frgtzW1x+ltlXFb4EETVe8lPj/4pg3pU7K39cn4JRMctiwYZJJLVZYSmUpWTzi/xMzi4uLObBZfCIor4P6RX0RD748DkvOJyLx8+Lf6Rlx/8SwNUrvVdU/sX9NXp88llJcnq5+UXni/im9K+aPmCfifsr7I69HzhtxXKq+yabUb/H3r1+/5gB4XX3PysqCu7s7WrRoAVdXV3z++eeS8RHnRtBFuuRCPD/kfZSPn5zPusZLXo6SPBQUFODixYuIF+2GqlK+/v7+aNGiBb744gs0bdoU9vb2vMvRZ3HK+6mvj+JydMmT/HuSQaX5pUSS9GTiRlfFAPnvupgu/h3Q3mFZuHAh6tevjxo1anBaIvnE0FeuLu1M9YWHh+Ozzz6DlZUVatasicmTJ+Py5cuK7VYKwpXzgsrWJxhKfVX6W0kZKL0j54Wu35X+rqp+XfUoKaeqnhc/o2tiy4VTXo8uIdXHK6W/5fIh/n9qaipsbW1haGjIGdB19V9XW5R4WdV74meVZEhXufL/VzWRqxozouXLl8PQ0BBGRkZ8k/+PUFVyK/5b3/jomv+6SPhDrdbRYCVrgP4tLi7G06dPkZKSgvT0dCQkJCAuLq5aja1O3RqNBmlpaXj+/DnS09ORlpaGmJgYRUA3ueb/dwPN+3cmOe+U+ChHjxDLxV9NcpSM8vJypKWl8VUR+v6/hcQKIT09Hb/99hunAfurScmq/KP0pysusSCL4XT1raz07u8l+Qr/pu/KJ+D/qHpE/BJvf+TuhH8Vf+WyKJcvfdDZ/6mkayv4V5JYRsRy8EfpT1VcgG5TT2kPL1+Z/0idSv4C+aSqDv0ZECT/LaRLCJX8M/9s0mdB06L636S4lBTIP3MR0ff376E/3eIiunDhAg4ePIiTJ0+isLBQ4lxVWg3/LMWlNGn0DVJiYiJOnjzJWa7/m7YPf4TESquoqAgnTpzAkSNHkJKSoui7ePToEU6ePIkzZ878U9onbgNdNzl8+DAjmYjb9t9CSsbDP5NOnDjB2eX/KEmc8+JTluTkZPz6669IT09XFER6XuzDIKJbs3Trm6K/lRxxcuYpOe+U2lfVSYUuxSj+v7+/PweCCoIgSTdfFSk5WZXaIW+DLgft71Hk8nKV+ip+jv6vyzclf1/8ntJ3mZmZmD17Ngext2nThhWXmE9r1qzhQOlvvvmmEr/IylWqTxff5c8qfajMvn37okaNGow7RRhW8meByocH8nrl/9clX/LFsirHvHguKPFaXo68/Urz6LfffkNCQgLfYZMv4kr9kfdX3zNKJH+mrKwMy5Yt4wiWt99+Wyc/6H2l+ULvEEmgm8WNbNu2LYyMjDBhwoRKFcknidgkpyh7wjmaN28e/1+J2boGQS7YSv6S0tJSxVWEPnT1QGlilpeXIysriwNce/Xq9UbOSiWzW85L+l18/4v4pHS8TMf6+nwBYh+SEn/E5VE/lY7g6Xu6RqA0ieT1EM/F9VLcqiBUwBLJJ3NUVBQHy1+7dk1RnpT+r4t0ySH9Tb7VkpIS9O/fH7Vq1cKDBw/w7NkzeHt7M2KJuI9KlrqYD+J/xTIg5oXSmMrLlufXlI+hrjp19VUsU9evX8f69eu5fRS+RvA1SjxTaqP4YEM+N0lOlaw1cTkPHjzAjz/+yAqUkCA++OADflapb0p9pvZUgm5WYmp0dDSioqIUYVzkfiD6vbi4mOPaKBxAiZQmZXW0ubw+8btiAVB6XqnOvLw8nlAU8f+m7ajq3o8uUlpFqmovvacktErv66u/Kl+eeCLpo9TUVLi6usLU1FSSdl5cP8GyODg44O7du1ymUhuqOn2qzlgTEZIBBTPLn5MrAn1E80PcDn1163tO/o4+XssVpa7fXr9+zdl5iGJjY3H37l3ExsZKntVlXVV1aVSuZPRR/fr1JagtBIggj3yRKyx9dYvrFMSDJ36xvLwcarWa4X7LysqQmZnJzxQUFCAzM5MZ8uTJEwbM69ixIwdbAloFERsbi/T0dElIDgDk5OTwBbj8/HxJRHh2djbndsvJyZH8lp+fj+zsbI6pEw/Mq1ev8OLFC84BKf6tpKQEiYmJePnyJaKjo6FSqdCgQQM8fPiQGVUdkk+stLQ0vHr1CkVFRSgvL5eELmVnZzPfsrKykJ2dLQmJys7ORmxsLDIyMiQ5AnXVK1/5CwsLGZVBqW3JyclITExEebkWNohi2kpLS5GVlYWcnBykp6fj119/lfBYXEZGRgZnOH/9+jX3jyxWW1tbJCUlKVqtFEs4adIkANIJl5iYiLi4OGRlZaGgoKDK0yf5WCcmJuLFixfIyMhgHmdkZODUqVNwdHSEgYEBlixZgry8vEpKT0lpZWdnIysrC5mZmXj16hUyMjIk0ORFRUV8tUatViMzM1PS55ycHDx//hwZGRkctEw5FonvZWVliqFtgBap49WrV8jKyuL+5OXlSa7zZGZm8vvZ2dkICwvDiBEjIAha+Byxgi0pKeEYyOzsbEm9NPbEV3Fdz58/rwT4KLYslcYmOzsbFy9eZPy6gwcPIjc3F48fP2ZIpaSkJK6b+CPmf1ZWFl9fks8FsVwL8i9OnTqFrVu3olWrVnBycsKhQ4dw4sQJDB48GHZ2dvjll1+wf/9+uLq6ws7OjjF2fH19YWBgAEEQ8P7772PXrl0AtFAvXbp0ga+vLxwdHRnSNjMzEz/++CPs7e3Rr18/3LlzB05OTjAzM8OQIUPwzTffwM7ODkuXLsWRI0dgY2MDOzs7/Pjjj3j06BGaNGkCOzs7zJkzhzudkpKCb775Bj169MDYsWNhZ2eH2bNn8+/Jycl477330L17d4wfPx61atXiSHnx4LwJvXjxAvPnz0ft2rXRvXt3tG3bFgMHDkT//v1x4cIFTJw4EXZ2djh8+DCWL18OU1NTWFhYsEW6fft2/O1vf2P+uLu7SwZKTnKltGfPHjRu3Bi9e/eGs7MzvvvuO/7t8uXLGDp0KJo2bYoOHTrgk08+Qbt27eDn54djx47Bw8MD9vb2qFmzJhwcHNC7d2/Y2dlh7NixPMmePXuGuXPnwsHBAR9++CEjsBLCK6GvUuBxzZo1MW7cOIliJj+iGNUyLS0N3377LXr06PF/7L13WFXX0j++D1XqEUEU0IAFNUaN0Ru5thi7AqZYb6KiIiqxJpZYEg0mahoW1BhBo0YlsUaFQITYY4tBgy1KABGw0DvSz+f3x3lnWHuzz4Ek3vv+7vvNPA+PnnP2XmXWrFkzs9b6DKZOnQpHR0e88847ddwStf4DeksvODgYAwcOxKRJk2Bvbw9fX18UFBQgMjKSUXPpQnJcXFwdN1hc7U+cOIFp06bB0dERjo6OsLKywpAhQ+Dm5oaePXvi5s2b+Oabb9C1a1e4u7vj9u3b8PLygqWlJSOXiGPp7u7OgAHPPvssmjRpgmXLlqGwsBCDBg2Co6MjVq5cyf0hWORp06ZhwIABcHR0xOHDh7Fr1y54enqiS5cuuHv3Lt577z2eC5s3b8aZM2dk8Of+/v4IDg7G1q1b0bNnT7i5uWHBggXYvHkzHB0d8frrr+PXX3+Fv78/GjduDGdnZ0Y6TkxMROfOndG4cWPMmzcPXbt2xcSJE7F9+3bs3LmT8fUMLSpnzpzhuDZdJr948SJOnz4NSdJDE+3btw9DhgxBkyZN0KlTJ8Zv0+l0CAsLQ+/evfH222+jWbNm6N27t8wzEeutE5y/ePEiX342MTFBRUUFfvzxR0Z2JCEmJARJqgW1f+aZZ2BqasroDAT0R2gPhJM0efJk5OTkcJkEuevm5gYvLy8cPXqUIZCdnZ1ha2vLcDUmJiZwcXHhW/UUV8nOzkbnzp3RokULPH78mJE6AwICUF1djQ8//BAtW7ZEmzZt8OjRI/z888/cfooBGFIW4vci8+7cucMwMHTrnVzlwMBAGV6Tm5sbTExM0KZNG8ybNw9lZWXcB4KnmGJ5AAAgAElEQVRnsbCwgKurq2r9au0LDAyERqNBWFgYTp06xegcgH4Hx8rKCn5+frh+/ToSExMZgmXXrl0Mb01/mzZtYowqWhl///13NG/enPGRcnNzGSjxrbfeQmFhIX/u0KEDFixYwPdPacHIzs5Gy5YtYW5uzhdz8/Ly0K1bNzRv3pzrkSQJkyZNkvHY0Fjk5OQwuOH9+/dRXV3NcD80CWmyODk58SpvTBFSjgT6GzNmDBISErg/4eHhjG9mamoKJycn2NnZoW3btjh37hzj2FPgnxBX9+/fz8gRc+bMQWlpKcs2Baqjo6NhZWWFcePGAagFmvzuu++wY8cOWFlZwc3NDTNmzOCFRpL0yCVALbYYwS7duXOHMd8kSY8kQnBOvXr1wujRoxllV5L0cDn37t1D27ZtIUkSPvzwQwBg5d+mTRtERUXJDvQaIkpiMmTIELb0CBp6zpw56NGjB6ONSJIeZRiozflAF/8pb4M4TjLFJQbA6EsCp5s4cSKqq6uRnJwsg5z45JNPcOPGDUiSHn30wYMHiIqKgpWVFVq2bAmgFte6R48ebOaePHmSy8jOzsbixYv58/Dhw2V4QIQbRB1+6aWXeOINHjyYleKMGTNQWVnJgkyAZYGBgZAkPSY3pdxydXVFSkoKADkELUHYGnPR1ILftNIR3O+dO3fQtm1baDQatqgo8QEhmBLNnj0bklQLHfztt99CkvRAdcYEg34jwZw/fz4A/TWnVatWYfv27aioqEDz5s1hb2/PbsORI0dgbm6O9u3bAwArOknSwwQBtXhikiQhKyuLFzAC4rt58yZatWoFU1NTZGRkoLi4GJIkwd3dnUMDFISluBJhtzk7O6O6uholJSW8YBG2F/GCoKeNnbEqKChg2RDhaKgMymWoBIs0VB59X1RUxHhlw4cPR01NDR4+fMiQSlFRUTLl1qFDB9z7HxQNUlqLFi0CoEcRprEEIFvMAD3yiLm5OX766Sdcu3YNVlZWaNKkCQB9zgfC7Y+Pj8e2bdvYk5EkPSYezZslS5agpqaGgQYp8YrYhsGDB6OyslKmyGxsbFBWVobhw4ezsiVoJTEeOGDAAEiShNGjR6vyTo26desGSdJjzQGQIe9Kkh52iKC1nZyc8NtvvzHcDyVRIVipZ599VubKy2Jc4q4KoMdAIjxsWr1EzPlBgwYhNzeXkVJpMAj8rFWrVox4aWVlxatdTU0NVq5cCUnSo4GmpKQwkmLr1q3r3DQnXOyJEyciLS2N6/f29kZ1dTXatWsHU1NT7Ny5k0HJRo8ejfPnz2PSpEnQaDR44403UFBQwAkORDeKLA53d/c62UTUSBkPuXLlCqysrPDmm2+yCU3KR5L0uf4uXbrEqxpNIECv4Bo1agQ3NzdcuXIFn3/+OSRJn8vw5MmT9QaLb926hUaNGsHBwYGTWohEOFGbN2/m/lDCjdatWwOoXURatWrF12Co/b169cLx48dhZWWFKVOm8NjQMRdJkpCTk8NWjZeXF9dNlg/1l/hM6J6kHH19fXHhwgVMnToVGo0GY8eORWpqap3dNiVRG4YMGcLf5eTkMHggIfeSlUOhBEOBZ1Fx2dnZwd7enpOkPnjwAKamptBqtfj55585F4FGo2E8t6SkJNjY2MDR0RGXL19m13nAgAFcDvFVq9UiPj4evXr1Qs+ePVFWVsbQzyEhITh+/DjatWsHNzc3BAUFoaqqimOIkqTHzPr9999ZwdIObevWrWFqasqpAIuLi1n5ffrppwBqg+MWFhY4cuQIfvzxR8Zye/LkCdfToUMHpKamcjZp0RhoCFF+BHGuEdBo8+bNcffuXfa8unfvjqSkJJibm6Nly5b45Zdf2DIcPHgwzpw5Y1AeJOWXGRkZMDExgaWlJec6I5emc+fOHMwjxixevBiVlZVs/n755Ze8yjZr1oyD+wAY3XT16tWMBUQDItLhw4dhb28PMzMz3Lx5E1euXIEk6UHUbt26hdjYWFhbW8PGxgZALbT0888/j+7du2PcuHEMgXz69GlYWVnB0tKSg9eVlZWM6koWC1FDXMXq6moWODKrAfAK9uabb6KqqootMhcXF9kZMbJGmzZtiqFDh+L555/n7EMAjAZAgVroYnd39zoK/9GjR2jTpg0aNWrEuRIfPHjAwkPb5dS2OXPm8Lv9+/eHqakpduzYwYqOBB+oXYEnT56MmpoaPhdFuO9Pnjxhy5eC1vSZXCgaq86dO6NHjx4YNWoUrly5Iuu7cgdPJLK2REiaCxcusCzFx8ejqKgITZs2hYODgwwjTI1IcRGSrJjJmWCjJ06ciMrKSlhaWkKSJIwfP57bR8rM2dkZQ4cORadOnerkjSTrVqPR4N1334WtrS0uXbokW5CHDh0KFxcXfPzxx7yB9ejRI3bFSU5p3tjY2CA+Ph5Hjx6FlZUV7OzsWDnTDqOZmRm2b9+O5ORklnfKh0gWmbOzM8smZQ7q2rUrWrVqhW7duuHw4cP1Zv4hioiIgL29PUxMTDhGunfvXtjY2MDKyorHgqy/0aNH81xo3rw5hgwZgu7duzNaLPVFbZe8TnCeEBUpVRZQa/5t3boVgD7bSbNmzWBvb4/y8nLcuXOHYwFxcXG84js7O/MuxsmTJ2FjY4NGjRrh1KlTuHr1Kgsw5WejhlH2GUotRQccvb29AYDhfMePHw+dTsfpn0aMGMFlZGZmYv369byS2NraoqysDBUVFZyJRzlxxTaIpAwWV1VVcayBBlXMTffZZ5+hpqaGEV6XL18uK1scrJycHK5n9erVuHv3rtGtaaAWS75FixbcptjYWHz00UeIjIyEJOmhnIkoma8kSbh69Spqamo4AE0KMyIigt2bJ0+ewMHBAc7OzjxBxfyMmzdvlrkaCQkJAPRCSu5GSUkJsrOzIUl6oLqVK1ciIiKCLbJhw4bJdgEJBVMtligSKS6K5wDAihUrIEl6rPfs7Gz+LOLI16e4SJGTu5eUlMSTPSEhAU+ePIGVlRWaNm0qA5wUFZd4gXvNmjVslcXExDDvHB0d2UW+ffs2f08KBdDHvPbt24fU1FRIkh5WmY6akCU0fvx4Wd8DAgIYnTYqKgqNGjWCp6enrP4XXngBubm5qKioYFd65cqVqKmpQUlJCTZu3IgOHTrwgvdHN6rIc/jXv/7FO8S0yE6ZMgWAfsefQgXXr1/neJ6rq6tsx3PVqlV8jKNBFhcpCUtLSwwaNAjbt29nP58GhiqTJP1J6JycHEiSHr735s2bnDSAUjYR48zMzBjJkuqhLXJqQ1paGruqtErTqr106VJUVFTwdmubNm2wevVqjmfZ2dkhPDwcK1euhLu7O4YOHcpmqampKaKiojBs2DDe2SMrzsPDA127dmUMbSWJZ0kAveIi63Hu3LkYOXIkPDw8mE8ODg7w9fXlOmjnhCbq1q1bmX/vvvsuDh06hNatW6NVq1YcbzMmNIRlRq5QeHg4WwaUfNbKygpBQUHw8vKSweS2b98ePj4+MDMz45RS5Go3atSID2eSOzJ//ny88sorcHd358VJq9Vi+vTpzAM6kuDk5ISXXnqJV9vY2Fh+XqvVIi4ujtOrW1tbY/fu3VizZg08PDzQrVu3Bh0Apl0rirsQHPezzz7LlgPFgPr3718HVkc5roB+Iab+pqen4+HDhwyR/eGHH6K6upoXm06dOsnKEN3nBQsW4OjRozyWtGklQkuL8aLU1FR2aZ977jmcOXMG3t7eaNmyJRYvXsw5L19++WV+h/DdLS0t8dNPP3HehYULF2LEiBHIzMxkyGRzc3N4enrC1dVVtkgXFBRwzLpJkybIyspCWVkZJEnvSq5fv16GMGuIxJ3Z8vJyHtt33nkH48aNQ1RUFM9lsqLEOGGnTp1kO6LLli3DwYMHmX/koqqNXZ0sPxMmTIBWq4WdnR0WLlyIr7/+Gra2tvDz82OBDAkJgVarhaurK06cOMHKgQJygH5lcHJywttvv41WrVph7NixDAcNAF26dIGzszPHAUgpJCYmwsbGBt26dcPvv/+Oixcvom3btnB2dkZRURGnH9NqtXB0dERMTAwqKirg6+sLOzs7WFhYwNzcHKGhoQD08STa4rW0tMTMmTMRHx+Pfv36QavVYsSIEVi1ahUkSR+XUCOln63T6ZM4aLVaFo5r166ha9euaNy4MSZNmoSjR4/CxsYGvr6+yM7OrrOd++GHH8Le3h6NGjWCubk5r6BUX30ua1BQEOzt7WFhYYF27dpxMpCSkhKMHDkSNjY2MDc3xyuvvIKffvoJTZo0gVarxZdffsmxxubNm2PhwoVo0aIF/Pz8OJFETU0N3n//fWi1WlhYWKBDhw6Ii4tDx44dodVqMW7cOJSWluLQoUNwcnLCzJkz8eKLL6Jv376y80Zjx46FVquFjY0N59IrKSnBa6+9BhsbGx4rSrZRX3wL0GeZoRRps2fPhqWlJYKCgngzJC0tDZ06dYKZmRnLm3LzSUm0UWNpaYkZM2agd+/e6NGjhyy9vZ+fH7RaLdavXw9Aju67Zs0aHgtzc3OMGzdOFlA+ffo0tFothg8fjvz8fFn/rl+/jrZt26JRo0awtLSEh4cHb4YMHz4cjRs3xq5du/j5AQMGQKvVYuDAgTh//jxb/s7Ozjh+/Dh0Oh3mz5+Pxo0bw97eHsOGDUObNm3g4uLCll5hYSHat28PrVaLkSNHorKyEsHBwTAxMeEQDc0HMjQMySH1Mz09HU5OTtBqtZxt+969e7C2toaXlxdvil28eJEXMgrGr1ixAnZ2djA3N4e5uTlbZ8ZIlldRp9NjomdnZ/Phs6qqKtlBNJ1OnyihpKSED+ZREgFiOJWZnZ2Nu3fvIj09vU6n6ZCf+LxOp79SkpmZyTuMeXl5ePz4MT9bVVWF7Oxs5OTkyCYJfa/EXAL0kyUrK0uGO56Tk4OcnBzodDqGsP3ss8/qZZgodFQfxSRycnI4jka/k6ulNhmzsrJkvAbqBywU+UW4SspDvTqdHpMsMzOTFySqq6ysjFN5hYWF4e7du7IAv6hc6R3CMqfPIuXm5iIhIQH3799neaAyCgoKkJmZKTsYC+jHitonjpV4c8OYoqmpqcGDBw8Y100kyrQ8ZMgQvp5EMTND5VFs580330RiYiLu3bvHW/nU7qKiojoHfMVrKNnZ2SwP4nvV1dUoLy+XjYUyhpefn89yQDFhcS6KPM3Pz0dmZia/T7h24lwqLCxk3up0eqRUCklQm3JycpCVlcWbZiYmJvjqq6+Qk5ODtLQ0zJw5E9bW1jAxMZHthivHgcqkMRVlhL6jQ+Q6nT43A/FKJHq3oVnOZZmslXEV5UCLkyk9PR1paWk4efIkGjVqhEmTJrFwGBI68VS0ssz6rm8o6zf0jPL5+so4f/48OnXqhBUrVqj2WazHWNDcWHJOakd912jo3qCx6zqGeKV2n0t8h+j+/fvsVitv6osLiLKNate8jLnVhnhk6B1RwRi6/kH1Kqm6uhq3bt1CQUEBuytinMbYIgDokxubmJhwZh6xLrWxEPtorK/iM2KZSswytf4ob7Go1aP2uSFyKNZZXV0NGxsb2Nra8gJFRJsvaschlDxQkrK9avPcGP/qu1YkiUJDDRBNa+UfoL97RmdLOnbsCEdHR9kJWLE88V3xs/J35bPin3KQlQOpNiDKekXFITL8yZMndYREjcQ2GOqX0loQvxcvXivLEXlen6uk1r/6eEvfZWdnc6ymZ8+ebHGqWSRKoWpIv8UxUmuf8n3l5Fb7v7F+E1GatDZt2kCr1cLX11d2GdwQLwsKCnh3TZIkJCUl8Yn/hvBUlD9DfBO/F91LQxNbrEspC2o8Fcs0NH/U/uid8vJyPgfWpk0bxMfHIyMjA7GxsWjZsiWGDh1q8HqSsh2G5FFsvzHQA7V+GiLG46pvooj06NEjTJ48GcOGDcPLL7/MGEfKgVDrqKHPf6T+P/P8X333r9Qnvm9MkAxNjKfR1idPnmDJkiUYNmwYfH19MW7cOKxYsaLeFfqP1vdH2mxMHv4IRUZGsiz6+/tzn5QTWlnP1q1bMWrUKAwfPhyvvvoqZs+ejeTkZINKpCFu/F/px/8G6XQ6pKenY/ny5ejfvz+mTp2KOXPm4I033kBERITRNIPKcoz9Zkih/1lqMJCgUlP/TX+elJNCbdU0FpP5m+on0ZJUs+6NueJKyHGyFJRWwt/UMBLH4WnxrkGKSxw45cA2dBX6m+QkmthK7CVjgem/qS6JCyrxTXR/SX6VMqymzKgctTFpKNTPfxOpuY9Pe16rWa1/lRpscVGlypOsyr+/qX6qz2ymifI3NYxIMSnJUExOTYaVAfP6cNb+r8i6sbn875rX/yuKS00bGzvk9++kp1lffWU9zbpEYYiIiMCECRMwc+ZMfPHFF7Lg8N/UMCJFc+/ePQQFBWHatGl8b0+MLarJsGhhqYVDDh48CD8/P8ycORPbt29n1N3/bcX1tOKfhmKsyoD7X2lnamoqEhISEBAQwBf6/2rbVRWX+IDSvBPdGKWJrabUxI6r/S5+FlEBDD0jugCGdlNEqqmpwcGDB7F582bExMTIlK1auWKfxX4r+9gQ5hrjBVALATJ9+nTG5BYPTRrjrdKsV4vBGKpf2Q5Dv6kJs/ivcoeooaQ2RobcE0PtVb5TUlKClStXwtbWFpIkoV+/fgbHwJgMikqJ4GLmzp3Ll7hF6Gm1sql9SrBHY66S2hir8UrZb/GMoCHe1dTUYM+ePdi8eTPOnj1bZ7zEf8X31SDEDc0xZftEqq6uxpo1axg0gRAz1HSHyDs1hSqDblarXHxBeShQFFb6rGZ6i51QxguUykP5m5pSUTLUUEcB/WFAb29vPvXr4+OD5s2bM3YXDZRYv/hZeWxCPCNVn/ms9r6awrl9+zasra0ZC+zevXv48ccf+VAglaOMgakpEeU2u3j0QrnQKPmupiSUSlCsl8ZbTR4aSvUpESV/jSlPsf0VFRWMTiAuAEqFoKZ0SbZIGcTFxfEpeEAPqBgbG4u8vDzV9ov/KsdeqRzU+iP+DgDbt2/H0KFDZYupsnxj80Qs85///CeaN2+O999/36DsK9uslDlRHusbVwAIDQ3lu8UAGJRg7NixdcbAWP1KOSNStbgMTUyloBtruKHfDZGaoDb0XeXvixcvRuPGjXFPJUO2UoEoSRkYV6vXEH+UgmqsjXTJVURfEMtvSIzL0ApOpDzqYGw1p8/GeFPf2DZUedX3rKH6iZRCTLRnzx5Ikh45QTwpruyXobrFMgkGhlxOZf0N6a+xeoy9m5ubCwsLC8ycOVPWhz9TlpLqO2Re38ZQfTwE9AAHJiYmjJdWXV3NsO6EECGWZ8wYMGTlGY1xxcfHY+/evTh8+DAePHgg++3JkycIDw9HeHg4jh49yrhbgP6+WEREBGNaR0ZGMgrBr7/+imPHjgHQr2KRkZF8Duz48eOyu4v0LOXiy8/PR0REBCIiInD06FGum8z3w4cPY+jQobCzs0P79u35vbi4OERFReHChQuygYuLi8Pu3buxf/9+fpaYd/LkSQb2r6mp4XpF7HI1oveLioqwZ88ehIeH48iRI3zd6MSJE3xJ3N7eHp9//rnsIKjSJI6OjkZERAQiIyPx7bff4vDhw/j+++/rDPKNGzewe/du7Nu3D5GRkVzG/fv3ERERIRu/u3fv4uLFi6isrMThw4dx7Ngx3L9/X9an/Px87NmzB/v27UNERARfYL506RKP340bNxAZGYnTp0/Xq2zU6Oeff8Y333yD/fv34+HDhzhx4gRfXTl+/Dhf+K6oqGD+iwgSgB4gcffu3fjuu+8YLuW9996r1yrMzc3Fnj17sGfPHhw9epQVXUxMDIPqOTk5YcOGDSgoKJAtSuLkTk1NRUREBPLz85GTk4OIiAgcO3aMrwwlJSVh165dOHjwICIiIpCbm8vvxsXF4cCBAzhw4AAiIiJw6NAhfPzxxwy8t3z5ctlET09Px+7du/HNN9/g2LFjKC4u5nG+fv06IiIiUFVVhaSkJERERCA2NhaA/i5mZGQko1rcunULkZGRfLD01KlTiIiIkOHS5ebm8hwLDw/HyZMnZWOnJv+3b9/G6tWrGeF05cqV+P3333H+/HkGHEhLS+P20d1YsayYmBh8/fXXOHbsGM6cOVPHiqRnZYqLvqyursaMGTPg4eGBUaNGoW3btmjbti0P7o4dO/DSSy9h/vz5jET63HPPAdCbuHSDffXq1ejbty+fTJ46dSrDzm7fvp3jERqNhoEJJUniC9KEBLB161ZER0fLUFElSY9hbmFhAQsLCxw7dgxHjhzhrD1DhgzB66+/jsmTJ8PKygqSJLHrWFlZialTp6JLly7Ytm0b5/wLCQlBeXk5Fi9eDDMzMzRt2hSxsbHo0qUL1/nqq6/WO0nDwsLQt29fLFmyhAEWu3XrhurqasTExPBVCgsLC2zfvr3OHTidTofbt29z3Iv+hg0bxvhM7777LgC9opw1axY6duyI0NBQhvj5+OOPcejQIeYZ4YYVFBTAxcUFL7/8MoqKihjhQUxrtWXLFrzwwgt4//33OQlDcHAw3n//fQZG/Oqrr/gyLsWTGkpPnjzBhAkT0KJFC4wZMwadO3fm09s7d+5kHKxWrVrh+++/Z+w3uk8I6HHjCBlhw4YN6NWrFz9DIHZKF5do48aN6NWrF4KCghh3jJA/o6OjGbnE1tYWO3fuZMWldMk2bdrEqdk+/vhj/POf/2Tki7KyMrz//vvw9PTExo0beVwuX74MQA/saGtrC19fXx7TXr16YcuWLVzGsmXLWHF9+OGH6N69O4KDg1kuyO167733OH9CWFgYnJycIEl6vDey7E1MTHD+/Hls2rSJ40379+/H66+/znxzdXVFZmYmysvLmZ/+/v5YunQpJEnCa6+9hrfeegvnzp1TVVy3bt1iwAJra2ssX74cd+/e5Uvsb775JpYtW8a4ZiYmJjh48CAA/QIwbNgw9O7dm+8OE5oyybm4+Eii6VdTU4Pi4mK88sorMDMzw+nTp3Hz5k1eAXJychiX6dlnn+VCCV/nwIEDMrRUEr758+fj/PnznHORIJj79euHBQsWwN7eHp6ennBwcICtrS2+++47pKWlMZzNzZs3UVxcDK1Wy+V++umnqKysZDiSkJAQFBYW8qAQfhHhcVlZWaGwsBClpaUYMWIEK0QADFTYvn17PHr0CN9//z3s7OzQtGlT9OnTB2PGjGFI4hYtWsiCokT0f4KsERNw0CX0b7/9FgAY5VFE06AyaBzKy8s5ICxJtXDC1PaBAweisrKSMb/ogjhhPHl4eODWrVvcfycnJ5SXlzMkDiW7IFDF4OBgAHrkD0mS+O5maGgoJEmPhrvzfyBc6LrXkCFDMH/+fLbW1IRZOdmLioowcOBA2Nra8iQmwX7uueeQmJiIffv2oVGjRnB1dYWXlxfGjx/PAITdu3fHpUuX0Lx5c5iZmeG7774DAL6j6OzszCgIakQIpSJUTLt27SBJEnsFNFEJStoQXb58WSbrnp6eLOsER3zgwAEAwOTJkyFJEsPF0DthYWFcTmxsLLu7pJSAWugekhfCS2vUqBGuXr3KsEQEO9SrVy/Mnz8fycnJDCvt4uICQK9caCH29fVF9+7duW2SJCEmJoax5gndmKCSJEmfXkx5p1GNv6JsEy+8vb3RpUsXzJs3jy2w1atXIyMjg5Pz0CVrS0tLmeJSxgMlpSYjDCBKBPvo0SNcvnwZ169fx4ULF2BmZgYXFxfZBV2aYIMHD0ZNTQ1r1E6dOsnyK0ZHRzMDRo0axQogKSkJH3zwAWxsbODh4QFAD38hSXroFUKdIIykiRMnAtC7M6IFJ2Lak+IiISQLhbC7/vWvfzH+EyVrkCT9rpGYSMLS0hKFhYU8Mb766qs6gWTi3dmzZzndmQh3S6vXiBEjkJeXx/hYNFHUAq9ArcXZpk0bvmE/ePBgSJKEcePGMajc66+/zmnFRFTNmJgYBvfz8PCQJcMgxbV37164uLggKyuLkToJgO7q1atwdHSEJEk4d+6cDBDPz89PpqgMxeREdw2oRd6k8QDAaBUEfUNWPFk9paWlmDhxIjQaDY4ePcrxJ0rCAtQqro4dO6q2Q5Q/giEiooVl4sSJyMjIYIwsMcCvRhkZGTA3N4ck6RNfEAoKKXsCOwwPD4dGo4G9vT2DLpIF1rJlSzx48IAx+2nhffXVVwHU4n11794dycnJXDfNhaCgICQmJjK/vL29ZSgdhM21bt06ALWLNP1FR0cz+OTMmTNlCV5o3m3evJkXhaSkJB5XNSLrmBRvdXU1J7qRJH2OiLy8PNjY2KB169YoKSlBnz59IEkSW18TJ07kvojWslinJAaCr127xpPqzp07dRpFOwMifvq5c+fg4uICCwsLREdHY/PmzTAxMYGpqSlDPwOQWQeWlpas0EgoyKUioDb6TMKcm5uLpk2bQqvV4tdffwUA3Lt3DxYWFmjSpAl+//13nhTe3t4oLCxEbm4ubGxsWLHdvXsXTk5OsmQWQO1E6dGjB7KysthVadasGa5duyZDqoyJiWEmikqmrKyMMfTXrFnDZZ8+fRpNmzaFlZUVYmNjGXRRBFVU2y2srKxkM56S1VZWVrLrvXTpUoZjFnNYEshjly5d8OjRI6xduxaSpAfz69atGwPIvfHGGyguLoanpydba+SuL168GG+//TY8PDwwfPhwREVFoby8HD4+PpAkPbIEwbcoYz5KIsHT6XSyXT+a5OXl5ZxgZO7cuaipqeFL0y1atMDt27dllg3Bgnft2pUhbdLS0thqMgRNVFxcjJdffhmSJDH+F6BXZmTpX7p0Cenp6ZAkPQgfjbUhxbVq1SqYmJjAzMyMF6GUlBQOlWzYsAETJ06Eg4MDpk+fLgPnEz0KQsitrKzkxBpRUVHIycnh0IcIB71r1y5YWVnB1dUVN27c4NiehYWFbN6KckuW34kTJ2hTZFsAACAASURBVLh/xKtnnnkGkqQHjSwpKWGLa/bs2ey6mpmZ8a6kobEuLy/Hc889BxMTEwYOLCoqgoeHBzQaDUaMGIGqqiqGee/WrRuOHTsGjUaDNm3aYNeuXRg4cCDs7OwQEhKCnJwc1d1vQLC4AHmyBzErMaA3T0lzLlmyhL8X0TgBsP/t5eUlw6qurq7m1XvmzJmyVTg+Pp5jJ8ePH0dycjJbUpS5hJSJmLKIMrvMmzcPADhOQoojNzcXVlZWcHJyYnxuSdK7OmL/yHT29/dHWVkZm7HkSv7666+QJD0EMcHxihMS0IOz2dvbQ5L0QUkicr3Mzc2h0+mwb98+SJLe1SsvL1c9DgDorTeyXG/cuAEAOHr0KExNTdGvXz+Z9XT16lWur2fPnjKLKjo6muMfkqSPxVhaWsLLywsDBgxAixYtUFRUhNLSUu53//79MXr0aJz+HwRPQD/xaYwou4yxHUgi8Zk9e/bAzMwMffv2ZWt369atMDMzQ5MmTVBZWYm0tDSOSYaHhwOoxZR//vnn0blzZ7aYiQjKW5IkHh8lZWZmstImMECgNmUeofVu27aNreOKigqjGzEUC+vVqxfL+qVLl7gtI0eOxKuvvioLeotEmbIkScLJkydx6NAhmJqawtLSEkAtBJEkSdi3bx+/RxOfzkRRqsApU6bIZDI5OZkXAJIhyhtAFh0AuLu7o1GjRhzKqKqqgo+PD0xNTTFp0iSMHz8eJ06cQElJidGTBV988QVMTU1hY2PDv3/yyScwMTGBs7MzY+yRov3www8Z+trJyQn+/v5YtGiRTG+IZzZlxyHERoi44iS0W7duRZ8+fRAdHc3mKSmu1NRUnvQffPAB8vLymDG0QlDZ9+/fR5MmTeDg4FDH3KQciC4uLtizZw8Hy21tbbFnzx7k5ORwkJiCyNHR0bC3t4elpSXu/U+aqCZNmnC2kOvXr7NAd+7cGSkpKSyUGo2G2xAaGgpLS0u2rijfIuFzA3pUWEnSByfLysq43SLvCgsLeeJTIDwxMZFN59WrV0On03GsTIyxKHdNdDod56IbM2YMysrK8PDhQ16Njx07JksQQW7P7t27YW1tDa1WK0ObpQB9YGAgbt++LUs1R+5HTk4Of7948WIA+gzZH3zwASZMmICkpCTOfUnWEvU9ISEBN27cqLPzTM/QAkUu1EcffYSqqirExsYytK9Wq8Xly5dZIffs2ZN3vcjynDp1KssXxVA+++wz7oskSTLUUpEyMzM5BkSK68aNGxy/pYQt5Db6+voCMHzcoLCwkBPdimnlKcQhuj6PHz/GxIkTsWbNGp4j5PqTZ3HixAmOVS1duhTXr1/HuXPn6vTr7NmzaNasGUxNTbF7925kZmbCzc0Ntra2dYA8afOif//+uH//PrKystCmTRtoNBoOZWzfvh2WlpZo2rQpA0pu3rwZL7zwAluCyvE0dERh06ZNkCS9+3r16lU8ePAAAQEBbCkD+t1P8uqio6PZLXRxcWHFdOXKFXTr1g0XL16UeSEyi0tcERMSEniHg3DFJUl/clhMYDpr1izcvHmTNT11UFR8NCGobNKyFMMSGUxQws888wwrR/ozNzfH1q1beRWOiopCZGQkTExMYGNjw1vzFMtp1KgRXnzxRYSFhcnwrG1tbXHu3DnuX3x8PL744gtIkj6pAlkttNFAFgsAWV44pftADC0vL+dBWrRoEX799VfesSMLUKfT8cQjBSy6WuKuLiXnnD17NhITE3mLmRaN5ORkjodcuHCBc9E5Ozvz8RAiGiedTsersCTVYpBT+ykeIkn6TD4tWrRAjx49sGvXLvj5+UGSapOYiu2lyU6pwdQEHZDjs1NCWAq6k7Ki8RctKtolk6TaALSbmxv8/f1haWkp25F+/vnn67QB0Cthio2tWrVKhjMfEhLCbSUlT5mLDCkuCqJLkn6Ln95/9OgRx2zMzMwwY8YMNGrUCK+88gqioqI40cn69etx//59/OMf/4CJiQn27t3LGy9eXl4YOHAgLl68yOGHnTt34sSJE7C2toaZmRlbo1Sei4tLnU0jGhdJ0m98kNdiY2PDSKs0pyWpNokvLdS2traYN28eduzYITtEqzwEC+iRimkse/XqhREjRuCHH37gsum4EeUhkCR9KGbVqlU8Dp07d8bo0aNhamqKOXPmyGJ6SpKUmiw5ORmvv/46Bg0ahIEDB9Y5MLZ06VL4+fnB398fI0aMYC0P6HeHfHx8sGHDBpkbBOiPCPj4+CA6OrqOW3Tq1Cn4+vpi0KBBCAgIwJYtW+Dr6wtfX18EBwcjISEBGo0GLi4uCAwMxNixYzFnzhwWGECfxNbb2xvDhg1j7b527VpOF79t2zYAeuX8yiuvYNasWXjllVd4V4No2bJl8PHxkaW1euedd+Dr64sVK1awuaw86Uv9XLBgASZPnowpU6Zg1KhRMv5ERUXB0tISnp6eLDiGzhm1bdsW5ubmmDBhAqZNmwZvb28GayS+paSkYOTIkZg1axZee+01LF++vE6eRZ1OhylTpnD/09LS4OPjw9lsxPJ0Oh3efvtteHt7w8vLC6NHj2aXLiQkBD4+Pjh16lSdgDslgxBThon1i1bpvHnzMHz4cPTr1w8XLlzA6dOn4ePjg3HjxiEvLw8rVqyAj4+PLFYza9Ys+Pr64vPPP0dcXBzLiq+vL+7fv4+7d+/yOFMuPjWqqanBvHnz4O/vDz8/P7zxxhsyN27//v0wNzdH586dZenm1TYezp07Bx8fH2zatAkVFRWy8cvNzcX48eMxdOhQeHl5Yfbs2fyen58fNmzYgLfeegszZszAwIEDERcXhwcPHrDMDxs2jCftkydP4O/vj2nTpuHNN9/EtGnTZPHZPXv2wNfXF0eOHKkTdli+fDl8fHzg7e2NEydOIDY2Fj4+PtizZw/3ac+ePfDx8cH48eNRXFyM8PBwmJubY+DAgfD29mYv4oUXXuAxEecu/ZuRkYFhw4bBx8cHPj4+yMjIQE5ODry9vbFo0SLeibx16xaPFXkFx48fh4+PD/r164eePXuyy2qMZJms6zvOb4yUvyuDzWq/GYsfiESxrJEjR9b57Y+eHDZEhtpi7IS88mpNfUQZwil2RmWJVx8AfaxRmStP+Xx96AXKxcFQH9XiB2r9VX6mv4yMDAwZMgT29vZ8oFDt2T9DDYmhqdGfeQcAY68TxjrxxRjYIrVTjd9qz/0Rqu95Y7c/GsIDZfnHjx+HqampLEN4UlIS78zTJhi9W99NmvrqM9aH+sqUBeeVO0TKCWDs/8r3lBaJ8jm12/iGJhEFZHfv3q36nBICWKkUleatyBRl+5QuoKgklGWQgCgDiOIzly9fRnBwMC5cuICmTZvCxcWFESDEOkVFRHkQxbuVyvYo+aTkidqzOp06lpra2Iv/Knd2RD6dO3cOb731Ft9+UJLaO0q3mEg5hmp3NOkdZXuUMqvWDjUlfu7cOQQHB+P8+fOwtbVF27ZtZePdEOWhnENqbVNro3K8xHYq+a42zkrLR+STCERpaAxFUAOgdgOMUgYSUaytXbt2fINCbXFUq0/Jb4LUFsdRedzBkMEjkiQ+JDJXyXAlk5XMVL4vkjg51dwrZYOJ4uLisGDBAvaJw8PDkZGRIRNqZfuU9dfXv4Y80xCrUU2ZFxYW8pa3JOmv+NCBSbV309LSeJeNgrS3bt1S5a/yX6Xgqk14tcltqA9qf2p9bCipKQ7l/w21Q2yzIZlUjouhNojtyMnJkZ3Kd3Bw4FiMMXkW+2OMB2oK54/InxpviBdKeVfjr9rYKa0k0Trbv38/x4BHjBiBo0eP4tChQ+jRoweGDh3KYQhDsqdWr9guQzJGZajNMUPUYDyu/w2KiYnB+vXrsXXrVoSFhSEkJAQpKSn/2836Q3Tjxg1s3boVGzduNHqiGwB+++03rF+/Hps2bUJYWBg2bdqEs2fPygZXjUQhUK6i9ZFS6RsS9IYqtf8m0ul0iIuLQ2hoKDZu3GjQajT0rqFJ+O8kGmM1JfQ0qKCgAKGhoVi3bh3Wr1+PDRs28JksZTtE2fkjMvc06P/Xiuv/IhlTPoZIp6uL76T8XbkaN1SYle4qva90M0XrTU1h1Ycq8N9Cf4RvIl/+U4pbOb7/aYVBpFzU/tPj/7fi+g+QmjJQI6UrrRYzUyPlqvtHhVnNRFc7zS/Gx5TP/rdaXH/F/W3IhszTJjX3899RR33l/ietTDX6W3H9m8mQ26X2nJolI36uL/NPRUUFH0P5I+0jKi4u5tPNgDzuoFxRKyoqUFBQUGez5b+R/oy7o+QbHW/5T1F5efm/JROUsryqqirVvonPVVdXo7Ky8j+qyFVhbeqj+tyaP0NqQUhDzymDg2plNLQ+tTIbUo6h9w21h/7EwW1IGYY2McRnv//+e+zevRvt2rVD//7967TBULlE5eXlGD16NLy8vNC9e3cEBAQw7pVyZY2JicHkyZPh4eGBwMDAOhj5avyrb7zUdqWU7Te2wtdXvjFSujrKug29QzR9+nR07doVvXr1wpgxYxj6yVh9xn4zxrM7d+5g7969GD9+PDw8PBjowBB/1P5vjH/0/8rKShw6dAiDBw9G69atZVekxHLy8/OxY8cOdOvWDR4eHrKrbmr9Uhs/Y/PQGMnQIUQXRU1gDAUjlc8oj0akp6fz58WLF6Nv376YO3cu/66MryjTSim3fw25UGo7M1VVVUhNTZV9p1ae8nulcPbt25cHhn7Lzc3lXU41l0OtvWo8EutLSUlB37590bdvXwZvUw6usrxjx47xie/mzZvzs0reAkBWVhZyc3P5c0lJCUaPHg1ra2ucP38e48aNg1arlV2CV9ZFuFPiDqmSn6JbrOZ2ijwSQf+UacPUjn8Yirmp8dmQ/KrJkVpbAf0VlD59+qBPnz64fv06dDodysrKMHv2bJiYmOD48eNYuHAhGjdujCtXrjD/09PT0a9fP/Tt21cGkAnoDwIXFxer8k/sszgXbt++zTA1kiRx0Ly+Oasm78q5IH5XWVmJ7du3882Pe/9zpU4pu/n5+di7dy/s7OwgSRJfwhZJje9KOVaTn/rcdkkMrqodV6Df1DoqKhrle0SjRo1Chw4d+POGDRswefJkGWSxyBCx0WrtUQqyUuiULsurr74qgzpRuj/KstQm2cqVKzFp0iTZwdGMjAx07NiRz1qJ7Td07kg5KZXCBQAPHz7ElClTMGXKFEYTUBNMqocOR86fP192jUfJV0B/K+KZZ55BUFAQP0P3y+iuXnl5OUpLS+sIKbUvNTWVBZUUl6GxUJ4ZU/bBkLwpFyL6v1qiVuWEF9tAPFB7Tu17tQleU1ODmzdv8pgQLA1d2J8/fz4Avev85MkTGb8ePXqEKVOmYPLkyYw9BgAnT56EjY0NIiMj67SR+qmmmGkMJUlChw4dkJCQoMovJa9FXigPL4vzW5w7UVFRsLCwkN3rVcoToL976ODgAHt7exQVFUFJhhYscT6otdeY0gIASXlorSFUX6GAfiBpcAlS44+U05A6gLorBr1XUVHBl1YJcsRYXWoTyxBlZGQgKCgI5ubmfOG4vvapDXpDqCF8KCwsZEwrETpFpPv372POnDlwdHTk6xc///wzWrZsicaNG9c5CmCoXpo4L730El8HEheV+ngnTqQ/Qn/mHSXVd6JcPItkbPIkJiaic+fOsLKyqnOpu75Jd/PmTfTp0we9e/euo+zr4x0AfPPNN0bvhf7R2y+G+EGX3efMmYPy8nKD40an6vv168dhg/8ESYDc1Xv06BHCw8MREBCAn376CUVFRVi1ahUCAgIQEhIig5xIS0vD+PHjMW3aNMyaNQuHDx9GUFAQYmJiZBecJ02ahKNHjyItLQ1r165FQEAAvvjiCy4nPj4eM2bMwOzZs+Hn54d9+/ZBp9MhKysLhw4dQkBAAGJjY1FYWIjg4GAEBATg008/ZYaKfQD0mENi/X5+fnzxOCEhAdOnT8ecOXPg5+eHHTt21DkpTeU8fvwY6enpWLlyJQICArB//36Eh4fzZVITExMsWrQIaWlpyMvLwzvvvIO33noLEyZMQEBAALsNIn/Ly8uRnp6OhQsXYtGiRdDpdFi1ahX8/f3x6aef4t69ewgICEBgYCDfl7xz5w78/f0xefJkLFiwANOnT0dSUhLS0tKQm5vLiASWlpY4e/Ysjhw5gqlTp2LhwoUoKSnBxo0bZYgb77//PhYtWsQXtz09PREcHIyjR49i2rRpOHz4MGpqapCbm8t36ghNgGBIhg4dyuOntAxE62Ds2LGYNWsW5s6dyxDVRImJiQgMDMTcuXMxceJEvk8J6FEQAgICEB4ejurqahQXF2PevHmYPn06Tp48iYcPH2Lt2rWYPn06SktLsWPHDkydOhXvvvsucnJy8O6772LmzJmYMGECpk6dikuXLnG7MjMzMXfuXCxYsAABAQFYu3Yt90O0yCoqKpCcnIzLly9j6tSpmDVrFhYuXMgoHQ4ODli6dCnfdSXFUVVVhfv37+PmzZuYNm0aAgMDce7cOaxZs4ahnVq3bo3g4OA6xylqamrw5MkTnD59GoGBgfD394e/vz8WLlyIqqoqdO/eHRqNBtOnT0d6ejqmTZuGgIAAxmcnOY6OjsacOXMwffp0+Pv783WssrIybN++HQEBAfjll1+g0+lw48YNTJ06FbNnz8bjx49RU1PDCyEhnRDdvn0bb7zxBubPn4+ZM2fyRW4RL0ykmpoaLF68GBMmTMCiRYsQGBiImJgYPH78WHbXOCkpSSYLoaGhRpWwJJqZgB6kjBA7g4ODZSe/JakWwiM4OBh2dnYYPnw4du7ciXbt2kGj0cDGxgbZ2dkM6ufp6YlLly7h22+/ZSBCSZI4fhMYGAgnJyfs3buXLyFLkoTMzEwcOnSI0RRWr17NkDD0t3fvXpnA0eDn5ORg9+7dkCQ9HPPp06dRWlqKJUuWoEmTJggNDcXJkyfZ5bl58ybzQFyV9u7dy+B5kiTh+vXrePz4MQMPDhs2DAkJCbh48SILZEhICIPaffXVV9w+oszMTO6TtbU1gysSIgJdb+rYsSOKi4uRmJjI5a1cuRJnzpzhU/gjR47E8ePH8dtvv/EVIRHhQZL0SKO0wEiSHvf77t27SExMxLBhwyBJEtzd3dG2bVuGZCb+5+XlQZL0iB5kXZHS/uijj2SCpFzNly9fDgcHB4waNQqrV6+uc4Vp+fLlaNy4MTZt2oQzZ84wLPfFixcxduxYGfROYmIiqqqqGFEgOzubkUskSWJoFEnSQ4oTbtz69esZiI/c/G3btsHW1hbLli1jNFCC2VbKUXZ2NhYtWsQwLEOGDMHvv//OOPWEzkuIo8SD8vJyBAUF8WLh6emJvLw8pKam8kT/4IMPkJycXOfEOQAsWbIEFhYWcHd3ZwQTSdKje/Ts2RMODg4ICQnhuSJJenx5Unq+vr7w8PDAyZMnGS/P09MT8fHx3CbiFQBGcRg9ejTKy8tRVlYGCwsL2NnZcRytqqqK0XLbtm2LGzdusAKXJEl2MZr6UVpaijFjxjBixO3bt+Hm5gYzMzN4eXkxXPgHH3wArVaLjRs34uzZs4zFJ8YLVRWXOGHz8/N58ri7u8PX15cTl1pbW+OXX37Bjz/+CEmqBfkDasHNaPWiCUkIpoDetyfhe/z4MWNpizthpNwI75qA8dzd3TFgwACcOnUKpqamsLKyYhdQKXBiOXRhlO5hiVjwlEhAxPcmIkVOcDlt2rRBSUkJsrOzGXKGYjwi3G1sbCz27t2L4cOHIzMzUxZvIaK20N/OnTtx/vx5AOBEGrNmzUJZWRlatWoFSZIYzSE7O5vfIxeceO3m5oZ27drh3LlzaNmyJTQaDdavX4+HDx8ytA1ZThUVFQwDvWDBAvTt25dxrwICAlBZWcnWFfGMMNAkSWL0UZHISiFwPoI7WrFiBZ577jm89957qKioYBgjSrAC1GJHtWvXDi+88AIL/L/+9S+Ulpbik08+gUajQdu2bQFABplCC9vZs2dleFiRkZHYv38/hgwZgkePHnESBj8/PwD6+IwkSfjHP/7B7Vdzd5999lloNBqsWbMGOp2OIX5E6Gi1EAOl5CK3LioqCvb29rCwsJDFg5SWPpVPkN2DBg3CF198gR9++AF2dnawsLCAi4sLNm3ahMWLF3Mf8vLyGMiTIGoAwNPTExYWFujUqROGDx/OBgAh69LiTHPu008/hUajgbu7O5dByLp9+/bl4xEkP4QcLPYFqMXZ7927Nyt3gqwm2CJKriHmsCBQBco5KvKYSBInPaAPDosC8eOPP/KAE2xJr1690KJFC74pLmK2R0dHA6hFI50xYwYAvcamjnz22WeMKvriiy9yajOdTseYRIMHDwYAhtWQJH2sinzvAQMGyDqkVBCUfWXp0qVISkqCJNUCChJzCdNdiTFFvxcXF3N7CO43JSUFkqQHI/zmm2+YZ2SlEiqlKJTKGAYpbHNzc0RFRfGz8fHxrHDS09MZ5lm03ghn3s3NjVFcCZeLLKFr166hcePGvMMYHx/PbSYokYiICH6HxpGwsAgWiCB8CeKXMKh8fHzYAlPS1atXIUl6SzctLQ06nU6WXIESL3To0EEW9CXZ6Ny5MwDwnbmlS5cCAKcMI2V46NAhbv/nn3/O5efk5DC8tTjxcnJyYGJiAhcXF/z222+Ii4uDo6MjzMzMZBmOlLJ08uRJODg4oEmTJgBqlZ0kyWG8lS7f9evX0bp1a2g0Gh4nsp7s7e353p9yUwfQH28htFkRzI9glCVJD12dlZXFeF0nTpzAzv/BOxszZgyfx6usrGQo6SVLliArK4ut2QsXLkCn08HJyQlWVlYsi9OmTYMk1QJKpqamslwSTLhOp2ME2FGjRnEbxTlIRsdrr70GQH9Zm7C3oqKicO/ePZYV4pFOp2OLtkOHDnU2HojYVSSmRUZGwtzcHFqtljHRCSd87NixnJGlV69eXEh4eDibzr/88gsSExPh6uoKS0tLFs7KykoGhFu8eDGvqCKExo8//siAgVevXsWVK1dgY2MDa2trfP311wBq4XJ79+7NHVW6uwkJCXBxcYG1tTUeP36MkSNHylZanU6P2kB49MptZSonOzubgevIkjxw4AA0Gg28vLx4OxvQH4146aWXoNFoMGvWLJSWltbZ6QL0vjxBKQ8ZMgQiERggKZPq6mrs2bMHtra2aN26NbuBHh4e+Pjjj7k8QrUkISd0CXIfduzYwSsY5fsjq7lNmzZITU1FfHw8bG1tYWdnh5iYGMTHx/OikZiYCJ1Ox6B1Ima7kojXlAFaGacgq07E7oqLi2O3/YcffkBSUhKaNWsGa2trHDlyBCkpKZzKjvINkJvi4eHBiUKICgsL2R2fMWMGysvL+bL+888/j4kTJ+KZZ57BhAkTGLVVbfcN0Lu0kqQH1tTpdLxIu7q6Ii4uTvauOM4URBfHkqzK5cuXyxSd2qbBsWPH0LhxYzRu3Bg//PADampqGIyza9euyM7OxqNHj7iODRs28DyluQLocdTMzc3h6OiIvLw8ljE3Nzc8ePAAO3fuZGhlQH9XkRYsAtckC3nKlCkc446OjkajRo1gZmbGfFDuhF67dg2enp6wtLTE1KlTYWlpCVNTU0avJU9h9OjR3N5ff/2VZYHgqsW4I5HsOARQm3GFtGhJSQl69OgBjUaDq1evsikq7tRRHIGy71BH27dvz888evQITZs2RbNmzfDw4UN069ZNZpEBYLhiU1NTlJaWsvs5bNgwAHpQtX79+kGSamNt4iqnFDZKvEHWEE0moBatVaPRMECf0tT/7bffYGFhgfbt27OFQfVTFqTCwkK2GGNiYng1M4RNn5qaCknSI7VSwk7qA2VTEWFFdDodgoKC4OLigi1btuDw4cNISUnh3zdu3MgTuLy8HNXV1ZxsgjK7kPVLiq26uprHkSwaihN16dIFOp2OXdZmzZohMzMTFRUVsLa2ho2NDT7//HNekJRECLIigmlGRgZu377NMRpxFQZqjxZIkh5NlMaP0HLFBK1Ur6urK0xMTPhwZE2NPrUe7fKePn2arZYHDx5wWMDT0xMHDhxguGvqm3iMg/heVVWFRYsWQZL0qKlALZIv5XeksVMedaHYEslJdnY2zMzMYGZmxqi94hjT34MHD3hBJCTSgQMHAgDMzMxgbm7OO5kXL16ERqNBnz598ODBA57w4rEdUpY0F0nhBwYGMpSzJEn45z//CaAWM9/JyQmRkZFIT0/nZBqUmSkvL49hqy0sLHjhED0WUsQ//vgjnJyc8O677+LAgQOy3Ws6Dyji33///fcsC5TAVm3XVRJNsMTERDbRKTBGGtnU1BQREREs8OHh4Th16hReffVVzpPYoUMH7Nq1izOxbN68GevWrUNWVhYLo7OzM9atW8cBODp3dOLECVhYWMDKyoozJ9PGALk3Bw8e5AAy+edqu4rkN3/55ZfYuHEjXF1dIUm1OOWXL1+GnZ0dQ+AaOgZBsYZWrVph48aNqKysZJjgo0ePYuvWrVi9ejXHXYBaxaaGFgnUmvsvv/yy7PvCwkK4ublBkvRprWi12bZtGxo3bqwahysqKmILZ926ddDpdPjtt98YFsff3x9nz57Fiy++CHt7e3z//ffMNwo4v/POO6ipqWFXLTAwkPuo0WjQt29ffP311ygtLYWdnR3c3d3Ro0cPg9l0SDF17twZGRkZ7La+/vrrqK6uZlhjsriuXr0KBwcHaDQa3uGlzY/JkydznEiS9GGFr7/+GqdOnYKNjQ2cnJwYux3QnxFs0aIFf6Z+PHz4kN0fDw8PZGRkoKioCPPmzYO5uXmdzRlxV5QC4P7+/jh58iS3n6wEcbISFRcX82R/9dVXsX//fuTn50OS9PDUR44ckQWzxXc9PT1ZSZJ1N2TIEJ7Qzz33HCvX4cOHsxVJ+TMlqRZ2mhbCFi1aIC4uDpWVlejatSusY4ZOeAAAIABJREFUrKzw/vvvywL148aNw6lTpziBR48ePfDiiy8iMjKSF75ly5YhNzeX80xoNBqYmprWscBF76Jx48Zo3769LNM9ESk/4uXVq1fZG/nqq6+MHl2RYc6TGeng4MDQsbSiS5KEhQsXYsWKFfxZkvSY6KTFTUxMsGrVKt5hs7OzQ0BAAIqLi1nzS5J+237Dhg2wtrbGyy+/jK+++opXe3JPjx07BknSb9+T9SK6UjSRlQonJSWFhU2r1eLtt9/G8ePHodVq8eKLL7Jb27FjRwYmVBLxg6wOSdJvX4vmv6urK4KCguDs7IwWLVrgvffewyeffAILCwv07dtXdlpfXBxIWGbOnCmrq6CggN1SSap1aylQSeZ9//79+arHgwcP+DdaxSmeRcJHFgMJ8Ndff4179+7B2dkZlpaWSEtLQ0pKCk80rVbLbhn9TZkyRTbuTk5OBmNcZ8+eZeGzt7dHu3bt8Oabb7IVcebMGTg4OKBLly745ptvYGpqivbt23MMLz09nXdRtVotbwaIE4ws8X79+jFfc3Nz4ejoCFdXVyxbtgzBwcEwNzdHr1698ODBA9y7d4/LpUw07dq1w+XLl9l9Vo6VMrnxrFmzWDGLB0qJ6L3CwkLZrmhgYKBsHNq3b8+LsTj/KJlI165dsX//fgwaNAhNmzZFUFAQKynRkhXx+rds2cIey8yZM3nx7t27N1uXp0+f5jyQ1tbWPE/pLzg4mBdCSar1dCitm7m5Odq0aYMhQ4bIcl/6+/vX6Qsgt56sra3RoUMHfPPNN7wx8dNPP8HBwQGdOnVCeHg4TExM0L59e9mxGEMkiRZGSkoKwsLC2LelFTw0NBTbtm1DVVUVXwf44osvsGPHDgD6HZ7Q0FCcPXsWgD5lGb1DdPHiRYSFhSE0NJQZ+dNPP7FVFhoaKjsA++DBA4SGhspMy6SkJISFhWHbtm0oKipSPTSal5eHzZs3IywsjCcDoD9suWXLFqxfvx4bN25kYVUj4snJkycRGhqKsLAw3L9/HykpKfjiiy8QGhrKgcwdO3bg1q1bCAkJwbp16+qspGLcBNDHEMPCwvh0Ov1VVFRg9+7dCA0Nxfbt21FaWorg4GBYWFjggw8+QGhoKCZOnMgW54cffoji4mKEhYWx0qKzV9TmvLw8JCQkYMuWLfjyyy/5CApZvxRf1Ol0OHv2LMLCwrBx40Zcv34dx44dQ1hYGMLCwlBZWYkzZ85wuWShGKKrV68iLCwMGzZskCXuIB5cuXIFW7Zswbp167Bp0yYOJJPgX7p0idty7do1/PDDD9i6dStCQ0Px5MkTxMXFISwsTIavX1paiu3bt+P27dvYtGkT1q9fzxDMokdB5W7YsEGWa0DtilJBQQG2bduGbdu24ciRIxz8FpMZq8lORUUF9uzZg9DQUD6PFBMTg9DQUGzZsoXzEIjnrgC9m/bdd9/hwoULjIVFYYzY2FiEhYVx5iOdToeoqCiEhobi+PHjXP+RI0ewadMmrF27tg52u06nw3fffYcvv/wSISEhSEhIwK5du/Dll19y8o39+/fzONN1tsePHyM0NBSbNm1iTyAtLY3nOGW+EufjiRMn0KxZM7z55pvYvn07PvroI45fDxo0iDNWx8XF4csvv8T69esREhIiixsbI0mpJcVOKr8XlRxRQ06Cq71nzAxUPq904cQyxMmv1hZD7/6ZNjeU1OBp1Nohtl35Gx0dIcuMiHbtJEmSJdw1NI5KqqiogLe3N5ycnPj6ytPijyFeq8U+DJX5R0/IK4/BqFF9WGbiWIkBcyVNnjyZ73Qao4bwU3lq/o/OB2X7GsLXf+c8EHlWUFAAOzs7WQ5UQO9C01Eriv0ZKqu+9kriCqMEjlMiLapt7YuBSapUeQdJLFN8z9AFarUJT8FSsR6l0lK+b6jNhpQcDZQ4AUUGqrWvvj7QvTNxA0HZXrEsahdt97u6usqSUJw9exaSpM/W/fjxY1k5hOetLDc/Px/z5s1D7969OdckbQAo+2JoIqv9box3Yp+Vf8o+0//V8PBFntH/DS0ManddlXWqyZb4PPG/uroaT548wYoVK9C7d28+hkI3BurrP8mLksdq8qg8hCoqcFEujPFRyU9Dz4j1qI2Pcm6JY61sq5oMA3q3nWJgtBsP6E8WODo6wtHRUeZqK+tryNUxmatoaDCU/xoTXLUBVCtH2WC179TKUPterW7xO+VqpNaWhpLahFYKmyEeqNWt1l6gNruKubk5WrRogRUrVmDFihXo0aMH1qxZI3Ov1Noolpmens4ntjUaDXx9fZGfn19nEtTH7/qESdlHpdAb4oVamw3VY4hvhtqufMdQvWrf5eXl8fEbihc9fPiwXj7UNyb02ZCsN0TuDX2nJoPG+mqsvQ3ho5ouKCsrQ0hICB/Unjt3LlasWIGhQ4dizpw5dVIe1tc+NfobSLABpNPJrT3lhBdXiadNqampuHPnDq5cuYIrV64gRTgKUV99ohAUFRUhJSUFycnJMgwtpSL+d/Thv4mUfCgrK8O9e/eQnJzMi4XoFv3ZOv4v8l3Zl+zsbCQnJ+OXX37B5cuXcePGjadW19+Kq4Gk5oaqweI8TTIkzIZSjCnbS88Yiv2J//+/MnmeBtFCZcgSeRrjTOWIMvTfTso+GXrmadDfiquBZMiqUrqNT7tOQ3E0JU6W2rtK5UqfG6rQ/l8ltXgYWdwNib/UR/9XFwq1/qjFGZ8G/a24GkBKBZGZmYlz584hMzPzLwtxffWSglFTXOJ3htqsFkdRvnP9+nWcO3eOj6n8v0yicqfPam7dXxlzccHIysrC2bNn+ZLyfzvV1NTgxIkTiIqK4utZyo2Fp0H1Ki614Jz4mxj3MVaGIU1rLFioNskMBQqfJqnVB+jvUb3zzjt8clg8wGosuK38v9rv4me1oKux9wz1gZ5RKi/6nJeXh5UrV/LFV/F4BZWh3BlrSPuozvra9TTJEI+Myayh75XhAGXA+4+2S1R6REpZovuFau1WWshPk4fKspQbKspn63vfz88PlpaWDJlEB8rVdlMbKktiPfS7quISBdyYm6EUZtEUzMjIQFhYmAzOVuyAmuUgMo5+V4OFVlsBnxaplZ+fn49t27YhKysLx48f510mEjY1HijLMLZNreTr0wj+KutTM9krKytx+PBhODg4wNzcXLZTqRxjNTeVnlX+Rt+LvHkaloqx/hrjuSG+q/FHeVzlr266KHmfl5eHsLAwZGVlyaB5xEVQhG5W4/vT4qfaPBZdY7V5bWgRrKyshJ+fH2xtbXH27Fn89ttvGD9+PA4ePCh7XlmfUjfQ/xMTE7Fz5846Y0lkUHEZ80Ub4qcOGjQIWq1WhjukZLIxVweA7HSyMliqNomeFinb9Prrr8PS0hJPnjxBUVERJEmPUUWnfxvaJmX7lc+J53X+iuKi8o2lr6IxXLt2LSRJf8+UTmUban9DF4n6JtXTHi9j5Rmzlv6Iq/20aNSoUbCwsEBpaSkKCwuh0WjQvXt3mSwpJ6pyvj2tWBsgX6jVqKEK8tq1azwv6quvIbLdpk0bPP/883XaWa/FRZSfn8/Kp7KyUgbdXFpaivz8fJSVlXGygISEBLz33nswNTVldAIAsis25eXlsnIAPfKDmH2G/iWLjb4T2/DvWsFrampQVlaG5ORkBAUFwdLSEitWrEBRURHWr18PSarFC6usrJQhYCrjF3l5ebJchzqdTva82B81a+3PklIhFhQUMC6WeLTjs88+gyRJfD1LFODs7Gzk5uZye8Xf6Dv6Xvws1l1QUIDMzEyUl5ejsrLyqQZolVRYWMggd1QXoO+veB+xrKysTh7A7Oxs5OTkcL5CYy7TH6Xy8nLcu3cPK1asgJWVFVauXImioiKsW7dOdqi1srKSL40rlYk4FuKh5r/CSzWlVVxcjIKCAp6jyjHPzc3l4zQVFRUoKSnBpUuX+CL2u+++iydPnsjee/ToEQoLC7ntRCUlJaw/qqqqUFxcjLi4OEY3OXToEKfJU84HgzGuM2fOYPjw4ejRowe6du2KmTNn4oUXXkBMTAxSU1Oxdu1adO7cGQMHDoSbmxu6dOmC2NhYvoUvSXrMLn9/f3h7e+PZZ59FUlISfHx80KxZM7zyyisA9IHutWvXwsXFBYMHD0avXr0wZcoU9OzZE1999RU8PDzwz3/+E8nJydDp9OB/7u7usiQF/w7ldfv2bVlfevfujYMHD2LYsGHQaDR46623sHfvXrRu3Rru7u5YsmQJC939+/exYsUKjBkzBqNGjYK7uzt27NiBY8eOoX///nB3d2cMsLCwMDzzzDNYtGgR3/l6mv05evQoOnXqhAEDBsDT0xPz589H+/bt8fjxYxQXFzNyhpgDIDk5GR988AHGjRsHb29vPgAL6FE8/Pz84O7ujh9++AHR0dHo3r07PDw8MG7cOMaVLygowNatWzFo0CD4+/vD3d2dYVGeNp0+fRrDhg1Dz5498fzzzzMW+rfffoujR4+ie/fuePHFF5GSok/91rRpU77EnpaWhqCgIIwaNQpjx46Fu7s7tm3bVsfd/it0584dGdR07969ceDAAca9CgwMZFny8PDgyQ+oy9Lu3btlFshfXeBqamrwyy+/4J133oGXlxd69uwJd3d3vPzyywD0ymzbtm1wcXHBkCFD0KVLFwQGBmLw4MGIjo5mFA66cE33Uy9duoRx48Zh2rRp6N27Nzw8PJCUlISbN2/ivffewz/+8Q/06dMHLVu2RP/+/REbG8s4fZKkhz46ceKEbCyIJGXna2pqsHPnTlhYWGDmzJm4du0ajhw5woX98ssvCAkJgSTpIWpSU1P5Bn9+fj4SExNhYmKCjh07Ijk5GbNmzWLkCA8PD5iYmMDR0RH79u1DZmYmnnvuObi7u+PIkSNIT09npImePXsyppEkSZzOjDo2fPhwGfOfJlF5SUlJMDU1RatWrXD//n1UVFSgV69eMDMzw5o1a2Bubi5DaKVDnh4eHnjhhReQl5fH0M+ff/45vvvuO8Y/6tevH/6/9q48vKare++bmZCYEkIIMUWbalpqSlBqaEvQoqql6qPEEPWRxFxKEUENnUyNouahoYgaM6DmKWhkJCKSyEQSMt28vz/Ot1bOOc7NQPT31Zf1PPch956zzz57r732Wmvv/b6ABFtDSAjq0LOs9ZXPwDk5OYxIsHDhQty6dYsPV1euXBlJSUm4desWhJAwqmL/s7H15s2bsLe3R7169ZCWlobbt28zikBcXBwOHjzIqAQzZ85E7dq1FQgOQUFBKCgowNtvv43q1aszvr0QRbBC5RHeAJIn6e/vDzMzM4wbNw6XL1/G7t27uS6HDh1inDEzMzPY29sz7PGxY8dw584dODo6omXLlkhJSWGMNkKALc+8XFRUFExNTVmX8vLy4OrqCiMjI01dyszMRGxsLBwcHODi4oL09HRGoCUqufLwyklfCAmlW7duDG3TsmVLZGZmokePHqhatSp+/fVX3Llzhw1uq1atAIDhsqtWrcpIpnv27IGlpSVj9NG4jYuLw+jRoyGEBDdNOmhnZwegCOCya9euigPl8n8BGSEsvUBcXByEEHjjjTf4IoKc7dOnD/R6PWP/WFpaIiQkBD/++CNDNn/00UcQQsKmBopojqhyV65cYbedwN1OnDgBQNolTqssBKtDJAoEGEfEEMUB6T+vUAhBeFwUaxMeGOGP/f7770zKMWjQINy9e5fxzAiTnYAZyaMheBIyvIWFhWjQoAG++uqrZ066ykNMqjslfsePH8/XeXh4MLJEYWEhI1B26tQJgORp0TENuQdGOOEeHh7Iyspi5FghJNIHgjN2cXFBfHw8Y5iTThCFlRalVllFPthu374NIST4HhLCoPrggw8AKOGOGzdujPDwcOTm5iI5OZn7ithmCNKFSBzKa88WUKRLLi4uAIp0idA+9u3bx7o0cOBAxMXFMSQ3oVgQjDhh3ctD/mcV0hfC2XN0dERMTAxmzpyJ6OhoxtYjmPKUlBTGrCeSW+L0/PLLLwFI2PpGRkaMUxcfH8/cCXFxcfD09GR7cOPGDXzzzTdMq0fExiXpylMeFxUqx0Knwt5//30AUnhHZ7jUlO8EzTtq1Cjo9XrGVydvjeT69euwsrJC3759OT8iR8K8fv069Ho9Zs+eDSEk9hxAMnbVqlXD7du3X0iIKBdCoBw8ePBT9RsyZAhSUlJYubZv384GfuLEiTh//jz69OkDMzMzDB06lKnZCfWBsI52794NY2Nj/Pbbb5qrY6URrVxFmzZtUKlSJfakcnJyeEYnQlgiFDl48CAKCwuZeEEOp3337l00btwYJiYmWLx4MR+gFUIC9rt//z7Ppv/+97+ZOOTdd9/FlStXGLepR48eCA8Pf25DIN+VTRhvZCABMPgkTbI0u5ubm3NbAEVgk+PGjcOlS5cwcOBAmJqaYvDgwUhOTi6XPKNcCKiRUHgJb04ICTk4LS2NdWnLli1M1Pvll1/i4sWL6Nu3L8zMzFjv1KuizypUxtWrV9GwYUPuR0DKb9esWROtW7fmPPf58+e53gRjRYzXxMFI+F0bN25EaGgoGjRogHr16mHOnDnIy8tDVFQUTxpqA0Vnaok13pAoYG0uX76MOnXqwMLCgiFyL1++DDs7O5iamjIWDyCdAKeHEPzy5cuXGZAuKioKOTk5DCfbr18/BWEk4afL2UjIA+jVqxfDwf7yyy/scZ08eRJWVlYMK6Jeqi1PuX79Ood1tJGOjHL37t2h10tUUATHu2zZMgaq69atGxwdHfH5558zuQAJEap2794d8fHxaN68OXeSfPtHWVYV5aETIBlDmvGobTZt2gQLCwvUrVsXV69eRVhYGPMq0oxOIR95HICEKiqEQKVKlaDX65nBp0mTJuxVEnS3t7c3hxxvvvkm3nrrLfTo0YNJJeR1fFahd71w4QJsbW1hYWGBmP9QxJ8/fx61a9eGmZkZDhw4gMTERPZo5NRojx8/Rp06dSCEhETbtGlTDBs2jLGvAG1q+meVmzdvwtHREUIIxmcn765r1668uGFmZsaLWkRw0bVrV+YbkOsSGfDyODNJEh4ejpo1a0Kn0ymQjOWQ519++SWEkFI5lCetX78+qlatikuXLjHskk6ng7u7O2rUqIGvv/6at9qQxMTEMOIv8ScEBgaiWrVqMDY25kUWQ6IwXBTjE604AGbCsbCwQEFBAY4cOcKQFJs2bYJOp0Pjxo0BgHNhrVq1QkZGBp48eQJLS0tUr15dAc0CSNDBlSpVYiTNkJAQhhymfBZQ5OpXrVoVRkZG+PDDD0vXK88o1JF//PEHhJAgiCn3RJjrhBX/22+/QafToV27dnj8+DHngry8vBgQLTo6mpOpgJSopZyLlZUV6taty96Y3BCXZcDIvTQAmDhxIoQQ2LlzJwAo4HYpBXDw4EE2MKtXr8bp06dhY2MDIQQWLFjA9SG8927dugGAgnMTAK5du4a6deuiatWqyMrK4jCiZ8+e3Le5ubn48ccfmUDkeYTahNBoibYNKJr4KleujIKCAjZctWvXVhil7Oxs7itPT0/uq9jYWGzYsOGZPV9DcvjwYQgh5YxokrC0tISlpSUCAwMBSN48kbDI6zdp0iSFLm3YsEGxQl0ek/bmzZs5XKa86GeffcZJ98jISACSAabUDeHEzZs3DzqdDrVr1wYAnDp1ij2ynTt3cjQVGBiIoKAg7N27l1mlyOslxi4ylH379i2RFVvIrS4ZrsaNG2PlypWMVU4VIRYRYqchKjM7OzsUFhZyfmHs2LEYN24cz75OTk78QHoWWdtZs2Zh5MiRcHBwYMNVo0YNTpCuWrWKn//6669zfmzIkCFwdXVVUFOVh1D9iJLt888/h6enJ9NA1a1bl6+l7ywtLTFo0CB2tRs1aoRz587Bx8cHDg4O6N69O5cbHh6uIF6lTnwel19tuGhW7NmzJ3x9fZkuXggBExMTDB48GIsWLeKcRtOmTREWFsahCuVQhg0bxkbr4cOHOHjwIIeb5G3JIZ0XLlzIK7E1atTAgQMHsGrVKjRv3hzNmjV7Ktn6rO8KFBmuZs2aYeXKlWjVqhV79zQYKJ/Yvn17RRlPnjzhRaAGDRrgzJkzmD59OhwcHHjR5HnrKReCJh8+fDgmTpzIuSpKSANFulSlShWFLjVs2BDnz59n5nGaQMpLCP57+vTpAIqM7NChQ7n9PD09MWnSJDRp0oQJSKpWrQpfX1/Od1Oi/tq1awxb3bt3b9y4cQPu7u6oX78+JkyYgGrVqmHUqFEAJO4HIaSFKr1ezxPurFmzMGjQIIZs1xIhD0siIiJ4ZhZCApvbsGEDTE1NUaNGDXTs2BF16tTBu+++i4kTJ/LS6S+//IInT57A0dERZmZmMDExwU8//YThw4fD1NSUQyH5DDZ9+nTGv7axscGJEyfg7OwMMzMzdOrUiWcAwuEWooiuqLCwkJN9hHddnqLX6/Hqq6/C1NQUpqamWLZsGTw9PWFiYgJvb29W6KFDh8LU1BQODg44c+YMYmNjGVPe2NgYFhYWTBpLA+6vv/7i5D7NWuWVp6BnnDhxgkMhISTSEm9vb5iamqJevXo4ePAgXn/9dW5/Mv7Xr19Hs2bN4O7ujuHDh8PS0hLffPMNh+1r1qyBkZER+vTpw94UYbtXrVoVO3bsQHZ2Nt555x0IIdhAE/lDeXgI1Fa3bt1iNE0hpJyqv78/r85t3LgR/fr1g6mpqYI3kZ4fERHBIa5Op4O5uTkT7JanFBYW4tVXX+Vx8e2332LcuHEwNTVV6NKQIUNgamqK+vXr4+zZs4iNjeU8EBEgy3WpvFY8fXx80KJFC3Tr1g3Tp09HgwYN0L9/fxw+fBhr165VYNTv378fXbt2hampKdq0aYOwsDC8/fbbMDIy4roBUiRCZDgmJiZo2LAh7ty5gxUrVjBm/dSpU9GkSRP06tULe/fuxf3791GlShVm0F6/fr1BeGxAIzmfnp6OmJgYznHl5uYiNjYW8fHxyMnJwf3795Gbm4vz588jLCyMY9f8/HzcuXOHsYsAaQWCEqJa+05iYyV8KArFiLhBLmS45MdrCgoK+NqUlJQXsh3izp07iI2N5XagdiHR6/V48OABYmNjFQdkU1NTERMTg8jISKbKkgvRk8lp2cpre4D8/wkJCYq+SE9PR2xsLHtK6r6i+x48eIBr167hwoULT9U/IyMDMTExCjyvjIwMxMbG8kQDSB4NtR2VD5QOkrckkd+flpameAfa6Hn79m0A0iKSXJ9o1VV+f2xsLCIjIxX1L2+htpbrEtWL3icpKQkxMTGKLTE0ftS6JD+O87wnR5KSkpCamoqMjAycO3cOt27dUpQXExODmJgY5p9MSEhAQkIC8vLycPfuXQghOFUil/j4eERHRyMyMpInvpSUFCQnJ+PRo0c4f/48bty4wZuv8/LyEB0djejoaO6/4kQRKj7rbJifn1+sdQS0DZchSUhIwN27dxEWFgYXFxdemn/eepZG5FsKDInWMrQhb6KwsBAJCQmIi4tDXFwcPvroIwwbNoyvLY9NjlRnQ8v36r7Ryh8Ud/RFq0yt9y2pjPJ6V63Fi+L0Sq17hhY/yitnpC5TLuojSFrtYehd5DlQOaz6ixBD9QKkyU2v1/MqtNzbMoQtVpx90Hrfkt5LyGdBLZxw9d/yl5Irgdp9ld9rCJua7pW/LG1WpAT26tWrn3pJdeK0vD0u9QFbtWGgd5DXXavtSOQhDe3YpncprTEvTrTaWl6+ul5qhTfU31ptIF/5lF+nfqb63KW6/OcR9bto1VfeLmrdlP+tpbPlKVp6aqj+hupbEtDAs7anoTpo6RA9Y+bMmRBC2o9Wq1YtuLq6Iicnp9h304JgUveBobFjSAQ9rLQvKH+o1nWG7jf0f/kLA5KL6erqinbt2mHdunUllveipLTPUNdfSz7//HO0a9cOnp6exbaRuvOBp8MrQzNxaeoh9zS0QgxD5WgpZXGiLsNQ/2vVr6R3fRYp7fNflJT1mer6ann35SVa/VmcXuzYsQNt27aFi4sL+vTpw/u7XoTnJzd86jqVGkjQkNdUIWUXQ8ZHvjdH3dbPmx/S8nj+PwaxIVF7G+XhmVVI+YjaCzP0+4voL3l0IzegpTJcanfvRSiVejZ/mZRW7nYbajt1yC73jMqr3bWMw3+TvGgdq5BnF0NhtjxNUt5iKPUElMFwvWh5WWdcdWcXh9Ul76C/Q/7bDBfJy9DvL5toGSq5MXlRHpchKXWo+OjRI4SGhmLKlCnw8fFR0JeXh2hZ9JdB5J1K/zd0nfzfGzduwNPTE1OmTMF333333InYhw8fIi0tjfd0EfzMf4OkpqZi48aN8PHxUey5ell04GUQdcK9OG+ovOT+/fsYN24cvL29MX/+fAWGX7EIqPLK7d27l3GkhSg6MK21WmNohdFQI8iROrVWH9TJYb1ejwMHDmDr1q04f/68wQSj/Ho5GKEWjrj62uIIE8raQfLZSR0OqaFsASDmP+e42rRpg3/9618QQvBChSFvTf0stWzbto0RAOTHONQzJ/A0M0tp31fdr1p9qrU6tmTJEj7Lt379es2yc3JysGfPHmzduhV//fWXZr5OrTfyPlf3m7pOhraSqCecsuqAVpvIP2oiCa0VSEPjSl0fQ0ZF61mGytN6tpZDUVpv3VCfazkq8mc/ePAAbdq0gZ2dHXx8fCCEBKNEUqLhkleWDjy7u7s/xYRMqIxqzG75/+UGylCjqO8xNBjatGkDKysrBZLB48ePMWHCBKxcuVKzw9VGSf48WnLWMi6G6lxaoXLkWOLqbRRUXnp6Oho1agQnJydkZWUhISEB27dvZ2SF4vpLXRYBN9LRCYJNsbGxwZ07d/he+lfL2JQlFyafhOSDRctYy59969YtPuJCZ1qzs7MxceJExp5KSUlBgwYNYGVlxV6ZIWMAKA8haw0Wdbgjr09SUhLA5422AAAgAElEQVQGDBjA6Adag/1Z20TeX4ZIhtW6qR4fhiYCQw6D+nv1d2q90driU1BQ8FTflvb91eWpIxD5NXTPG2+8AWtrayQmJiI7Oxs7d+7kA+qAAcNlqGMIq4ksn9Y1JW3eVHsyWs8uzjDIFV8tO3bsgBCC0QiKa9zSNry6HmpjVpKolagkIZBGgtKRi6FNfIa8gN69e6NRo0YcFhIQ3dy5czXLKMt7GRK1oqp/0xKCwnnttdeQkJAAANi1axeEENi/fz/XT11fQ+UWpzul6QNPT09Ur14d0dHRZTJShqS4NinuWkO/y9+3pP6SGypDv5dVyqr/cuNXUqoEkEAIhZBgkwxJsTmu27dvIzAwEPv27cOxY8dgbW2NWrVqITY2lq85cuQI9u7di5CQEISFhQGQZsfg4GCEhobixIkTOHDgAIKDg/nIg7wRjxw5goCAAJw4cYJ/p5e4ffs2Dh8+jD/++ANBQUGKQ5fXrl3DyZMncePGDfz5558YNWoU6tWrh1q1aiEwMJCPIqWlpSEgIAAHDx5EcHCwAhs9NjaWZ/ikpCSEhobiypUruHfvHoKDgxnN4OHDhwgJCUGM7MjPsxgukt9//x379u3DiRMncO/ePQDAlStXMHfuXAaXmzlzJh+zkCue1nPlRjEjIwO7du1C586dYWFhgX79+uHMmTPIzs7mg8UEyhgcHIzg4OCnlDo+Ph579uzB4cOHERISoiA8KUnUgy41NRUnTpxgmJLMzEyEhITgyJEj/O50CHnChAm4dOkSxowZA3t7e1hbW+PAgQP8zufPn0dISAgfTL958yZ7RfHx8QgJCWGa90ePHiE4OFiz/nFxcThw4AACAwORmJiIsLAwxMTE4PDhw+jduzesrKzQvn17BAUF8T0RERHYvXs3jh49ilOnTik4FIoTdfQASBhnVDfiIAwODuZjPfI+3r9/P/bt24egoCDFsZ+TJ08+BaYZGhqK7OxsRERE4Pjx47hw4YKirJSUFPz2228IDAxESEgIT2i5ubkIDg7mY080bumew4cP4+DBgwgJCcHVq1fLZeI+evQoAgICEBQUxP0ZGRmJFStWwNzcHEIIjBkzBhEREZpjyKDhunDhAmxsbPDOO+9gzpw5nBuxtbUFAISFhaFfv354//33MW/ePAgh0L9/f2zZsoVxuuhDcCN2dnaMbXXlyhUMHjwYvXr14vvr1auHmJgY6PV6zJw5Ew4ODnB1deUB5+7uji1btmDcuHGwsLCAiYkJNyoBGzo4OGDlypXIzs7G999/Dzc3N8yZM4eRKghKdv78+bC3t4cQAr/++itjb9WtWxdt27aFEBIuGCBhZ9O7X7p0qUyuMnUeABw/fhz9+/fHoEGDOG5v1qwZkpOTceLECYYQEkICUqNOow43pDDy+qSkpGD16tWM4tCrVy/s2bMHer0eFhYWaNasGZYvX4727dvzswg4DgDmzJmDFi1aYNGiRbzjn/qsNO9Jdc3NzcWSJUuYRKFdu3YoKChAVFQUhJDgoumMIR12njhxIg4dOoRu3boxcsPy5cvx1VdfYeTIkRzmXrhwAYsXL+bwctu2bYw2UqVKFezcuZPx3oQQPKECwOzZs9G8eXO4ubmhXbt2cHZ2hrm5Ofz8/LB9+3Yup0OHDti0aRMACSbIyckJ3377LWP006RSGpFPOsuWLePIhQ54ExBjkyZNuE1OnDiBDz/8UKErTk5OuHDhAiOO2tnZ8QS9cuVKCCEQHh6OqVOnQqfToUGDBlyHZcuWwcXFBbNnz0bnzp0hhMCpU6cQFBSE7t27QwgJLdfLy4vr9tFHH8HFxQUtW7ZEx44dIYRA8+bNS/3eWhIWFoZPPvlEYTdq166N8PBwXLp0iYFMSR/kxleu50JtDfPy8jB8+HCYmZmhffv2yMvLY+gLIQRGjBiBmJgY1K9fH6+88gr0eol3UAiBAQMGIDw8XGG01q1bxweLhZBwwGNiYmBnZwchBGNREVLltGnToNfrGRtqzpw5XOaiRYuQlJTEOPbVq1cHIIVQBAsSEBAAoIh2y93dHYDEKFKzZk2YmZnh+vXrDOFDCAYtWrTA559/jgsXLjC8hpWVFXJzcxEfH48mTZqgRo0azPZclhkHkHCKzMzMYG5uzr8RrDN5QISR1bp1a4VnWJpnyPswOjoatWrVgo2NDWM5HTlyBKampmjevDm6d+8Od3d3NiotW7YEAGZXoQPthMUlzy2UVgj7nYySm5sb8vPz2bsispRr166hTp06MDU1xf3796HX63kRgQhREhISuH9fe+01ABKZC002QkiQR3IIpn79+jGMOHnqpGNbtmxBXl4eYmNjIYQEwXPmzBncv38fTZo0gbGxMRumwYMHw8jIiFFWCY+stIey1Z6GnL/B3Nwce/fuVaCKhoWF4dq1azA3N4eZmRnfR7qyZMkS3Lp1CzY2NjAyMsLy5cvx8OFDRpK4cOECsrOzsXLlSh4fCxYsgBACS5cuBQA2TseOHUNaWhpq1KjBY8Hc3BzDhg3D6tWrGU126NChyMjIgBBFiCbPIhEREahfvz6EEJwSIJ2jXDVh0Ddp0oSv0RIGEqTGpXyDvb09u9gRERHcsAEBAXj99ddhbGyMc+fOoaCggBt18uTJyMrKYjyeqVOnApCsLN2/adMmvPbaa4waSkJEDtbW1igoKGBolPr16yMyMhKhoaEApNmLDMvs2bMBgFEXhRD4888/mbS1efPmuHHjBj+D0FlnzZrFJ9tpUBFWFCAhUpiZmaF27dpMj9SnTx8GPAPKlhu4c+cOqlevDktLSwXxJ2HuN2vWDHl5eTyr+fn5lbpsEkr8A0WKWbNmTQ5pCFuL2jg/P58RXYOCgrBmzRoIIYG4AVK+0MTEBJUqVcKtW7dKXQ9ql4SEBOzfv5+9b8IsJ6KNMWPGAAAjqjo7OwNQ6gqxIOfm5nJdadVRbgAGDBiAWbNmMRZ+w4YNsXLlSp4co6OjERMTAyGKILPl7UQYVwSXLIRAfn4+6yQNVoLmtrOzKzWxiXpSIf5BIYrgyIkgQgjpwHKdOnVQuXJlnkCAIsRgwrYjz3Dx4sVMCCKEwJUrVwAAzs7OWL16Nfbv3w8hinD5jx8/DktLSxgbG/POACcnJ56of//9d34mRQC1atXChQsXcOrUqTIflKf3fvz4MRwcHGBkZAQ/Pz++n4yqpaUlCgoKMHjwYAghGLPLkChgbfR6Pc9stJoDSGEVeQLyzvb390enTp1Qq1YtfPvtt8jJyUFsbCyMjIzg6OjIS+40o7z66qt8vxyw7d69e4xrT2HL3bt3+Ts5ymV0dDQDDv76668AgLNnz0IICegwOjqaMa83b97M9+3evRtVqlSBjY0Nzp49i6lTp/IsQ16U3KVv1KgRrKysuP4mJib8vLKGinJUSZJbt24xdhfNhNWqVYNOp1MgkJZG1Cs19G4eHh68EkQAf3Z2drh69Spj39PMSzhs69atw/jx41GlShV88sknijxPSaKeBBMTEyGEFA7t2LEDUVFRqFevHkxMTHD37l0UFhYyCiYZJNKVV155hXMfx48f57oS+u62bdu4/zIyMhg8sVq1arhx4waThXTt2hWZmZlMVkE5zcLCQk4vkDEjtN1PP/0UN2/eRP369VG5cmVs2bIFw4cPh7GxMTw8PFhfSivygU5ph9dff509igMHDkAICfCQcPQ/+eQTvl+uK35+ftDr9YxE6urqyt4XeYJbt26Fg4MDn/sVQuDbb7+Ft7c3bGxs4O7uzpwShw4dYuwsLy8vbpvCQol1m8J2eX3KuqoKFIWyrq6u/FtiYiLatWsHIYpIXchDl0Nta4mg5CEgoR8SwiHF2g8ePGBs8vHjx/PM3bRpU/Tv3x9z5szhcAQA7zsilh8A6Nu3L4QQ+PHHHzn8kHsvxNwjRBFzCADExMQwkNnPP/8MQJrJjY2NYWNjgz///BNAEXrk8OHD8eTJE4V3R0IK4eDgAACcHxk4cCDy8vKecukbN24MS0tL7N69G02bNmVXtqTVES2hkIzya4Bylo2NjcX169dRuXJlODo6Mn5RaUXehxEREazUBDF96dIlVKlSBUIUwTkT0mXr1q3ZCJDH1blzZ565gbLt2aFlc0DyEnQ6Ha8OkXExMTFBWloakpOTmWhh69atAIpCogEDBnC5hJTp6OjIekmenIeHBx4+fMge+hdffAEAnBf9/vvvER0djUqVKqFx48a8ABQcHMx5wCtXriAnJ4dDz507dyIoKAhCSAglAwcORM+ePfnesrQJoFxJJ10dOHAg/06Dd/PmzTzpfvrpp/y7fJKhCKJr1678XZcuXdhTIXKSH374Affv3+drevXqhc6dOz8FoU7QNNbW1hweyyfMrKws2NraKiKcZ1l9Jkoz4moElEgwR48eRVxcHOrXr49KlSqx02NIFHhctAQthMCDBw/w8OFDBSTLwIEDuQJyONzTp0+jW7duSEhI4EQfhQY7d+6EmZkZqlSpgry8PMaxJsNVWFjIbnC/fv1w9+5d9O/fn11x8h4IpZNYgzp37swzVtu2bWFsbIygoCAekHLDdenSJUZM/e6775Ceno6GDRuiUqVKTIskN1wFBQVsbISQ8iqU0yjttga5kCtOvIK5ubmswIMHD8bjx4+ZMJQMa1lEXifK27i5uSEsLAx37tzhcKFz587IyMhAQUEBTybTpk1ThF2HDh0CIO20Hz16dJmhseV1ofBu5MiRzABOxjEuLo5zo87Ozvjiiy+wY8cOdO/eHUZGRvj99995o+mnn34KIQSGDRuGlJQU3L9/H9bW1rxlgbwYIQQuXrwIAKhVqxasra1x7NgxHvjEKBMREcELMEIIHD9+HA8ePICZmRmaNWuG8PBwxj8XQihWywcNGqQI90vbJoWFhXj06BFatGgBnU7HEzRBkzds2BBAEQQSeTg5OTncVx9//DFPapRDtLa2RmhoKOfv5J79jRs3+LtffvkFgBSyTZ06FdOnT0dhYSHnmGbNmqWo70cffYS//voLQFEIPW7cOP69rEJ2Qe7QkM6/8847SE1NxZIlS3iyKBVZBs3WcgWeMGEC2rRpg6ZNm/JKihBSiEih2oABA/Dhhx+ievXq+Pe//43169fD2NiYPTZKgFerVg3Hjx8HAKYdb9OmDTIyMhTMOTk5OdyR8+fPx6NHjzBgwAB2dYGiHAl1dnBwMLu6ffv2xfDhw3k22rhxIy5cuIDq1avzLAQUYQrVrFlTsRmSOkSv17OxEUKwcXtWoVWh/v37Izk5mVf0Bg8ezIOcPMIxY8YUu89NS+R9SDmD5s2bo2PHjti9eze3GcFc5+XlsQcmhIQpTonYatWqYcaMGbCyskLXrl0VzE6lqQfNxhEREeypy70D+eCiDbFCSAnyffv28aJMr1698MUXX6CgoEABQ92jRw9MnjwZQkj5TwCc02zWrBnu3r3LfwshrULS3jjS32rVqjFXpBBSWEp9VLt2bfTs2ROTJk3i3fwNGjTAlClTYGpqil69erEnW5Y2AYCffvoJOp0OJiYmePjwIXM02Nvbs8Glibpfv35ISkriUO/jjz9WTJj+/v4QQmDGjBkAiqIaGxsb9paTkpJY18zMzDBjxgzUqVOH4dZpkhNCMLM6UITnTzyalFOeMGHCU/pWmvcHioyfi4uLYlx37tyZ88uLFy+GEBJWfXZ2drHlCnm8mpGRgbFjx8LNzQ0tWrTA4sWLkZKSgsmTJ8PV1RVjx45FdnY2VqxYAVdXVzg7O8PZ2ZlXXIgZp0GDBhgzZgzeeecdTJ48WQHfC0hsHu+++y5Gjx6NVq1aYffu3Qz9+vnnn2P69OkYOXIkPDw80Lp1a+zZs4fhkb29veHm5ob27dtj+/bt2LNnD9q2bQtXV1eeUZ88eYL+/fvjs88+w4ABA9C/f3/FkviaNWvg6uqKX375ReH2yg0F0UN5e3uXaYVPLVTmtGnT0KdPH3zxxRdo1aoVDh8+zCFVWFgYatasierVq/MsV5ZZTb55dMSIEXBzc0Pr1q05bzRkyBB07NiRy87Ly8OgQYPg6urKJAlxcXHo0aMH2rRpg+bNm2PEiBHF7h0z9K50bVJSEr744gt07NgRb775JhYvXoz+/fvD1dUVHTt2xM2bN+Hj4wNXV1d06NABO3bswL59+9CmTRu4urris88+43YfOnQo3Nzc0KFDB4SGhnL/Udg7bdo0uLq6MsnHwoUL0aFDB7i6umLu3LlITk7GpEmT0L59e7Rs2RJr167F1atX4erqCjc3N1y/fh0LFixAhw4d0LZtW8yfP5/7pWPHjmjVqhWcnJwUVHplyT9SOxIBS9OmTTFmzBh07NgR8+bN4/1ZdN3MmTPRt29fjBw5Em+88QYOHTrEukJtvG/fPrz77rtISkpCYWEhvvrqK7i6uvK+NjIs6enp+OCDD9C2bVs4OTlhwIABPNaio6PRoUMHjBo1CmlpaaxD3t7e8PT0xLhx4zB27Fi0bdsW69evR3x8POdTy5IqofdaunQpevbsibFjx6JVq1bYunUrp5mSk5PRoEEDVKpUCceOHSuxTEWo+DySl5fHy89eXl5PlSmfjUnUBkF9j3qneFnrqbUDWate6u8KCgpgZWWlYIEuL9EKM8lDoJWUsuYQijttoPX+z5qfKY2Uhy6VpTz1+5RlQD3rc8vSJnTdw4cP2fNcunRpqfrFEDx1cacI6O+SvCItHShNHUo62WLoWfL20qoXhbWlZTEScoOifoB8xlWfgdKqkLW1NSpXrswrFvLr1R/12Sn5/+XPVcMla9VPXke9XonHLf9evZQrf+7p06fh7++PdevWoXv37vD09FSU/ayi1a6A5OH4+/vj6tWrvLolP1lQlgmF2kntPcrbTt1G6r+1lKmsS9+GnkHvZMjAaE0mdI/6HdR11XoftQetLl9+j1yvtPRC3S7P0iYAOJ9nY2PDK6NUN/mztAxDYaHyLK38PbW+V29Y1jJGWrqiNZ7kbUbXyc8clyTqsSsvMzU1Ff7+/jh9+jQv6sm3PRUnmoZLy8DIG1l+eDU/Px8XL17kHI2ZmRlCQ0ORmZn5lFKpFcmQMVK/rKHBoK6rVqMXd1hbfg95i5Rnkpf1vKJl8Ok0gRDSRsRvvvmm2MFcnGi9n/r5Wv2ovk9tAJ6nLvR/tbEy5EWo+1lrcjR0naHfDf2m1VZa/6rHxbO2yZ9//sn9XbduXZw5cwY5OTmaBkdtxOR1UbeZuh7qtlOPieLKkX+nHpNa7V5a0TJcdD+taAohEU5PmDCB8eu16iaXUuNxaVWICt6wYQNmz54NX19f+Pr6Yv78+ZyTKo+B/yKF6nf48GH4+vpizZo1f8tzb9y4gYULF2LOnDnw9/f/W55ZIX+/FBYWYtWqVZg1axaPDz8/Pzx69KjEwfmyCr1zfHw8fH19MW/ePN6MK/+9OHlmw1WWh/y3y3/DO/w31KFCyl8M9auWR/e/LmVpk+fyuOQuoFYuqqxu5d8t6pDi74KfNRSqVcjLJ/LUijxnp8au+1/qf0MhspyGraQ2ee5QkR6sVZl/wkyi1YAvWgzlcyrk5RNDY0Q+UMtrJfSfIlo2Qm28SmqT5zJc6koY+vu/WZ416VhSeaW5rri/y1MMJWHVCVhD974MUpb30Epua/1WlvbTSor/r3rb8jbRWogpTZs8d46rQpRiaAVGr9cjNTUVqampvAEwJydH8bf8vuedhQ2tNGqFqVresjz0/yd6BOp8idYKoaHBQe+sda3aazJkyCrkxUqF4SpnkSs6Df7ExER06dIF5ubmsLa2xqpVq5CcnIw2bdrAzMwMLi4uiImJ0bz3eepRHu9CdfqnyfPUW56T0mpHQ99XGK6/TyoM1wsQMjw0cFJTU/HZZ5/ByckJZmZmjFLwySef8JlIOzs73kKi3oP0rHWIjY3FlStXcObMGRw9ehSXL1/G1atXceXKFZw9exbHjx/H5cuXce3aNYSEhDA07+XLlxmm+p9quADpQPGxY8cQFBSEq1ev8uf06dM4cuSIJkWbljcWGRmJq1ev4tq1a9wugLScT2XScaoK+XukwnCVs9DGQkNeE8GWyCFSGjduDDc3N2RmZioMxfPO4HSAvUmTJvj6669RqVIl3vD36quvYtasWQwb9MknnzBmlRBFCKX/1BWvwsJCpKamwtfXVwHjLIRAz549MX/+fE2ARL2+iH2HkBToEL8QAqampjh+/Di+++47PkROHznwX4W8WFEACRpKSpYmCVnS9aUp01AS2dBzi6vLsyQ+SyqvpDrNnDkTzs7OT+20putmzJgBMzMzrFq1Cnl5ecjPz8f48eNhYWHBgH3lmSvp1asXhCgCz6tZsyYPsg8++AAAGGmByETo9969exusT3G6otU+zxpWaT2ntAlxuZd47tw5hYFZtWqVZhlqnZHDPLm4uMDd3R09e/aEt7c3Y541adIEvXv3xnvvvYclS5aUWO/S5MRKo4fF3fu/kHdjdAh5QrI4KakhSqOkxYUfhii4XoSUZNzK0ul0SJTwq9QKtHnzZtja2iqYmr///ntUr16dkVXLWz799FN89NFHePLkCR49eoRatWo9ZZhu376Nli1bIiAgAPv27XvK45JLSQPheULK0pT9rOUTgiqhhBJEUkn9KydAJpwyoMjY04HpFyXllacsK5rDP0H4rKI6JFi/fj3mzp2LBQsWwM/Pjxmj6agCIOUQFi1ahPnz52Pu3LnYu3cv9Ho9srKy8PPPP8PPzw+HDh1CQUEB/vjjD/j5+SHmPyw+gBRWLVy4kJ8REBDAhzjXrVvHxwC2bdsGX19f7Ny5E3v27IGvry8D4q1YsQJ+fn64ePEiE1tQWQCwfPlyLFy4kOF2N27cCF9fX2zfvp07FZAGxpIlS7BgwQJ+VmFhIbKysuDv7w9fX1/k5eUhKysLixcvhp+fH27fvo2bN29i7NixjLPv4eHBB0Xlua709HTF6qFer0daWlqpaa6eReSU5WlpaQrDRSQigITsUVBQgPXr1/PvH3/8MQICAviIihwWCJBw+b/++mssWLCA0UsBCY530aJF8PPz0/yXwB+XL1/O38lzTSkpKVi6dKninpSUFNa5rVu3Yt68efxs9f1aYshwkfj7+3NZlGf87rvv0Lx5c+h0Ouh0OgwaNAjHjh3Drl27GCOLsMbkmGWbNm2Cr68vFi1ahNjYWAASMS+14+LFi3Hu3Dn4+/vzuEpOToavry9mz56NuXPnws/PT4GPdefOHfj6+mLOnDnw8/NjvK20tDQeO4sWLcKSJUtw7tw5LFiwAIsXL1awn79s+wWFlls5e/ZsPsl+6NAhNGzYENbW1ujatSvDt+7cuRNOTk7w8PDAjh07YG5uDp1Oh8DAQMyYMQM6nQ5CSKiTqampnA8glpYdO3agUaNG8PT0xObNmxk8Lisri3MzFhYWmDZtmiI3QSwhO3bsYPILIQQaNWqEI0eOwMPDg117OnEuhEDjxo3x1VdfMTUUkQcAEnddw4YNMWLECA4P2rdvj9zcXMyaNQvm5uYwNjbGzp07GWpYCIkdJzExkRm+bW1tsWbNGkRFRXF7qlmCqa0NHYYtL1F7J6mpqZoel/zZGzZsgBASRnyVKlUY3praLzc3F8eOHWOUznbt2nFerEOHDrh06RIyMzMZ3VXr07BhQzg7OyvCVgLJW7p0KRwdHdGrVy8mqhCiCHCREDKbN2/OPAhClEyfRoaLdFLOK0kQ0B9//DEsLCzQqFEj7NmzB6GhoWjbti0brmnTpiEiIgJXrlzBhx9+qKjb5cuXcfHiRYZg7tu3L6pXr4569eph/fr1SE1NZaBGIQSTegghATcSYOH06dM5vO/Vqxfy8/MxZcoUptEbN24cs02NHDkS9+7dw+HDhxW5Szs7O8Xfq1evBlB+cD//LaIIFYEiYoymTZsyTTsB5nfq1Al6vR4BAQHQ6XQwNzfnWZ2QGwcNGoSCggLG7yZ4mMOHD8PIyAiTJ0/GoUOHYGRkxLjbhDlPpAVypaUO3bhxI86ePYsGDRrAyMgILi4uGDZsGLvtVlZWyMjIgK+vL8+sVlZW6NOnDyusEAIrV66EiYkJ3nnnHQBAYGAgzM3N0aNHDwBg9h+Cpj569Chq1KgBCwsLvPrqq5g4cSIbRELgpPrKccIBPBWCk5FQf/cichFywwlIsCpahovqA4ANsBAS8cilS5fYwFhaWgIo0gUhBM6fP8+TjhASdR0g5fLIUOh0OixdulRx39ChQ5kggryW7Oxs/tvW1laBjtqjRw/k5+fz3126dEFGRgb27duHmjVrKpictETtcS1fvhz5+fno1KkTT3L37t1jVqB27doBAPr378/PJNBCAAruwW+++QYA4O7uzkY1Pj6egSidnZ2RlZXFZCXkEAwdOlRhvC0tLbF9+3akpKSgV69e+Ne//oVHjx7x7/b29gDAnIhCFBGHyGHGN2zYoJjsCSH1n7oybEiEOpFMFFndu3cHILmp5KWsWLECmZmZMDExQc2aNRUQtmS4atasCQDs+XTq1AmZmZlYtGgRbG1tcf78eVhZWcHW1hZRUVGIjIzkGWfRokUAAD8/P1Y0QrUEJC+POqRSpUqIioriQbJw4UIAYNIEW1tb7N27l1lDhJDIOojso0ePHsjLy0PlypVRrVo1hIWF4e7du8ymQhjccsqqWrVqITExkZWQXHFiyCGCB3Wbqv819J1aAgMD8d1335Xqs3btWkUoKv8XkAyXfKCUZLg+++wz5OXl8exNZL7y9jx58iTWrl3LRsrNzQ0ZGRlPTTyPHz9WQJhs2bKFmZmEkMDj8vLyMHHiRIwfPx5dunRRGA1nZ2dERUXhvffeU3gqS5YswePHj0sclEePHlXUZ/369Th58iRDkL/11ltMz0afR48eMVGrEJKHT0KkHzQmrl+/zquzLVq0wC+//MJ/CyFw7949heGiJH5qaiq2bNmiuLZ169YIDw/Hk+rDNukAAAlPSURBVCdP2AMmw5WXl6cIU+fPnw+9Xo9mzZrxdw8ePFC09dy5c5/ShZdBhHxndGFhIUJCQlC7dm1UqVIFX3/9NYd4rVq1QkFBAVtzOVJhdHQ0u7OUnJYr5q5du2BtbY0pU6awR9elSxdMmDABTZo0QZcuXXj2IPJVISQKJxK9Xo/ly5ezATl16hRyc3NZ+ZYtW4bs7Gy4ublBiCIuPMJWJzRTIvQMCQnBwoULIYRA27ZtMXnyZDRp0gSurq44deoUAClHRPj0Dg4O+Ouvv5CQkMDvtW3bNjx8+BBOTk7Q6XQ4efKkor7P60mdPXsWe/bsKfGze/du7Nu3j/NlxLEo9/LS09MZz12IohyX3NuW57gGDRqEhw8fMutTs2bNmAORPiEhIQxHTN7M1atXGfeePnfv3mXccjL4xN8phJKqzsvLC05OTrC2tmaPTQgBf39/5OfnKxLmQkhEC5TjonctKCjAjRs3cPnyZWRlZeHUqVOKezZs2KAwZo6Ojli/fj2CgoIQHByMM2fOQK/XK0LexYsX8ziRG64pU6YwI5BOp4OdnR3Wrl2L48eP48SJEzh16hTy8/MxZMgQvoe4D0i2bdumMF4NGzbEmjVrmPFICInlvaCgQGG4GjRogPz8fAU/QmxsLOPnCyEwb948Rdu8LCK0wpVTp07B2toa/fr1w9dff83Y5YA2zdCFCxe4ocgLI2YVnU6Ht99+G/369VMoXosWLfDNN98gMDBQUSEK1XQ6HTMFAZIyUn5rzpw5ACSqMnNzc9jb2yM6Opopv0xMTJCQkIBt27bBzMwM9vb2iIqK4lWzqlWrorCwkJXJ0dER8+fPx65duxR1ycjIgKWlJXQ6HS+hh4WFQafT4ZVXXsHdu3exevVqCCGRPTzrsn95iqFD42rDRauGcsMl97g+/vhjZGRkMIVX06ZNsWzZMuh0OjZSoaGhbLioz27evKnIPwkh0dXLB/vatWsRGhqqMD5ygtoaNWowwQU9i7zbpKQkdOnShScsISSmIrlkZ2dz2Pf2228zIw4ZwZ9++gkhISEwMjKCTqeDsbEx/vjjD0UZhYWFeP/99/kZNjY2zDwjp4mvVq0aVq5cySQxRkZGCr2lsog+TAjBK8uFhYXIy8sDAGzevBlVqlThchwdHdGiRQt+//r16yM/P58nZiGkHGtBQQFHCVqG66X2uORGKykpCc7OznByckJiYuJTN1AoRvRiSUlJTNzq5eXF4YqcC07OpkP3v/nmmwCkgbN48WLY2toiPT0dgYGB0Ol0aN26tYLp4/z586hatSpsbW2RkpICoIi+u3HjxoiOjsa8efMgRBGCKaGauri4AAACAgIghJTkDw0NZVRKYgcGJOLKGjVqID4+nmfqZs2aMag/KWCrVq2QlpbGXsqiRYuwe/duJCcnIyYmBnv27MHBgwf/FoUhD0uNmkkbKQFpBZj48YQoYqyW9z2xuwghbUiVh4q1a9dGdna2gmXp8uXLint69+6NgoICfPXVVwrDlZ6erghfNm3apNhb9d577yE3N5e9u/r16zOBKBmbFStWoFWrVuwpysOo4cOHK9ojKysLVlZWEELK1ZHhokmNvFM5RdmUKVMASHRhlO+UJ+FtbGxYHydNmsTfGxkZ4d69e4prR48eDUBaAe3YsSMyMzOZtZwMN8myZcvQsGFDnD59Gunp6XjjjTd4zMjTFJRPlee4aDVXnuNKSEjg9IkQRazoL2WOS74VQk6Bbm9vD3d3dxw/fpxnhgMHDvCxldOnTzM/IRGmkhCTsBBC4bEdPHiQFdTBwQH16tWDg4MDduzYgfz8fF6ZkRNmAmDv6I033uDv5K78kiVLmIaMcnE0O9HKipySauDAgTh79izviq5bty4aNWoEW1tbbNmyBTk5OexdysPiN998k8vYuHEjl2lvb4++ffsiKioKzs7OfI169n0RogURIv87MzNTMZHQbH3t2jWeUG7fvs15SiGkBLV8Q6oQ0iLJb7/9xqu5LVq04BSBk5MTzpw5gydPnigGsRBS/lG++9zHx4dp6ISQdvHHxcWxt0HGTF6GfFWub9++zK9pbGys4LwEJENOvIgjRoxQ5Krkurh//37WRSGklVEbGxv88MMPuHbtmqIfhZDIWCMjIzkRT5+TJ0/i4sWLrH/UfrVr18bChQvx6NEjTlGQ3tOWBgqh7e3tsWDBAg77iNF91KhR3HZURqVKlfDhhx8iMTER586dU6xSBgQEKPKDNjY2nPp4mUTB8hMREYHXX38db731Fry8vBTbCT744AP2Oo4ePQofHx9Mnz4d48aNUxydoLIiIyPh7e3Ne1zknseRI0fg5eUFDw8PeHh4KM5/rVu3Dt7e3rh3756ionv37oWXl5diP9H27dvh7e2NFStWIC8vD7Nnz8a8efNQUFCA6Oho+Pj4wNvbG6mpqQAkMllvb294eXlx+SEhIfDy8sKYMWMwevRohIeHc/mbNm2Ct7e3on5r166Ft7c3fv75Z2RmZmLSpEnw9vbGpEmTkJWVBUDace3l5YXZs2ezd/gipaRd5Xfu3OF3p4+Pjw/8/Px4w29AQACmTp3Kv0+dOhUzZszgNpw8eTImTJiA5ORk5ObmYv78+Rg9ejTGjh2LH374gSe2+/fvczlTpkzBlClTMHnyZHh6enLZ06ZNU9THx8cHJ0+ehK+vL9+XmJiIjRs38jX79u3DggULMGnSJIwaNQpTpkyBt7c39u/fb3Cn+M8//wwfHx+MHz8e3t7eigQ7yeHDh/n9Ro4cicjISOj1evj6+sLHx4ff39vbGwcOHMCmTZv42fQhlvWTJ08qyrp06RL0ej0iIyMV94wbN44ntCNHjsDb2xtjx47FhAkTuN1JZwHJmZg8eTJGjBiBiRMnMgVZeno6ZsyYoWjH6dOnY8qUKVz38ePHc/1eJlEYLloNkdOGhYeH814XYmKukAqpkAr5/xQFISztydm8ebPioldeeUXx/T8Vo6lCKqRCXg5RGK7Lly9zAnfatGlYsWIFhgwZAnd3d+zZswdA0a7vCsNVIRVSIf9fItTL5rdu3cLx48exd+9e7Nq1C3v37lXs+FZvrqyQCqmQCvm75antEMVJSXAmFVIhFVIhf4dUAAlWSIVUyD9OKgxXhVRIhfzjpMJwVUiFVMg/TioMV4VUSIX846TCcFVIhVTIP07+DzCkKJI8zQKA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data:image/png;base64,iVBORw0KGgoAAAANSUhEUgAAAS4AAAKjCAYAAACjhuLYAAAgAElEQVR4nOy9d5zV1dX/u06bwlDUqBiNsWNJYmKMJrZEE2M3VhQRBCxYQMSGXYqK0tsMMPQmDL333hk6zNBhZhj6MDD9lO/3u/f7/rH3OTOY5HnMvXnuvXl+s3idGeac8919f/Zqey2hls4lDSjzWwMeGheFQqHtTxfQKNAxQKHsI+gaL8AFIoBTo1xl/3YAj5p/a7RWoBSerQtt6nIwX9RAFPB0jYe1rahG2aZuF0UMiNkvuInugX3eA1ObB1qf03ad+BmvKN4F80R8PMA8Gh+DeHO8GsPpxsszXar+srJv4oJ2zXhq02ZNFA+XKJoY2jxnu6G16adb43FqNF/F+5eYR4WLg2dHpQpwbHlRFKUoojXGRGszatF4u21Znp3PRL1evE5Tg4uXGBPXjnzYPoNS4HpoHS9O2RpiNZ6qpR9L8v91A/5/SXYHxBelju8yu7mrN7WLh92MNTe81mahJh7R1bvb06Ds3/aJ+D/zZY2X+LsaT7CPxzBgSgJI7W4zTyQaoez3arxbE5dq9PHcvtX4OgkY0BY1tbb/98xLeaafOlFKjd7Yd5QHnrL9rlmqPgfnPcBF42L6b17x96vHwGx8hZsAXM/gtgZ0/Fgx7bB4btuhwFMJyE2AIA4KF53ov+lv4ntxYPTi4xofg/jYKgO6ygXl2P97iTnWiW57oB00KnFoJdbBOWNeSz+GaoHrH9C5jJNdqBaIznnZ0zPBRWiFF+eR4t/XNQu1i1lplNZmE3BumVqfy6HUbEx8E6sEIFX/VnajJ7gdlajunP5YRiEBEtXo+A82UKLN9lkdf2mz0eNvxAHtnEotgGmNUvqc4XMwPFUcWOJle/alqhtZ3SEVHypNDA8HF215VRczpngGHOJsmbIca3w88MC1HCOeV/197Rogjo+QMk+5GM4s3i4DODrx/fg8xA8drZXhmtE1OmSLTMCzfc62xwzf350YtfTfUC1w/YDM8qoGhGruSZ8LJHGGgppiomeFjphdkTWApMbarAagGu8nwK8G3ulzX4oaIBmXLRKcUzUoKY1ts6oGlERfDJiYDaz/rgxdo+iabY6XXZMLSuDJOdzYueMTF69iNb7vcc6etn2tAaBKoS2HhKtq9CUOfIqY5YmqOUC3msvFs8DqEZ+RODbE0ETw8HAsaCmiKLx4C+0BpIkDLLi6WvRz421V+u/GrOacJubPLp1Y4s/qE08rIyyqc4TrWvoxVAtcPyADXHHuocbmr7HHE5wShteJixRaK1wi9kSu5p6Mjkqbjai9hEBkytc193l1JQnAqCny2NPeM5vUw+h/VAJUbaWeBzoKhNFE0MTsc54BAvcHbJiu3ng1pKJzmmLaXA1Mcf6hGsBMCRoHLwEctjmW+0mwGXFFT6Kf8dIcIIpHFIconuWtHFw8u7HjYxq1ba7mxM7Vq3mW61HaclhUg25c86dtx6MaXBy0di3wacvD1gB82/6EGBxfG2i0V1MkNPU6KBzLoyk7TxqNY3Vh8XYaPZpHLXD9a1QLXD+g6lMxftKbLexpRcy+XG31S14Uw08oq/JRRFUVnueYEhRm83gOWjtmU+sYMaJGWaztqa88PK0Tp3JCGaw1Ea0Iaw9HKzzPJaodYsRwdJQKYlTioNwYuA4al5iOoTxjNDC6IFVtXNAK5SrDcSmFY7kYTTVH4WCBRik8ZeAirBwihHGJoFUM7cYsAGMVy0bf5OEQ1WGixHCIJYwNuC64DigHraOgHbPZHQWuFdmo1tkltFzaI6ZdItrDU7aBUY3yNGGl8bTGCUdxKsIopYi6UVwngo4ZPZdBYoUbK6OqrBinyoVYDGIRwhVVuK5nyowAysPRDlFloMbzHLSOgY6ADoOOoFUYrc1oOrg4OHg4KNexXKKLp11czBy5REFFwAkbsdZz8HRcB+fgRcN4saj9O3Fs1dKPoFrg+geU4CxqsEFRpYhoo1sByNmwnvdvvplFH7xLZdlZHG02olYOjvJwFITxcLULrkK7CqUUyjOg4HgeEeUZbskFpbSxGEKCG/G0h6NdPG2V0Z6D52nzcjyiysNBG2BwPJSnqFIeUWV1OzWYhTiT4Lme4UK0wtPVJ7/hlaxF0/PQjotWGkcposrF9Vy0Mp8p18PxvGpbpUU+o5dW4Gi0oy1DqXG1JqbBU8qMkefhag/lOKioGR9PG/yIxMcgrpPSEFPaqKAiChzQnkfUi6JRrFw4j8wXGrPh9ls5+odbyLv1l+y8606K1q9OzOf+3Bx6vvM2i1q1Iue2X7Pu9puZ0uYNCnfvAO3heRpXebhKJ+wI2tPgeGjPNWDlOWjXNf3ShkuLYnVrVlpVSlOlFRE02vEgovCirlkPVrcJsGvHZvrcfQ/5v/gTG39zD7vnTfsfXM3/O6kWuP4BxS16CYkR467gWpbecR26NW5MlghTRTi2Ybl50NHgOcS0wnGxJviwAcK4JOSBchIqG6v7NiJI/CuG7bK7wfOsGd0xSmMr58SfN6110cpFeTrhghGlhv4prm9SmqhSRNF4Oq7/wir2rYVSexYITSM9pardL6JYLkYn+KyEgr+GdO3G/T20GbdKFFWWl1KO4fo8q8hWnody3YRwdo5+McF5KTzXgKexAVpXDxUG7XD6wF4m/uKX5IugRDgrwqIrrqRw1RozL14UrTVzunalvwg7n3yAyMnjaCcGKmamRRnuV+Ma0Tw+Zh44ChyvWrx2tDELVBuG48K00ZdZRhvlGO1A2A5fzB6CnV57nR4iIEKeCEMeuic+6bX0I6kWuH5A8T0KVCvLtcbVngEO5RINR/j0yqspEuGEBMjt+Q1g1EcxFTUilgNUVkCsFKIVUB6F8hi6KmzErVgESiqgvAKqSiBShVbV7g463oq4HOdGQMcMd+J4KBWFijKoCkO00rzKKqGsCh2rgvAZiJZBZRVURaCiElVVjudGiGnXSMCWs6u2STrVA6GAqFFee1gdVcSF8oj5XVUJkXKoOAOlRRCrss5RtthoJZSUQiSMdsJQGYGSKnRlqdHRuXGlt4tyKqGiHMJR095IOYSL0WeOQskZ0/5YDM+rIkwMR1tdneMRsyxxxquvMlWCVCaFIODjlAhTL7mMA2tXJLo0bGAmT4mwL7O3GdqEXtKSF4HKUjh9AsIR00DbH+XF2T8HIpW2nR668qxpY7QK3DBUReFsFcoJG3D1XFNWSQXKMXP69SuvkSkCQeG4CCPvv+/fsnb/T6Ja4PoBVe9nndDLGpcHbXVHMGfEGPrVrUcsKUiFT5ja6GrOHj+FoyGqDTuUm5PDd6+8yewnnyH3oYfZdt/DTH+xOeP7dQcc8nZuJOuNtix97GnGP/IIBes3WA5F4VgObNemTXR54GEmtGuPUeG6RtGOYu/ODQx963XmPfksmx5+kI0PPcDCJi+ybvhIls+YyMjWL7H8kQfY98BfWfvwY0x8rTVrJ2aB51QbGxLo5SW4hk1Ll/LFffczqePXZjy0ImY5oQ2rV9D77XZMf6oJu/76GNvv/yurWrVkfts2zHjoEZY8+iT7vh9DVUUx+7atZXjr15n/1NPkPvQwO+59jKWNX2PuwP5o5YKKO/JqDuzawYD27zP7mRfZ9+eH2PbXvzDnpcYs7fQp45s2Y/pfHmXVS68QKy4yujSljciorHMnMKBVSz73BRgmQlmKQNBHnggbWjRLzO3wgYN5UoQd/b+1fTPvRz2Pg4vnMunxx5j+2BOs+OA9Mv76IItebc3ZdasAh9KzxXzctBnD7r+fHX97iJ0PPMDcZ5vQ9902DHypFdMffYCtf3uYTX9+jPnPvcKySeM4W36Mvi83Z+Yjf2P6C6+wICsLgIwunegVCqGDQoFfGNvy5f+5Bf2/lGqB6x+Qka5cw23ouFXQiDal5RV88vs7mCDCidQknGQfi0RYm5FhHlYORKN4nsf+vQdon1qXQhH2ijDnqQcIV1VZEcTl6IYNfC3C2k6d8Ty7jbVVagPfPt+U/iKsvuMWHNfaxqwl0vM89u3YzuspyezxCTtEmPvEEzixGE7MYdr339NdhIgIc0VY0q0rTsxYF+OqcIigiYDyEpLKe3/6I0NFWPrQYygnilJuXDrEdV1WblhPSxGKxUe2CIvavM7xffvp+atbWC8+tviFMQ/+ibKTp9mdk8MnQR+lImwWYepzzYlFo3aU41ZVTF/yD9M+rR4lIuwUYchDf8Z1YuRuXEf7uvWYf2FDvBOnDcxa/ZdxBjVc4uCWrXg5KYUv//YoE86rR2UoCUTYFQqx6YvPABibmc4jImwd0PucuZ7+2pssFWGGCPM+/ZjK4tN0afEq3/oCbEgLcPCLLwDIXrWaNg0vYrNPOCHCzMt/RjQSZn/ubnpccRm7RVgvQvYnnYjafg7/+CMeE2F9xkgz/sDZsrN0vvJySkXYmRLg7I7t/+4l/L+eaoHrH5FVPsWvt2jlgWsW3ZSxo2lVN5UhN95EVkqAWIqPMyJsebMtrmPATqswrhViMj94nzEiVNVNY07dOuQvWZuopsubr9H1mqsJH8yzrJ5KKFdOF59m1O1/oCgYZFNKMjmjRgHG4hkXbfILj9Csfj0O1fGzV4S5TV5MlD1zzhy+EYFAkMUiLO3fN9G1avcKe7HFM1qlk0cL6X/jDZwKBliXmkr+nPmmMNdJiIHrd2+nmQglAT9bRJj3YXsAur3emjEiuH4fc0SoPHiQvKLTtK+bhhMQdokwvmVTbCeqfROs3ufo6WLevvhCzgSFAyKMfvY5XFexcc0GZnbvxzv16+GdLLbPG2W9AXLTroGtWvK0P0jO1mwWD0lnQWoyKsmP6xfWiLC9bw++H5bJ4yLs6NcfgGg4Qmabt1ggwlERVj/xRGL8FPDFbbeyWoQ9fj/bOnUEYMPiRQyx+qmcyy7n+NZcAOb0+pY5gSAlwRCTrrqG8tPFlFdV8dnjf+PL399GpKoyUXZRWQWvXHgxh3x1GRdI4cjGnT9mVdZSDaoFrn9ECV8l4+5ornKYHfb5PffxZaMbmTtyNO0a1OVMSghEmFnvfAqydxhFvorieVWgNYUFeXz400s4FgiSL0L+0JEARKNRWt9zGxmtXjBVWrVN3M43LbMfH4pQkpLMaRFm/+EOSk+ftZY8s1nz8g/T7LzzOJAaYJ8Is194KdGFOTOm8Z0IBFKZJ8L8jN6JviW8huI+VsooxId/8xVfilCamsQJEcY/9BBV4SgJ3zAgO2crzcXH6WAy20VY8N77APRq/RpjRIiKjxXnX0hl4VH2nTzJO3XPI+pPYa8IE1saYPWAmLZYaC1tR0+fou3FF1IcMsA1rdWrHNy5i98m1SV7ziI2LlmE60SNLk4plIYqjOIbYFCrVjSRADtWbACg7U03sFgEUnxU+oR1dS/gzetvoo0Iub26A7BlxXK6+ISKFGFrMMi8jz4xQ2S5zxWTv2d0SoCoCGt+Uo+S40fYuf8g76XVozQQYrcI8157G+W6FO7Zzuj6DfAkwLa6dTm7ezcFx49wjwgjmjcHwFUKrTRR1yOrwwdM9CWx4oVWVJVWVOvZaulHUS1w/ZCs2sdsbqMk9+xKzjtwgI8uu4J1n36Oi+bL5xuzzOeDgJDj8zH7pVcAq3DWDo4FuzEdOrBMhFK/sPD2W9DA+lnz+FtSkJVTRgPY623GK6oqWsY7v7iJfnffy/i0FNygsK5uGqX5x6xnvBGPCvIKaN6gAQdThD0izGjaPNGN+TMn0lcEJJW5IswbaIFLxS/8GEuga20ARcXHea5RI0bedQ8Lgz4qgsLcK39K1Ynic+xdm3JyeEn8FAdTOOgTNrzxJme3b2fGr37JxhRh5fVXU7x8KVrDvrwC3q13PpW+VPaIMKmVAa640dFFoa1LxuHiIt5seBFnAsLJgDDyN79h0G23835KCgVbtwBGsHXiPmloo1O07RrSqiVNRNi8dCUAW7Zspc3VV7AhKBAIEA6kMd2fRl8Rtlvgavv4I8wQIRoQtlxxDVX7CgGPqIWR4wX5DKqbCj5hm8/H8HZt0VozsHVbpomPqtQgWXUaUHniBL1av0ZXEU4kpXDIJyxq05YZw4fxbL0LOLVxC+Dh6mq/wLVTxtNWhPVdu9kxqfXj+leoFrh+SBq0UjhaG72ONgKV0oohn3zIB34fe4cOBmD/2vVMSU7B8QuVfmHTX+6jorQEhXFmdCz/lLMumw4inE1NYkdKElsyBtL+wYfp8YffYy6hgFIOaCNODM/I4BnxsWLwWPrefz8FIWFvKMjyT74EQFnrX8GhAl5pcB75qT52iTD9xWpF9KxZWXwrAsEkFomweEBf+0nEOIHGnSk887t/x8+4zxdg5bAJpN92C0dSfOxJTWFbt55A/DYBbN2ZQwsRToRCHE0KsOy+P7Pq7bdZftnFrAoKm99tg1NeasYnbx8f1KtD1O9ntwjjW8U5rrhuqtqKWXiqmHcaNqTEL1SmCX0DPiaKMKpeCnlrjU9W1LhxGocD5Rm2zR4Oma1e4lkRNi2fnyhz+47NfHfFzzjh84Pfh5sUYL0IW3saUfHNB+5nrgjlAWHVtdcRO3IKiBK1cHgwZx+D6l4AvgDbRBjbqhUAh/buo9vFF1DqF06efxHfd/iENlddxScXXsjo5BCnQ8KuRx/j3RtvYuybbfGiMVCRhJEHYOqITK4VYcTHn9plVwtc/wrVAtcPSGmFo2KJKyue0R9zpDCfN3/SgAU3/5LNn33Kuq++YvWnXZl+1fWcDAUgICzzC9uyRluHT89Y8JTm5MlTvHP7bWz0+4n6giy98SaanX8BOdNnAhBTxgPb0zGUUnz9yut0uPoawuWVrMoYzEwRipN9TPz5lRTszElwQIcPFNK67vnkhYzYMrNptY5r8qwZfC6CTjY6riX9+5n+KddykJrSM4XgxXBdj26PPk7nm28h4sL4Lp1ZKUJUhEk3NOJY/iFcu7F2bN9BCxGOhpLYIcKCdzoAMLDN24z3BygWYeftd1J1tIADx/bRoW4yns/ouCa0bGXH2EMrA1plp0+iPI+jp8/w7kWXEpEgxwNC3zt/R5/77uHd1ACH1m2oniDXOop5DtrVxr8NGNiiBU1F2Lp0LmB8rQDy1y5hcIP6nA34ICTsFmHXdwMAeP+ZZ8jy+ShN9rHuuqso2bcXw4aaMo8fPM6gtAtRviBb/D7GvdsOgHI3xjuNrmGXCOGUJLqJ8OHll7Jn5XI6NrqOU0k+DgaF3uJjRfc+ptnE4q5tKKCo6DhZY0ZzcPcBoIZPWC39KKoFrh+QRuEqY2kzXtvm/W4ffcR7IhwZO46yowWUHsql7Nhxxn7VhVEiuKEgR0LCmNtvTYhfbsQ4WgLMHTWOzGCIquRktoow494HjTJfuShrSdTAgd2HeCKtDmNu/TW7xg9n/DPPsKBOGl4dH6tFyJs7O9HWvEMFtKx/PoeS6rJHhOk1gGvqrNl0EoHkAAtFWJxhuAzbHPp9/Amtb7wW0GRv2UhLf5Bld/+RXVMmMOyR+1mXnIJOEiYGhLwNmxPlbt+xg+Z+oTBVyBFhcfsPAThWWEjfCy82ljwRRrdoRv7p07SrX49w0M9OEb63Zn/PM04MCyZM48WLLuVk7i5OhCt5o+HllEsq+SLMbN6Co3sOcmswxJGd+9iwajXZixaDa3zYHBUhpnRCHE9v+QrPip8tS5YD4FTfNuebls3oJUJVnQAHRdj7TS8Adm/KpqMIZ5MDbAn4mdu+vV0ERlRcMiKLCcEUKkRYdF4dzhzeZ9WfmlkDM+gnQiQtlV0BYfRjD+JqTds77mSHCKU+YekNN1N15DQAMePVZW0winWTsjgzKYv9o8YSPn3aXCqvpR9NtcD1d6RQqgodi5l7HUDBgb28dHFD5j75LF7UOefbx4pO0usXN5EfDFHl87P96mupPH4MAMfVRG2Yk0iFy9e3305uSogdgSDTXm4dry1x6Raga4vX6XDpFRTMnMGhJfMpXLuWjtffwEGfUCzClKf+luC4jhzOp3m9OuxNTmG3CHNeaJooZ86cuXxtnRwXi7A0o1fisyOFhTRucB5dLm6I9qK83+QZ3v/lLzk+ZwGHli3l0KIldL3kcg4G/RwIBZnX4rXEszt35dDcJxTVsS4Y770HwMHduQy64EKUdf2Y2L4d+SUltK97HmFfEttEGPVyS1uKJuxEefX2P/CWCMc3Z3NCV/DGRQ2pkmTyRRj75JMoYH32eioiVTT7w230fC6uIzN3PZVTzakMfe11GouQu249YBgzHQPlaaqiYb5q9iKTrKvFrm+N2ByLRRn38XvME+MIuvrRp/FsTJ1wLMonv/kdW0TIDQbZ3rcbyjVcHh6cPXOG7277HXsCAbLr1eXofCOizhs+imEB4UQoyOS/PIATqb4cHp/lwV270k6EveJnoQhjX6v14/pXqRa4fkhaoXUM5Xi4EY8zR48wvcULTBdh1VXXULhkIZGKcnt1J0b4xEl6NrqR7SI4IuSLMP/XjSjetQMApVRCrzF90FAyRJhYP0Bhjv1cg+spysrK2DlzFt/4A2x9uSlu2LhfxIA+r77GdBHKRJgtwu7hI4lUVbFn2UK+8guFIhwSYdW99xM+VUJlRQXz0wcyQgTX+hat6/AhladOciR7Ld2vv56RIix7sSWbR46jmwh7P/8I1zOgXOF49HjyWRaLUCnC8kCIginTqKqsZP3cuXwmQokY69/GVq3JX7uG7pddyiIRticF2fbcc4SLi9i5ZhW9RIiJsE+ExY/8larCQs4eOMCgvz3MABGW/ulezh49woHczfRIDlElQoEIs+7+PZGjh+F0MbObP8e3Isx7+WU7Zi7a9dAuVJSVkbtyBSMvu4yJIsxu1oSyw4fxYubiO5aTqYrFGNqsGf1F2Nb5m3OmfObHHzGu/vlMFmFpi1aU7D5A94cfoocIyy+6gLy+RsxGKYjZe5PAp489xkARltz3ADpi6snduo3nRBgvQt6E8fY584qHEfr0tVf5RIQKEbaL0PfB+/+tS/j/BKoFrh9Q/IacBs6WltLvk4+Z88IzHGvyJDlPPc3s11qyc/kCQFN29hQTOnZkRet27H/+OY40foTC558i+9G/sC5zAIkIE5YrWLtsJX0fe4Q9w/rhuk78oiJomDYxi8EvNWNLs6dZ92YTNo3PAg1rly4j66P3yX6lKXkvPM3uxo1Z/v6HbFu6jAkd3mXTqy3Ie+5pDj/fmM2tXiN72Pcsmz2H8W3bkdv0BY4/9xR7XmhCdvsOLO/8NYs7fMCqp5uwt/lrTHv3Aya92pZdTZ5n02st2T57OhrNwjlzmfzhB+Q2a8zJZx9lzxOPs+mLL1m9ZAFD3uvAphYvc+y5Z8hv/Bw72n7Akg/eJfvZp9n97NMcmzUVJxZlV+4ORrR/hy0tX+JY4ycofO4Jclq3Ym3Hziz+sgsLm7zAnif+RunM6RTmH2HkBx3Y1LIZxxs35sBzz7L5rVdY3bEjaz7vxPrGz7PzicdZN6AviVhYrpmjhYsXMeiNN9jc+AmOvfAkS59vzPSvOlN+pszMp+cmxt9xHL5/9WVyJ03E3ETw7D1UOLB5PXOaPs+6515g5affMLVJE9a9/TIlO7LN5XK7NtDmMAI4tGULo596kjkdu1mnMo9oLMKUPv3IeOxx8tevO2dtxcPeHC88wsDmzclt/BQrnnmKgo2b/qeW8/9aqgWu/9v0Y7SptXqLfzv927TY/2ZtuE78+H+33v9DqRa4aqmWauk/jmqBq5ZqqZb+46gWuGqplmrpP45qgauWaqmW/uOoFrhqqZZq6T+OaoGrlmqplv7jqBa4aqmWauk/jv4HgavWX6WWaqmW/mdIEkEolTLJIFA45qqxSVelMfmaLJ09fpy1Xb7m0Jcd2d63J9n9+7IpczSUVKLQTB83hm0LF8czEZhY7Zhc43EfPXMFxiSB92zcgXim4YQfXzxVSjxflFI2qIlry7XPOOZ7CtektfcSIY9siJoaBddINxZPK5XIf6hhz87tjO/RlW390jneoztF33Wm6LuvOdy3L2uHDWVkr+5M69OH/enpnOrRlVPdv+LUt1050r0H67/pwY55i4Bqz/saeURtc5SNGx9PTOHYiKTxzIQ2UpZtqwmubGK+a2WTr8bTvMejiCYSeoCjFVq7JvKCqv548vCRrOjenyM9Mzj53Xec6tGFwz17kNtvMNkDM9mSkc62Xt041qcHu77qzIE1a2oG38ezca90InyqZzMLutRIm2qz/GhiWtkQNLo6sqsNs2GzsZ2TlSQv/yCTu/Vlf49BFHXvRVG3bzjR4zv29u/H5owB5HbrSkn378jr0oWynF2Jtag9beLPa0C7aB3B03Y9efGLCTF0PLaFsteFcMxFah3PLpS4wGD6Ew+bZftrkph4OERM3oGa68jOsRPvTmJe4gtOk3dgD5O79yCnTz9O9OrMqW5fcrT7dxzsk86OPoPY1b0Hed26kjdt2jnHvas9lHYTEWpjUCP5bzz9nEs8u2U8M5RJIqyrk5ijbH+9GpnQPRNaSLugncSqjJft2vWqUYn9ZEJlm+9rG/xbKxOzTqOI2RBQOp793XNte+KLtEb4ca9GMhjlWSzw8HQ8tbA6Zyx+SFKdIt4FL4LWijDgqhiu9ojZ6w3Hjx5l+bffMvXaXzJThCVXXMLmbz6ncNkSRrdoTe/Hn+aj39zMyyJMe7u97ahnMAeF1g6e9uycahNATju42jF/K3ubA5N9OI6jnmcWEq5H2AsT1U480zpRpfCiJoavpz08V6NiZhqjcdDVoLVncvopjevFk56aSXa1xuZu4OTxYyweP5qPGl7MNntP77QI26+4kvxlS9m0cD45q1cz8+lnWCRCqQinRFgowooPPub4nv3geTZXscnRp+L59BS4ShNTUVztmg2kXROlJZFeVJsko8o1CVOVogqXsHLQjiaiNEo7Ju+hazZuTGmUNgsirDUx5aJUDO0oG0/MY+eGDewYO4ExSXU4Yu/IrRYh+3NO+ngAACAASURBVJ0OFK5cw9Hli8lq0ZSBIkwQYe7nJsa6sgePiyKCa+ZMeXjaSeSa9mw0UqXN+CrlEcHFpkC1wO3hOhEcrXBs/kjXJryIoTl9pojsqbMZcMW1bLLtOynCyAvO5+CsyYy483cssBehsy+7lNVfdzHg7Soc5Zm144TxVBkRHTXJeRzwPIVHBE+FcV1l63NwVAxiJmeia9ORORp7fMTwlM1Prs3dRFyIEqOKcpSKoDyTqVsrF6XNZnPi29O1B6L28HQEpWOcOV3E2klT+PrnVyb6ly/CzJ9cwuHJc0i/9bcMFWHdBeezrWkLjixfUb2nXccm+9VUYsL1KE8T1RBG4RI2gOCZPaa1Y7Onq8SeMmAeNTnGlQVj1xw+2nPQyiFmAzPG8c8coImkdfbgtEyITZ/iqTh/4uB4jsmLqbVZn8rDdWN4ykEpN8EYuXatKO0RA1x7snvaI6pMDkozdvHj/58AV3yEDEZH0RY1lZ1ogLw9OXS66XrWi1AgQXKbPI9TdjwO5wCsW7CA7g0vZoX42PDxR/+0Qo0yOf/i3Ij7w8bFoxYZiqAJ8//wpocXRenIOeUackFHwFOE0YnwuQO7fMY0MXHFz4gw93e/O+epjM+/5Fsb6+qoCLPvvYvqWJyAPTPOqafmp57H35Oq8bvGVSFPo5z4ef7D59QPfkNUmYB7rsImnzUhZEoqi2l1yYXsSRIICEtE2DFhwjmlDWn3Nq/7fcz/zmTBMbXGx6xGYkj7UytQjjaZtH+EaiCGg0cEV0WJaQ+lzfzGR25WRh+G+U1Ei7AIPa++lhgORcUn6Xr3HexP8hMTYZYIc7p0MT3XUXNI/BfVe9qw4SavpMkK/s+jyDhW5qhCqUoDHP+8ZLT3j9YVRHCIaBftVVc0ccBAs658IU5JKmNvuAkNnDpxnC/+dDeLQkHKJcACEeZ/3ZGYTa7xz6nGuor8axvEc02S3piVUs7pgjI9MLc5/1Uy/VUKKjDct/ZMcuH/bokoV9sD28YxV/8lcCkranh4uHGODm2OIAry8ml/0/WGAwn5WHLdFcROngHA0S5RXZFY3CszB9NehOWffkr25BnszhxDQeZIDg8aTEHmUNb3TufUgXzDTStFBJNVeWXWNDYNGsHhIRkcHtyNgqHpbOqZzsldO2vACZzYn8e6bj3Z068v2/qns7Z/Bvmb1rN+5gz2b1jF4vGj2TVkOAWDhnEkcyhH0oeysf9Ayo4UoiJlLB03iAMjh5HffxA7evZlw5iRuNEzaBxcrYnaRda/SydGi0AgxBERsm6/DZfqRZT+6Wd0F0En+SkWP7PuvQ+0Q17uLhb3HcihkUM4PLg/hwcOYvfgwWwZlM7WfkM5lJHF/kkzQbkc27ebZT17kzdiHAWDBnJk0ED2Zwxk54A+7M1I50D/YZTuKUzUmb1kDivT+1GQOY5Dg0ZwYNRgdmX2Y3tGBrvS+1PQty+nFq5CWbEughFvPFUJaIpOFdPskkvJCQUhYLjELWNNuqyi4mImT5iMcjUv3tiIUZ99fs4i2T55Irn9M9jRbyA7+mRyYPREvNNn7QI1HN/G+XNZ13cABUMzOTwoncODRrB7wBi29x7E4UGZ7B81Aq/qLOCgVRjPc3E0OK4iZhfoxMH96R0UVHKQSvHR49pGlJaVAPDNG28wQwQdTCJfhLkPPWoap6svQB/LyWFr/95sy+jL9l792N8rnbObdyb2i/YAN4Zno85WlJSweehA9vXrx+7ew9jVaxCFc2dZsSsGOoKjHeaNHU1Oeib5g4dQOHAkhzNHsX7QYIoLCsHTrBo9gZzhQzg4tC85vb8jO3M45ZVVuApwzB4EGDNgIJNEwBfkVCDEmBsbUR6tAiAv7wAd09KI+H2Ek4QhIhxavY6cLdtY1ieDgiGDKRzYn0NDB7M7cxC5A3qxd8C3HBiUTv7ipeAo9m7LYXn/YeztN5Rd6f05NDiTw4NGcnjwCPYMTGfb4H5sG5DJyW07UNojipdgCqIVEZYPzWTnlCzLJESsKgCO7t7Lkj79OTjqewqGDqRwcB/2DxnCigGDWdS/P4dGDKdw4ACODO7FwfR+bB6QRbQ0ZhggT+F6HhXKQODp0ydYkpFB7oBMNmVksnXsGA5vzGbJ+LGocATtQVRrXOXyXyGduBZ2tLYZhO1ga08T9VwGffwRA0RwkwOUiTDxj3cSqYwZ8UC5eLoCV5kySs6cpfEV1zDy5XbsWbOObn+6lywxUSenJfvZkDmIkqJiy6oqoq5hr3esX8/XjzzCCBFyRRgf8LO2T2/OHjsKwIbly+n7p3vZcOMNjGiYypz33uHA0uV0evZFPm+QxrRQkK3durB59So+uPW3TLQxoZZc1JCdoyZQWVoG2mXNwln0+NmljElOYkqTF9mzYi1ezDFB/LwoyjEg2b9TZ0aJoJJMbKis227DjesHgH6fd+QrEVSSnzIR5t99N9qNcbzwMNP69eSztGR2hEIsEyHrwUfYv2Il/Vq/SlsRpt1+O5SfofjEceYPzeTj885jfZKwUoSp9/2Z7Aljeevyi5kjwsZrrmVZxy+JVIbZs3MHvd9pR4YIhT4/o0SY9eE75C1fyad33EEvEXJffsNsUCJo18NxYjZMM5w+cZZWDX/GrmAqBH0sFGHruIkATBs+hF8H0qg4epp9OzZwIm8PAIeys5n+wMNMDqXR+4rr2DtzJp/d/wBfSoAdt9/D0XGjEgtpz7ZtZLzZmm4i7AoJWSKs7tKJiV98QRcJkp2cyurf/46d06cbHYhrMm+r6gwhzOifzmCfoJJClImPrtc1orzUpMPo9fpbLBfB9Zn4+jMfeKSaF3RdFrR7h+U/u5z+Iizu1p35/fvTWoTlV1zJrtZv4ZXbLDsWRDaOGcHi39zMWBEmPfwguyfP5LWLfsrgBvXZ9cjjlG42KcMiaLJXreSDP97HSBvKZ8H5aWwamklZ8WlAs2nZSr657noykwNMeupRdi9aQTTmGD2UFyOqTR8y0zMYKwIh4UhQmHjj1YTDJorFqbMlvH1dI3aHAhA0oX1GPfM0efsPMOrTL+gqwt6gME2EWa+8ScHKFfR46CE6iDD32SYA9P78Pe4UYXO/noz/7H06irDf72eiCMs6fc6Mrp15UYQlXUy46JjSRO149Hn/Pd4RYfYdvweMjklZpub08ePMGzKIz+udx4agj3UizLnvXrYvWszqGZP47GeXstYnbBFh8g1XsXfxcqoiRmRFKbRnQqGfOnWS3g89yPsiTHilBWu/z+L1hj9l5s+vpMPFF1J5tgRcUF4sIXr/U+CKxiXJGoreeAbf/OIjvNrwEo6FUnF8AU6IcGbyZPOkY4KCOHg1NNwwd9Jkti5cBsB3rVoxSYRYsjCzbhJlx/LMxvJstBeb8R2gb3uzKatS6jA5lMTJXJOyadeWbbx30UWsEx9LRSiYMiLR+KpIjD5PPMkwEU5kmryGbz7yINNF8MTP0ssuxT1rOINI1KHTM8/wVsOfUbRoWfUIGI24Obntyd+7U2e+F0EFjC5i/B1/OGfQ+nTqwhciqGAS5SIsvPsudMwARN6hfbRLSeVMcl12irCwTVsAKmJVfPb4o3S66udw5oRZrKeP80rdVPJTDGDPatocgEHffcWwgJ9SEcaJn0MrTEqzKZMmmAQYAT8zRFg35XsADufn0eGqnzO7cRPbJRfPUyaevEXb4qJiXr34MnL8KRD0sViEnRMnEI5V0fPmm/jkgospPnQk0cd9m9cz+Oqfs02EDZf/lGMbTYC+orOn+fK3v2WpCFvPr0d+1hijMAamjRnJRyI4aXWZL8KuWTMA+PiOO9gqJt38yN/ehhuLEreMaJVYOszol0GmCF4oSLkInRtdgwIO793NkJt+xTERjgaE8RfVY82QQQBEozHmvPEqK8UENtz6YTW3mJXel/5iciBuf/FpwiUm8cfasRP4PiWZHBGW/eVPVJ48DkDOlm10+MkF7Bdh63W/pHjblgQ4ftisueHCQ8Lyn6RSlbfPrGUNPV95lVYNzufwpGmJug0X6KJ1FZ4ya2NQRgajbBkn/MLURtcQq6pIPLO0dy+mi6BCRr86/sZrAVi3dBWfiRBNC7FShPUD0s36OXma12+5hcw//RF0FdvXLWP+0GEATJoyno4ikJTMTBHWTTFqgcWDMsjPXmUa6BjpSinF0EceZIsIGy6/nIJN6xM2FW3VGseLimhdpz6FoRCHRFjU7CUwRdCm0XXsDoY4JsKUe8xeiRFX+niJPKFjv+3KEBGWX9iAsry9AGyePZfOAT/dfnE9lSWlFksq8P474IpQbS3ScWuCNrqMkyfz6XXJxbjiRweD7BLhcJZZjErFEo3DUSak7g90OV2bt+J7Ec6mBpjQoC6n9huLkFHv2bTvFiR7vNOGASJUpCWRlZzEka1b8YBRr7zGGhEO+/1M/Mv9hCNhW7+pw/EUTX92OYv7miw2bz30EJNECAeSWHzVlbjlJ1m7eiXftWzFF3+8h90Ll9o2aJMzUWtraYomxNIenQ1wERCKQgEW3ngj+yZOZOfMSeyaPZOhTZ5ndGoK0WAyZ0RYcPcf0DYy6u6du2iT1oCTdeqzWYTln3zI0cMHef13v2PutCy6t2tnUsoDhXmHaNmgPgeSk9gpwlSbF3Hd2jUMvfhCYj5hiQQoXGmUtVmjR9NfBIIGuPYsnMuM7yfx/vPNmda/D1N79TRKVG1saXFLLUBRcRGvNGzIzuQUdNBPbjDA0ubN+e7mX7C1QZBhDS+i6LDZwI7r8OWvf8MGEQ6LMOGO20hMHLBg1AgGpiVzNiAsSatLSe5u074hQ/lQhHDqhSwQH1uyzCE34stOLBRjzJjz69/gRSutVcr8i2uRpqRn0M8veEkhYj5h5LVXsHnCcEbf+mv2ilBy5ZUc/vBdyg/mEGedpg0cxggRSPYzToScFSYGlgKKKsvo9YubOOUTskXY/N3XFB4+wUcpqZwJBVgjwqRPTEoymzaSjDdfZ63PR4kIc//4G1TMAMsnzzdlhAiVycLiC39C5MhRtmzaSP/Wb/P5HXeyecrUxLp3UNba6IFyEqqooRnpjBOjOz0lPrJuuJFIOJrQI03r1Z1RPj9eUoAKn7Du1ltBwYo5i/lUQpSl1WG5CDnjR5O9ZDkd7n+MSePGMfyLz9BuTR0rTBg3zkTATQ4yS4RVY0cmPotbgOOdzl65hF6hIDophZ0izH71FaKRiDlUPNP4vIJCmtc/n7zkZPaJMLepScxSHgnT5vob2BEywDXxrruotqfG9VtmrqbbXAZFwQBbnnyKwytNEpQPn3iI+3/2E6LlhvtUOkZUe/81cDnxTljGKQq4RACP4sLDjGx4ETGfoJMNK3hw/MyEmT5uNcKNuzt4oMIJpVqPF19isginU+sy+rwLOLl3X2LkjOUtkmC5urVvywARwinJZCUncWJPLgcLDtI1LQkvIBTUS+XgLHOiKWWAx7X1ZC9cwZH9BwFo98BfmSZCOJjEimuvZUGfbrRMDvL9Iw8mOu0RMdY5u7iihPGoSrSlV+fOCZa+JCnA6utuZP+QieSM/Z7dUyYz4ZmnmJ2aQiwU4pQI8/90C9oC6u4dubxVty4n66ayS4RZLzVl4CsteM/vp8qe7HF7xOG8Qpo3uID9KWnsE2Fec7MYerzRhuFW3N3eqgWVlmscP2I06SIQ8rPUL8z89BO+/P2dvHfrvdWLUoNWFoRrAtfpk7x6SUO2JQcg5OdQMMiq519kyK9vJrtBEumXXErx4SIAsoYNo3tSMlVJqexOTSFn0GA77qawWDRC+g1XUS7CEREmv2nCUE8YMowOIoTT6rFQhH2zZxCORXj3umtZLcK21BQODBtmrLzWhmePDwCmZKQzwGeAy/EJ0666nG0jMhlx86/IFuHIr25kc+Pn2T1sOGVnTnLiZCGv3vhbNiWl4fn8bPrrw5wtLsZBE7HjsabLNywToSgllQW/uIl3776HCakh8PvYd+nlFGzYgVZQ4Rl72dHNG5nkTyYSCjG/bhJrhg8E4L0XmpApQnmKj3U/vYwV3XryRv36DP5D9dgbdwFtLU8/cFkBhmX0t8Dl45jPz+ibbiQSjiSO+4k9+zDUH8BLSiIswvbb7wJHs2LOPD73ByhJq8NGEeZ82IGuDz1Cp8t+Xl23A8Rslm9g/NhxfC6CqiPME2HtmJHU2OrUNAJ1fPpvfFOvLjuCSYSDAaae14DKk0V2zk3rCvL30bxBAw6lhAxwvWgO2cpIMe0aXUdOKGCA6467q21F2kO7KmGgmD5oIGNF0AGT3XxdahrLmjVlx/SJLFswE2JhtDLWzXNNdH9PkkBfm0vQQJZJX3Wq8AR9f3oJkaCA3+gWTs0wHFfcxhU/1c24Wa8Y2/DezZoxU4TS5GS+b3A+J/dVZzQxNqpq/Ua3du3pL0I06TymhupQcjCfzm+9xUAR8AmnfnI+nDmFBqLKIaaqUG4UT51r93jvgfuZI4KTlMrqlLpM9QcoTvazqsF5rLM6Ha0jcfsuONqatqsXWK/OnY0SNSgc8QmTbjtXVBz+2af0FUEHQ5SKsPCPt6Idwzfs3b6d9+ulcCpVqEhOZlwomYEBP+MuuYQzhwpNv3UYUBTmHaRlg/M5mBLirF/YeuftbPvsC7JSG7DlhhvI7dMDXVWVmMHRI0fRU0yewH0NUvk2KYUsETL+cq9Ztbi4ykMpu1t03EsJTp8+ReuGP2V3IJSwKuZkjSUWraLTzTfT/qIrOZtnFmvH9u+YbM3BIJvrhCjNNll2DGcKZeWV9Lz2OqrExykR0n9vrK5ThmTysQjlqSH2BwPktn6ZFc8/yXyfkPvXP1M4e5Zd0CpxKoNH3NFt+oB0BougQiEqROhx7dUAHNqzm7bXXcNmv+HatoufVS1fJq9gF88lpZBXpx5VIhx/q231+rJzOfPLjswUIZJaj9ni5wkRllwYQotQ0OhmM2xoHJtadu+q1QxJSaOiTohVIsxtZxLevvdiE4aL4Kaksj01lakinEpOZl3aeaxJz0jsCdMAD03McvU6cSAOyhhgxE2/cNwnfH/j9cQqqjNcz0kfxHCfDyfFhLBee+vt4ClWzZ5FR59QUSfIqZQAA4NJDA0EGXfLL6mKlRt1jWs2oc3zwYSx4/hSBJ0cYoEI60ePTLQxkYUKj1VLFvNcSjJzO3eh72WXE/ULe+vXZed4a3G2mV8K8g/wUv3zOZiaZLKm21R4FZGztL+uEbnBEPk+YdydceBSePYAidr+O47L1HfaMkOEchGckI8TImxIrcuSzz5Bac/giI43lH9KkkBeZfylojWY98ITxbSsk8Ipn4CYjMrben2DmwhHrKsd8eIDAgn7W8+XXmKmCFXJwtR6DTi576D98t/n7f32nfb0FSGSXJepScmU5O3n/WYvMkAEfH6OpV3AwYVLUECEKJ6KoK1i11Meyiqh2zz0MLNFiCQHWXTRxcz7+RWU+4y/1fI77satMFYq5WqUcuxgaetwaDrQp1NnJliO66DPx9jb7rJMpOlsvy8+ppsIBJIpFWHB3feibaf37tzJx3VSKK7j50hKMn0uv5IPL7yYoRdeTOnBAttbw0gX5uXRosEFHEhOojQ1mR4i9BGhPC2Ngw3OI2fosIT/IMDoMSPpLgJJQdalJvPZVdcwyO8j48/3JdquzzFvx48iKCoqpuUll5IbDEHAJGnYOsFYFWcPH80dEqQk7xAAX7ZrQ7oITqAOG+vXp2xbti3bAE5luJx+ja4hYkWenrffDsCUoZl8IkJ5nRC5dVJ5T4SFKX7Cfj9bfvkr8nbn2vm360dhN7Xp4JT0DPr7/ThJSVSJ0POaaygrLQdgyHfdGRsMEQmZg2zFRRcyJaM3L55Xl0Opxk3iZJt3APBULJH9Z2HHzswXwU1LZZrPzyMiLGiQhhbhyPW/BMd4Q8Us7OSt2cCYUICqekFWiDDz7XcB+PDFFxgtQjilDisvaMDMa66kOBiiRIQ1v7gW58xRO0bxPkWtIKwSwDU4I4MxIiB+jvt8jLvxBmKVBjCjsSjD277FjIAPHTK+XpnXG45q1Zz5fC4+KlJTOJgcpMeVV/NZg3qMuPlGnKqyRL0m36zpd9bYsSavZijALBFWj8mqHnvjpQZA9w4f8XTduuxbv5UFX3ZlrQiFPmHiXXdQWlydDPjwwXxaNjiPXfVMxqY5Frgqw5V8eO0N5IQC5PmE8XfdaRFFJxyvf0gjP/mA/lf9nIUieAEfUfEx8/wLObYhGxdjVcRx/0sfKDFbSFfjF+ApF+V5VEWi9GrThrGpqahQCpUiDL76SmLhKkicJlhFmmllZWk5JWVmsX37UnOyfEJJijC5Xl2K9u5NDJ7ruAzv+Q2zhplEBF3bvU8fEapSkpmYkkLR3hyWLplLx4APAn72izDs8SeBhPub8cz9gaPJWw88yGQRKgM+Vt3yO2Z8/TXfilCZlkyhCCuaPEHMTrbnebjawSGKIpboQ+/OnQxLn+Rnv0/I+t0d5jSzn/f/7BO+Ez8EU40u5O670VEDxnt25tC+ThpFddLYIsKiDzswMyOT5iKU5h+jvLycsJXlD+fvpcX5F7E/NZm8YJDhd93NF3fdSbb4CYsws+F5VB6vVpiPHG05riQ/s0VYM240vZs8yyvX3QAKSk+fxq0ojx+mRn6wflxFJ87w0k8bkpPiA7+wTIRt46YAcKboJNO+H06s0rQre9UqOtZNoyiUyp6UJBa8ZziZ+Bo5c+wkQ678GWGfUYiv7WOy5kzMHMYnIlSlpbImGKLXs8/S+aKLKAoF2C/CvKZNbE+0UdhqoxuNL9ApGemk+5LwgnWoEKHXdVdTUWZ0TJWVEYZfejHFyYZjmSTCknHD+LpFM5aJgD/AgkY3kbd3HxrrEKo0897/iA0+4aRfWHj/Xxn6ZWcGSxACAbY2qM+qCSaTePwo3bNgEbP8QnlImPaT+hxcuhyADk2bMkyEktQ0ll93FXO6f0MnEcpTgpwVYe0DdxEuKoovb6PPcB20V2l9vWBoeoY5EMVwGuNvvJ4qq2I4dfYkTerUYV9SCEI+togwr4Ph9lbMWkhHX4CKOqksF2HdwAEMfq8dr553PjrsUHr2DLGKMEorYjapcNa4sXwjAkk+5oqwbrThoLSO33eA0tPFvPmLX5F+y2+pKDzCrLffZY7PR6xOMnNEOLRwUWLtHd5fQPP69dlbJ8VwXE1NRqmqqggfXnc9uUEjKk698w7rTG10T5WnS/n27bYUbs9l/YJFpHfpCkD+wf1M/bwjIy86n7MpSawXYUoro/A3Lhqxf8jgxEkS3hLWoqgBR3u4rrX8AB/95tesEsH1h8i95HKOLZoHmCsHrlc96aUHDvBWo2vp86FxQP2ueQvG+oSS1BAT6tXn1P49iYq3rlrFHSJ0b/I0AN+2e5c+IkTqJDMuJUThtq24aL768z2sE6FYfGx9+gW77I1HeJzWjB9LwUYjzrz5wAOME6EqkMKcn19LyYkj9Hr7TYaKEE1OYqsIc59+mqqyEuMmqpXhvDw3ofDv9+03TBBB+/3kBYTxt99mEifb86fPZ5/SSQQ3KYXTPmHBvX8AqxzdlbuTtnXrcyK1HltFWPJee8qKz9C7zZtoNG8//BBTvjYp4AsP76ZZ/QbsS00mV4QFr7/C8ePHGXTTbzgS8nMyFGThYw/zf7H33uF5Flfe/6jbVnGjmN4DJLSQuiQkZNPeTTaEzUtCxyom2YRAaKGbYALuBVzAYJopBnerujdsS5abZPUuWd2WbVn1ee42n98fM3M/j4RNTDb723eJ7+uaS3ruMnPmzJkzZ86c+c6xjsMALFy4kIlacWUIQUH6Mnbt+IS5L02kty/Azy6/jMp1a1XbeBLHUb48F2g/eJg7zzqd/UNUJ18voihcFloFA73Qoge5abf9ijVCcEREser6awe899ZzE/ggIpJDQrD6K1+mt1Wtkn48/3UeFYK+hDjWCkHN2rXk5+TwbmIivVGC4iFD2DV5qpYzFSnt2K7vGM9Y8BqvihhkTBLdQjDl0gvo7lYde2tmBouS4gnGxtAvBMvPuoCW+kp2bd/K1CFD6Y2MYJUQlK0Pdba6lhYeGzmcQxGCXZExlL7/Lsf6A/zl0ss5ICIoEIKsPz0yoG5P/vjH7BKCGiHIvvd2//7jd9zJPCHojRvBujPPobOuknnjn2aGEPTGxlInBBk/+iGdR5Tycl1J0LUJuAH/9KQF899Qq4qR6qi5jy+/jB5L1S87fTET4hMIRg6jQQheu3AMrWXKJ7x5VQ7PRUTSlTBMreYueJ2a4v28/PQzOMDYa65h96KVAAT1zOOj9z9gghAwJFL5uN5VoSu2DAXrfjBvLncLwaY//o7cqdPY9uwzvHvB2RyMjaVRCHL/8lyIl3UN3D4inpq4oVQKQeZdtwHQFQzyh8u/RNGQaA4KwYobvkMA24/tfPuFF/mqEOxetYKV0yYwbvgoOqpq/XynPfogi4VgZ/xwCt98A4lxegSMRB73Ep4RVj2aqg+VyxR9SvDWVauYfOVXyBLRFArByjGjaFuf5WcibZfXHn6YZ7/0JeZ/7wc06VCGuXeMJUcIXBHD2pghdFcqxXXkQAOzbvgXXhWRLP2LWr6e/8ffs1AInCjBugjB4b17FWM6DzPv+99jjRDsP+cS6ua/SrcOq2hraODDSS/yEyHIe+t1AJ790Y9ZI9SxXNvOGQPH1IGcSx55mv2R0SCi2SME63/2U2S3UgjYoF0cAExPvpctQq3+dAjB5q9dT/iE+70nHuMNIfD0XH3j5RfTX6doaigt4rmoaLqilRNz27jQmXlb3pjHhMhICp5To86R1kYeiYulXUTQIATrbrsVgFXz5vKyEPRFRrNLCNreeg+A9Hf1qmJUhLKY3nnLz/uDP/yeByIFB7KVDzIgJT3YBPTEvfdwJ0+OHkVThKpXvhDsmDhBfeyaZXGJ9GxsAgT7e1j6q1+z1w3iQQAAIABJREFUWkSwNiGBvJlq1XbPxjU8MWYUq4Wg4Lpv0Vde7dOQ8eZrvCgEwVhBrhA0LFaj/Pif/IRNQvmncs86F6/6AACWKwmE3Jx88OgDLBcCRBQBIXjnwvOxjnXRXFrM+zd+hxKhVjn3nncl3ZtDJ+Ps/uBD3omOZlOkYNWPf0CwqZ1gXz+Tb7uV14SgQMTRPP1Vvw1bqsp548or2CQEGRdcQr1WdiunTuXxuDi2CUH5bXch+zv9MibccRsrhMATUexKGo1XrzrfR5MmsD1qKIhI9grBkh/eiNPWDkCPlPSEyc2chx/2d2T0CsHaiy7EC/TSUFzEzG99k0whqIpNYvW3v0ndnvX+d7uyc5gsBP1x0ewVgqIp0/1n6c8+zhQhqF24VLtR1JX9/mLlZhGCzUJQ/qGSIRMMa/d088D557D6ntsIvybc+h9sFoI+IVg6ZgTd1VUAHGw+wB+HRdMepWLMttyuZNWTFo9ddAGVkYKjQrD+m9/w89q3fg1TzzidlxMTKd6xma2vTmOKEOz+wwN0tzQDkklj7+KvQrDqBz+AvoBSRZ4KiP/0TpHQJaTRVkZxSUlAemqvH65vrgWCHjlvvcG+px8hJ3Eou665gp2TxrNj+jSWj/tP5v/4hxSvUlMPCWS8toD3bryJ/NOSaBs+lP2njSHv4Uf55NVZLLzlFywbmsT+q7+O29VE9sK3eOtHP2Dj6afRPGoE+0cMY83v76dejzgdrW2sfvEvvH3eWSyNH8Lyn/2U7bPn8NK3vsUL37iGzYs+xOq3WDLvVd75+jfYN3wYbSNi2XvpueRNeJ7yvHzeGj+B1RecS+PIBFpHjyB/yFDW/OrX7Fu7Tu/Q8SgqyOeVh3/HrLPOpmLUGNpGjKBpeCL7v3I1uRMn8/ZzT7DkpRfY8LObKRg+ivaRSTSeNoxNp41m1f+9ncUvTeTjhx5k+QUX0DAqkeqRSeT94IfkTX2FT555gaVnXcK6mGiKJ7/Igdo63n/oT6y46BLqRo2iesQIPvn6N8l/+01sK8iSRx5lQ0Is7cMT2HP19aybMouP705lw+ljaE8cTeHIUWy543byZs5jw28fIHPoKJaPGkHlmsW+gPYClnT5aPar5DzwDJvOu5SGkUm0jRhC5eh4ll56AenP/oWOlja9OqwOw3VkPx7Q2dvFmlkz+ODyi1ly5jByxz/O7OuvYf5pcex68g90lFfp9pZsTF/O/N/cyurTzqBt1GhKRyWy9jc/p2THNpobG5l/w3fZPWIoVcPjWfezX/DJilWYjfc1VVXMf/JRXr7ofIrPGEX7iAQaRw5j85fOZ+uEx3nlmi+xb8RICuKHUTD2dg7u0Sdr6w32APk5q1l+28+YFyNY+5vbSf/d/cyLjmHXv/6I6iUrdScDz1HyXFtVTtajD/LuqAQWf+0qNo9/kqmjRrD68ssomTYT64hSPq7jsXTBAl6/6Ub2jEqkfcRQ9p4/iu2PP0jlzlwWTplI1mXX0DhiFO2nDWX7kFjW/Pt/sGd5BlIqEIHainLefeDPzDjvMgpOG0H78CQahw9n5yUXsfPp53jl8q+QHj+Sbd+9iZrFi5DSjKKS3E3reSP5LlacdRpNoxOoGhnPlltuZtucOXzy4ANkDz+N9XExVLz3nt+NczIymfWrFNacMYaWkcPYd/po0m/9DXvWK2t8zap0Zv/iFlaccTo7b/45hatWguuRvz2X18fdx8qzzqL6zOHsHpnE+jvvoGTrVj5++GGWXnwhtaclUTdiODu/cyM5kyez6LnxLLrqGspHDqd11DDyr76MbZNeYuv0ibx53XVsioqh/G61Arl80gSmXX4Ji753A29999tseuJRJp52Bq997XoOVReq+EOpnfMytGhzXMXl+c4t5aCXEmzXxZJSb0Z2VTyKf7kcq6yit7ycg4WFtBeX0ranGKn9WlJvzK4vLedYdQX9deX0VVYQLK3nyN4SWvfnc7R6P3ZNNb31B3ClzYGycjpLqwhUV9NXUUJfTSktRfvoPtIxYL/SwboKequK6S4rp31PGUdL6rDa9dYTS1JXtJ/uqlL6q0vpKy+lv6SGjoJyDre1UF6yi666UnprCumvLiBYVUzH3n0crm/EkyqK+FBHG7XFuwg0VtNfVUlvRSV91ZX0VpRzsGA/lXsLqNtVQE9ZBf3VlfRVldNTXUCgppzO4lJqdu/hQGkR/XUV9FYWEKwupbeiioMF+2kvLiBYXkd3RRGBo+30Humicd8e+hvq6Kwrpq+6kq6yctorCpTP0fE4Wl6EXVFIb3E5zXsKOVq6F6uuiP7yYgLVZRwp30tbYSEdJRUEK2roqagg0NupEAU8Vx2a6rrUFJfQvK+AQG0tfVVldFeW0l9VSaC6hqZ9e+nv7cTz1IpkUHoKZcML7c4/Wl9Lf2UJHXtL6K2upftAOf5o6ABugOaaUtrK9xOsrSBQWo1VVkZH0W6OtKoQkL4jXXRWFNJfsZ+DxftoqavA04si3Ue7qNm3n0BdHf3lZfSXFdFfVUJPbTVt+4vpLa8hWFpNV2kBrntMyZmnDhp3pac2zAOB/h46y4o4WlLBodJK+qqrcPX5ihb9WNLCde0B/aGjroiumhIOFpTRV95A/4HQAornSoKOpLqsnK7qaqyaCvqry+mtrqRj/36OtbVQvX8/3TXN9FU10FtVSaC6nCP79tFRUwmegw0c6TxGw64ignXN9NWV0l1TSm9lKX1VxXQU7CZQW0Z3dRE9h1qNvtIoHJKDTTW0FO8mUF9NX1kFgcoKDpdW0VJUzqGSEuzKKvoqdhM81q7ipTzJgfoDNJWVEKgrpbeyiGBVLYf2ldPR0ABBl+byBhr3lWDVV9NZvJfDlXV4DrS1HqSxpJxATRN95RUEqovoriyns6GFpsL9WDU1dFWX0V9VTm95FU27CqnbW0igqo6+ylL6q4vprqmkdX8Zbfv2019RQ39lBX1tTXhAT8chjrbU0n24nY7SMjpKiumqa6C7+aDSLNLDkhJLBnHoCYvwO47iCgGTaGepgYwJ3VWclGp588TuMr2SII0Le/CzE6xufuYuzgBIKwTFcYLLlp8Ofh1c9vGKNfQoLAA37P3P2pcekivzf/hlAcffGuv671uEHP2E5aWeSwJh5UsGs2hgbQYb1KrNFJyIhub41NefZrmj+KyRHtRLakn/szjhmZHRsU5Ii4QTuiqkNKgMJ385uMoHC3qzvgTbw/EGtoWPeoKR5YAK8/H0SrQ78N0B9dLOa1uGAlNP5jLb0MMywpYn3hqvaDN3FKQUHmqF2uPzMQYPS1oa6+LEl3RC1NhhFNje3+iK+vqsKIWBfTz0n83APeDHEwfHU4HTnrSVLLpBPmMnPMLRi7ZGOflgRCZ40U/qLR8fQOpwValwFczOmbB4O73uqFYHPB10qDqFjfSCSoY8gyuk8vSXUT0PZJ9qRWmi7TVzpMK1cjSKUAAPR69tKjwgdKSGCixVEczqnqvjAz0MzJgKhHTM1gSNNeVjT7nqHYnjB9x6uNg4och0E3SodYWF3teorV0NOgOuDZ4MwY6Yikk0z108gljmqTQ7kjwU/pXnr+SqSihoEKVs+pEyqHGUQu3noVC/HFNQWNMaYVNoSu7A9nZdcFx/N4Ub9pWuKq4eqHCVi8GRUisQtWG/T2dDEF2C5pNjerNa0bX0Pgrz2AO1/cpVgUmmuqYlfBmTukEdv2o+O7U44Ukz2LqqjT1Pt6GujQwXdwsU1fgi7qJjnmy9UqjI70bjgXgaYcRzNdaYakdXej4CSmioc4xA+Cv4A3Cvwm56YX3Nj2n1293R/mdvQKyrjYMrLeUfkkHV/7S3x9Ec8HQ9pAcBXHSv1Ltg9NAjVR3Q8Ey2z298M8fMS2XoX6QRKM8GehSNUvp919hGjm5Hvx5SRY4G8UID7mfvsVYBqAO0pK+8CCU9skp/66WJ1PB8IVICI7VPTGo26dUF02a+MlACYkZNhWTg4CiEJ1QMvgbd0xAkqmIaMBAb1zSrr/TwO5kiSirm0akESwungiI0ikYpY0ODoTwUHuIp5nqWb/kpQQwi6VM0hHqIb977YIc42Lo7KBuhTzeUlg0wGfrlSRwsbN1xTd1ckLbf531wQt1v8cCTPTh0Gz07oCM7RvAI3TfJrEsY4fSVgv7QkYY3CvjIQN14GgjRCCNmMUdrKs+0vcatcjDBzXqjmEQpJRnUS9/SV7S+LOkNrTYeAV0pM07oEQw8BxN9bxSBr9AsqTu1srmCGKAWbZGGazApUUGj/agQdAzWILgGjElZAQ7af4gaPLC8UIfUjLV1bmYA0hhOodaQoYZQalH1LhMm4qKUowHNUXlLpRQ8S+8+CLWtH1jqujoYQcmeyk7qLqgGFOm6fsC5kSfFI8enRPq5+0Ohbnnbl4JQWykrX2HsGWAgS0u+yU/pDd+ICBdIT6lufx3RRfeZE18iXMj9gLlwVepn72GZUUurLn+voq9uHZBBv9O6xnJxVYPauHpvoKenM0YDe/QRxMbWJpEaCSxtQQX9hjG6O6SOpelkrgwJY1jvk3qNVF1eaPjyzE65sM4gQ0Li6sbAs8CxwQuCHiyl52jla+vmVAo91AEczJTN0yorgIsZ4xxDuOeBa4WQOaTnd3Dp62UX6Mff8+ap4cI1ebhS41q5OFgDtI/p3+GmiKttVVNvBboYCsB1UHAn5jObULyeiXZT2kArc90iyiJwffVgRl9lHYdb5Rqt0/QLG7/3eP6I72qFZawrT0+BdJvrtvK0XOLjraohz8FRA45r4aPpGWRUadBbNR1SW77S8FYrD9vTez5DisV0ZOWbU+3loergegbBSvrWlOrmXmgw0TKposwc/55qGlsPhkpxerrbhwB8tYWila7GYfQZ4Zl3PdWHQzMfCxXL56tePWCG0TRAqRrFbtSVUWYmmNZGIaC6vkqSRsvrdjcGiVLCjq8QlfbQg0aY3vGM7Gt+SyXxnznpFWEzCPyNx75FJY0ohSqr6+b5THC1SW+hvDOW3xim00ipJnSqYbyQZnUUX6XGBnJleGFeSEjMT1eZlqqzGSvBUKgYLwkJm2GOPxqFccsfnX02Wxj4ZNOgAV0j14iRFhbPaG3HKGTtI/MA1/OVlVHapkPgSRxpGsWM232aP+pytdjiSl9xedi6Y4fA/WTY244pz5Spp/temNIJ8VVvajOazTGKHNUhjBI2l56Sqt4ZBO1fMm2l2sLV1kBovPOta88oX1Wm1NZIUHPVyJPKx9EdWi8SmXYMNxF1fgaOKUzIlJLSClLZg5ZS8ab+DuCpaX6//6kCZQ4vR7HK0y0R1pamE5jFD49BysW0kBPGxXCIbvwu7Brh8Yyi0NNuY2kb3tsK8dTSbRmCcjTlhZSAr4xkuM1hYVSqv7c4DNRP9XELMxNQNHu+rDuGedpC9PuSlDgo7F4Dy+3rCDfM+tTyL82USw+erqbbtLPEUf3bMyOvP0E97iXCaqjrHubzCuOH/yNM0YUqaTweBvs6nHGGPaYBZWjqYmgkDLd8QGFeeBaG677S8acUvpoMjRF+XnIgQ6Wnxh1X6lUpLJSfLqAxvkN1tAcoSC80ypsOZPI0z/36GJM6fJog1dTUM5aqcojj6gb0BwuliqRWBAoW2EyJ1UTad6B7YPyCXtgt45MP54qHrYJkvTAjXPufPDNTkzZo3HYjeNJ1lbVplKnSiX4nVJ1adVgpQyovxCeJJIhNN2AbYzckKaaNZGgIMdMFMx0244SPsyoVqof5jrD3zBTHwyGIwwDYJl1tGxXuYyDFLWwcz9P6yEVKDYInFXy25ymLwnNtXE9H/etdG54Mn9ZopUbYpkEtrVIezyUREkzlxfR1L8Z2VJa2VGsgUnvgjPIJG4R9nRr+288/1DdC/cg8Nf5Nb5DCCzMSw9opPG/fLze4n3mhT0LPZFgeGrFehsrxO5TfoC4DqRl4/fMcTybBdSUBN6DQE2yJ5WmHphfAdQI4rjfANJdmhdVImbkPurk97WeWIEMjsJqUBFAeOdMwWlFJ39BUPgeprRX0FEwqJWMUvIOnwhscpSACSFwpkXrBAy3QCiPc9i0BBW9jxgU93sqgnrqZgdDF8QK40sKVUiEBOAGkZysfqSM1ZngwbNDyMFMk5SaQqKm9jYFzGahQNG+0M1lqevCHMtOlVL6uNJA8Uit1tWjioJ75IG5SjdrSWBweesqtvvE3chu6Q84Y3bk9XOnguha2tP1DNzxpg9ePJSWuXoFUCAcOjnS0O9PVZyUAZo6ie6ma1upDLowfS/dDdeiI9KdLfh/XB5yo0A58xeWZD6WNwWt3NO3S5O+Z+hoL2wvXS1/Y659GcUk9BttItTlbX44ncd0A0raRtl6SZdBoIdE+DX/9DTPnNx4JXAdXeqEREeOdMcpDmb82nu91c6SnHaZumHUGZkxSVo+n14pDjnRPekh68QiAq5bcHTzw+sHtV6O9pw7k8LQgG2vFGOHGh+dyDE/2DBqlQ5ff5yU40tU2TJjPw1M+D61CwFce0h+Fja9cBxmgbFlPW55mGq4nQxJtrfQCQd1B9eqTntaaNTjlBe1FYqEOigj5Gk2dQ8pVDjQVB1VWDrp1vDHf+HNtz6FfTyGVpSl95aksMO0BktIvVvGpHxdLW/lqtV2BDZrplrHmQlMtKSU2QRwCum7G42dmOJaaRXhKNqUJ3PyCa69/GsUFLlL2gq0skraGBo7Vq60nrmtjQIBcwg7n8BVXWMBHuDXhGR+gsj/MqUa+xJsBV9+TqNNiHBNPZMwxqVfGwr5VPgEFWK4NK61AtNUR5pfwJ+HSAlfRYaZMevOWwgDTsz3f6ekZ4uDI4aMcLqugp7SKlsIijpQWEigvwdYbh12gS9tVIZ9H2OKH71sx/qeQbeoi6cGECmhPtp62KcduEFzFOzVNNKVZ+HZa2CprKHzGwaNfTwotHLNRXiuQXjx6sXAJ4kdiG88GEOzrpya/iO6aJnprqugt30dfZQn9lfUc3FvCsapyAtXldBeV4vXoaHYHHNfFgAtL6Wg1jL+u4Poc8/xVZdWeyqdpBhNc9YFxeygmqmm5he/m1OE+nm5vyx88HaRewPIIHWsnCQUOfXGvfx7FJVWn8aRHt3S4/6pr+PD0s8lPV9tB1ICnxnHbTFVMD9B+Qu1S0lrE9CDjrwmFZ7iDyx1gzhjflu7A0nhB9A4FFy3MyhODNA5iqYW2Hz/myjPfmuWFgf4ONSWVvi8LJ+Sj9i8PNi78kGU3fJ81CfEsueJyts+YTPpvk1kcEUHl975P08cfqfMEdXVCilmFb5jFczPIhxzIrqJZ4ywN8GvqKqhuKP37oUVhpSRNQKU/8wSt9D1/iqT4YGw4z3fuSSwcurD0mq7hl1INksMHW/jwhZd44arr2Th6NO0jhtIwPJGMsy9k2zPj+fjbX2NXYixlw6LZ86ubqdmwXtFi9wNdSBm2FVhKP2/LECxd/BAY38NvG1s1tOKOseC1DGg8Nd9wD3njCRsq/IHR9uuk2kQHYfBFvv55FBe+ccF7r85hfHQ0+4RgbVoKoBq/T7o4UpvxOrosPM43NM3SE6+Tkg2jKnR8Wpi1IAkdxPkpV6QM/Rmg98wKoOMpX9Sg902JlqcHdKNoguDZHkF9FiBAeWkp2Y8+zjKNhlB40084Wl4GeFi9Pbx9TzLLhKApagh5X7+Blr15g+pmvHUDqTdOctcJYPDGBzwMq6SKc3KQron5sf0pbfh7ZgXNLEQMiPPxBrwa9r/irO2q8zTNYkVoGUS9vOyN11igNyT3iwgWxifS3dxGze6dzLvwAhoj1JmOK+OHsvPjj0NKxjOR/0FC0XCOrhfqsFQvoC1h9ciW4XF1ZoVXtZplJMtxj8PXkECo4+2OF3+uQnc+726E/43XP4/ikugDZj3ee/CPZAlBb0wk26/4Et31jWr0ly6epyyhvs4ODhYV4tRUEKiuoKemgUC32ifnehbNFeX0VVdhN1TRtb+Q9l176C4twasvJ1BXQLCuhJ6iQnpLCgnUleDYCldKHeqK77g2qy39nd30N9TTVbCLQEk5TmUL/WVtODVNdBXvpb+ykEBdE05PP7Zj4dkKB8BybfoqD9Czbx+9BXtwKmvxDC6/5eI5aoS2pIvrWriOrUd0GP+jH7NcCOxoQcGoeGqWKIx4A6rX0trGX047jUNCHTix+MKLOXKghs6OwxwtrsE90ECguhS7spyeohJ695fhVtbTW98Q4rsLrRW1BMprsWvq6K+qxq6poWvfLoJlRfQdqA+963kEurtpLSnBrT5AsKKeYE0twYoyOvfm0b+/AFldR39LC67bhxXoobWwEruqnmBDLYHaeoJltRzbW4hTVUNfeQ12l8KnUtNQg3Ov+a9hUjd/slHhnEULOuOiWHDaaJqrqgFY9NJfWSQExEZRLwQvf/0buKG5HQA97bUE6/bTuXs3TnEVVkMIQ0066gBfh4CKDAf6+3rpry2jZ89O+kuLcCoq1KIIyscqXUl35xEO7S+EuloC1TUEq+vpKS/naHkTONB7pI1D+3fjVFRjVVdzrKiAnsYDSEdvf/piG1z/PIrLTJ9qq+p4/szRHE2IRUZGUCgEG176iz8FNBHrtZVVvP3Ywyz5ytUUXnQJW88+mw++912OtB7AcRzenfUKU378I96/7Eq2PPQwSyZM4K3kZD645AJ2X3khqy48h3X3/ycfjL2HaWeOYe+9qRza8gkQWmxDO7sBpv/ufv6UNJLNf36Mt2//NQsvuJiiS69g+SWXs+7JR3nrlp8xPmk0pavX+tOA8k2bWHfX3bw8cjRZvxvHonFpvDTidPbdcy+t6zJRnhUVkRzAwZVBzOnPrz77FG/HJRIcMhRHCOaPTuTooRYAAp46JdyTkmXPPkW6ELhDIqgWgqLpL5G/dTNzx47jnUu+TOGlV5B53nms/t1vWZiWxssXXsCGL19J2YRnOXagGinh41dfY/a//R82X3AB+y8+j4+uuIytzzzD/Jtu5P1zzqfqqWfp0vApLQeaWfDMU7x5/bXkXXIBOy66iCU3fIcd06fzzl138/Lp5/PxDd+lr6WEY0dbePe5ycz75rdYe+X5bPjSuSz9l2+yYcLzPH/N9aw8/xL2/fIWGrKztRB4oSm/xKyisGb9emYKBYndPiSWuaMTaatUyCTvvDiJ2ULgxEZxTAgWf+ureJaydvp6AhTOncvyq6/gtSu+wubnpzHpqzew6IprqJn2Mj1NSoF5nllVhZKMTLb82895Y+RwNjz6BK/ddi+vjBxF5R/+xJH8Pb6wFhfsZ/6DD/HmZZez+/xLyLvgMrJ+djPbPlgCnktlyX4+eviPpJ9/Ee9ecBYf3H0HJZu2Kp+Y2XP6Bb7+aRSXMZ1nP/QnnhaCPUIgo6NojxC8961r1czPwV+OBjh4pInHEhI5JKKxIgRFQlA1N4SF9NRvfs3jQtC5U0EbZ7z/EY8LQVdsEhlCULR4EUcOdzDnuzexXwgK4xNo00d2qYlKkKAGAnvjkSeZd/s9SMdl5nPPMk0I3FjBQiGoL9xPS1kJE666mpqN6mSU3cs+5sPYeIqFIP2m79B/5DCdx7oYf9NNLBWCvKQhNC5V4HEqPlCtMkrgaKCXu8aMoU5EI2MiOCwExc88gmUF9TRN0qeV4/tTJvOKELgxEQQiIsi46Hys7qNsWZuh6h47lHQh2P32GxzpPMJ9F19AXqSgSgg++N63COjzDMen3kuWxjB7bVg0h1vbKd66iXfPu4BiIdj1tcvprVE4bgE7yCPnn0uFUPl8+N0b1X3X4dkbv89LI0YTKNvrt8ODV36ZT4Q6/mzRV78CwNznJzBbKAjkFUJQmJmNmYMOdjtmr1/PDCEgMpqDcQnMPGMUB+vVYbzvjftP1mmcuFwheONnPwEsHNti0W13sFEINg6NY/skhVe2dsUKnh2eyC4h2PujnxJsbfFL+uSVOWQKQakQrP3NrdiWTX19E09cdTXrhKDwzAs4tDnbr1dVXS13CzVNrRWCffff7z+zbYsXbv0VkxJHUvv+W/QdVdDRrnTV6dEn1y3+115fEMUV8lf4P/1/jGcDivbt5b4xZ/Lmd2/g6TNP52BMFFZkJHnnnUvzJ8oaUkvbSnPVNx3g1rPG8K5QB4W4sVHsOuM06lYozKuH7rydFCFo3aa+XbbwAx4Wgq74OLKFIP/NBarcjeuZKwRHowSbRybSvHqtps8GvRk3LJiZ6eOf4jWhkE6XiWiqtihlZZTv9tU5vBAfz7GIRLYJQfO21X7VK4sLeDR+KI0xgtzEeOqXZul6KThuCRzr6+alyy/jmIhACnV2ZPOCuSHWeQpeBGDhXycyVQjsuDhkdDTrhGD77Nls37yJPwvB4YQhrBeC3DnqnMOPJk4mQwh6RQQrz7mQQIuCO3o65V4FWxwVzZtJCTSWKxjvt8aP50Mh6BKCTddeSVd7O4E+m4cvvoSK2AhqheDjH90EBPlw8kwyFi3iV5dcTn95HQAB6fK7665he0Q0h0Ucy6/7BtKDurp6Zlx6MUdjBDuFYN/csPr5/6l23rB2La/oqeKxmGjePO00mouLWD9tBgtjYjk6LI5DV1zK3hde4HB9Kx4wa+ydbBWCZiF478YbdI4q91mPPkKOEBwRgs03fg8cyF64kAUREXRHCj4eFklHXY1PyYb1G3ghKoKeCMEnZ4ykaZdq76KSSm6LEdQNVQfR5v7xDwAc7mhnwq2/4q4zz6Fm0y5fllyvHyz3i+/g4guhuLSppJf9zcqV5zo4MoBLn4p3AtLfe5f7YuOozljMi2ljWS4ikEOiOSAE6+69nf7ePrViJZU/6kBjKzePOYNHzjmb8RdfTE10JEEhyIyPo3rdGp4edx/3CkHL9u0ALHvvHR4WgsPDh5EuBLveVnjmVVUVPHXRhTTHKnjbdb+8lZ7uY4DnL1r6q1HAK888pU7ZiY3m44gIKnM3mZpy7FgXE3/2N4ltAAAgAElEQVTyUzYKQV9MLGsvv4rmqnIdneDguA6L/nAfBZFKGaz/yb/T2XlULcHrOVL/0R4WXHoZ3ZEKTbVcCKpeVrjx0lVhGoaWhRMnMUUInBiFhb5FCPKnz2LHhk08KqJoSRpOphDkvaYQaF+8827Wap/Ylpv/L1aP4v2T49JYJNTJSAsTkmgqLgYga+lKpg8fTm9MBPlCkDdzHn29Hg9dejFlQxTiafYvfs6+Hdu4WQj2rlpGe1sbTlDt1wx6LvdfdzVbI6NoEdEs+erXAPhk21YmJCRwWAjyhw+nbvN6n4ehlVVVy41rV/uKKxAVwdbRo9j4yMPMv/hSSkQUhy//EpWTnuVwiToXNHfHTv4cPwQnUtAcFcPKR59EiZ3yDrZWN5NxxhiCEYI9Q4ay4+V5PPcv36RYW26Lv3MDhw8fwUA7BCyLD2/+OTWRSkFtSk7GCdiUllVzZ6ygPl5ZXAVPPkXWx4u495yzWPfXifQePaZbqQ8HW8P88LeCzr8Q1xdAcYEZ6/yVYw8cxyMgPR2sqbba/OUHP+bFy9RUYv/ePTybkERPbBQyQvD+8OEcbVCol3rnGk2Nbfx7YiJzfvRDSvftZe4FZ9OsYXczzhvDbeedx++jImn6RJ00veLdt3hUCLoShrFeCPa+845P4Yr7/0ShEBARw+zYGKoL9EgpQzv5DE73zGefYZ4QEBPPe5FxlO3c6uezp7CIu4XgcFwMjUJQ8YTqNLYH5iipj58dzzYhICKC+UKwf/tmVZRWXN29QSZf9iW6ItWJOeVCUPOqUlyuAtfHtdWw/ebkyUwUAjs2lv7YCNYNiWPvW++wLWctD4kIOpMS2RspqJr0IqWLP2bGiER2XHgGu267FedQK0Y5PJs2jo+EwIsawptJiTRWFfl1ev/6r9MYJaiPFsy/+iqOHj7Kny67lJLYaAJR0WSffT4Tzr+UmdFRNKzNBPTanSdxghb3X/UVtkfHciRCsPHar9BVkM/rP/oeq0bGs/P662hdsTxMSlSQamiog3Xr1jFNqFObuiOjWDQ8np7aavZl5zD5tDMoGBpLeZxgx7lj2DB5Ei8+8KCaWkZFUh+fRF+Vsh5dqXYD9Bzt5o3zz+VQbCQtiUO4XwgeiIjiaII6zu7gnDdVxT0Pgzm1+I672SsEnbGRvBE/hK7WQ5TVN3BXRASNsZF0REex4rIv8cGoRDYIwZ6nn8L2AwoDfjCIo7ewfdHNri+I4gIwYDh624srlW9H+6u2rV7HBBHJ6lv+g/76AwSPHOLtn/yYUiHwIiIpShhOpbaQjLXR0NLALxLjmfENhaNdtXsH7485m87oWA4OFbwXLfhLRBQHtir88+ULF/KoEPQPTeATISh49y2fusUPPMRuoY48ez1KULevQFHt2niuwSBT704Z/yyzhMCNTeC9yCGU5W7389lTVESKEHRHx1IjBEVPqpNgbIk+TxHefuo5hZkfKVgQISjZtkEpSFt12COWzQOXXkZLhIDICNqFoPm1V/H91Y4Hrlo0eGviFKYLgRUXo6Y+116O59isWbaC+4XgWMIQqpME7wyLZdOokdQKQekPbqS7XTn6Xb1nzyguGR3NG0nxNIYdnPLBddfTGCloFhF8ePW1HO04xKOXXaYUV9wwlkQN4/mhcbydEE1tjvIBuXojtmUF+f1VV7MtIpKu+BiWD4vindOHUxQXS81poznw3iJNh96+pZ1cBokIYO269UwXERAVQ2d0HK+PGkWLxpSf/cwz2hqLJSgEW668lMeu+ypvRkcgoyIoj0ugt2o/4KmtQUDn4YNMv/AcmmMFh4dH8KgQPB4znGPxwzksBAfnvRaKzNdt9v7td7NbCLrjBG8kxNF5+CCldQ2kRETRFDuMjqGxLI6PoSEmGmKiWCEE5TnqnErpLzroDdMEOKW4/jdcUvmmVBBoHxDEc2118rLr0d/bw/0//TELT0+i5omH2TJ+PBtffJGld93DpuHDCcaokXDNt7/O0cOHMXZ2ZWstP01KYNo3v+lL+St/+D0zhKBnaBR2bBTLRCL1W9Vq0DKtuPqGJrJZCPYtVIqrq7OL2b/4BftjBF60YMkll9FSVa9IlwE8z8UzYdLA5PGqs3hDovgwMoLybSGLq7a+nofPPZeqiEjaIiPZ9utb6O06qoDrPKVyV73wPDuEiktadO551JYVIfFwPJeAtHElZEx/xZ+6WRFRLLjmOg4fOaYc114ATx9zlTV9tjocN05NqVfecjMA2SvS+b0QHEuMJS8hkkfOOps5UdFYQ+LYLwQ59z8IhIJdx6elqXxiBe8mDqGxRPl4GmqreO+Si+iIENRExpB+6z0cO9bLo5ddQnlcFI1RUSy56fvMeeIhfisElavX+7zwUCtof7j6GnYIQVd8DHNHj+a3o0ZTGBVHIDKO5aefRUd1vf7CDUWth4KpWLd+DS9rRX8sMorXh4+mpUatKh5qaWXGpV/mUGQcxAr2RUXywKhRvDI6HhkdSeOQkVQuWary1iEqwf4e3r/oIo5GRFCfEMWMb36Dh866lKa4BPoiBXsf+R19wX5caWuZhZX33k2xEByMjuSDr15LT+cxyqvquDciioaYodRHRLDm17fw4Ze/Qr0QHI2MYPe/fIPOBjV9NfXxjbAv+PWFUFwmYtnW/i61gVYjVAJb16zgZiHI/ON/qvd1NOLhpsM8d/Z5NMZEQrRguRAU5Kzx861obeFfk0Yw/ZvfQm0UlnT39zDpN7eyVAi8IRFsEVE0bFJTxWUL3+ZPQtCdkECOEOS//w4ABbv38gch6IxX5xCWTpmt6JAueH2oLcqh0KCXxj+tpopxEXwYLSjbscmvJ8AHL7zIHCGwh8axRAgO7FHOXKTLkSOHmHrtVTRGR1IhBIVPPwcYRAQLlx4kHgdb25jx7RsoEwIvUrBs9DCai9WBrQayuavfYvq3bqQ6Ipq+6AgWC0GdXsTIWpbO74TgWHwcm4Qgb8E7vD9hAtlDYumJjWHXuedRv3mNT/MLKeNYLgQyRvBe4hCaS9X0asGUycwWgkCcICM2guadBQQ8+NMlF1ERpxYOlv/bvxHsC/Cb886jcW8Jq5cu48NpUwBwLPj91dewTagTmbJuvIm87Z/w8oXncjBW0BgVwd77H8Ky+lFBotoaCVvPydqQo6aKEYJjcVG8Nno0rZVlAPR29zDzyqtojYzBiVUrlJnTp/CX66+lRgiaRRRv/+u/a0FUGa76aBFLh8YTFFFkDUsg2HyQGQ88xBIhkDERzE+K5VBLLYaImpoqZl90AZ2Rgi1CsHu+8hcWlJXy6whBY0wMdSKCgsceZ/mbC5ggBJ0xcTQLQda1X6ZDh5L4Z+ue8nH977jUAOoiPVvtRZQMwBR/8rvfZtGQUQQqlPkvzT5BYPmUaWQKAVGCuihBxVNP+d+1HD7Kr+ISeON6NVU0QX1B22XBbXeQKwSbogUHNinFkr74ff4kBIH4BNYKQcF7HwKwbOpklgrVCffedw/BLrWp2caAuyhgOlsL/oznn2O+EBA5hMWR0dTuyQVQMCvAse4u3vnNLewVglIRya4Z03yaP549m+lCUCci2X3rLfQeORiCicHF1o5cgMNNzbz/L9+kUAh2C8FmvWplrrULlzBHqDMAs6Ki2DLlRRxHfbt+VQb3C0FP/FA2CUGhPkJt/Fevp0Soo8gyrrgIp0sd8fXXceNYqf1C78UPo+NAPQGrj2m//iVrhaA2NpLqGS8hkVg2PHrRRdTECpqEYPlNNwHQH+zlSEcbf77uGt78yc98On931dVs16eVL77uGgBy3n2TeUIgY+PYIgSlH77uC4sr1eZ6o1XXbFrNLCEgMobOuFheGz2Kgw0qiHbVxJdYGBVJX4RykOc/cD/BYJDirRt5+/RRlAhB5hVX0lGqlMeRw0e4/4avs04IyoYnUrvwbVwJbU1NLPjed9gtBFti4in68AOf/lcefZy5Qu1eKPr9bwn2qpXYypoqkoWgLSqaGhHFrgcfByBrwQIWJibhREZyQAg+vvYqDtbU+vk5GoPii3x9IRRXCLRM+ns6PE9SWVLM2qf+TKYQFArB6tvuoWbPbmRAbcGoqyznnd+NY4nuaEeEYKsQ5D78GG2NDex4fyGvCsGas86havMagoFj/kG0ViDIot/czvNC0LztExpravnojw/woRB0CkGeEBT/+RG2TpzIM0Kw/oyLKLj/j0h9AKjxxxmlolwvktKCAube/B/kCBWDtFUI8idP4VBLS2i/ChAM9PJ2SipLzzqPV4WgcPJEtsyZyQNCkHHGaLaOTcHtUqenBFBuKxzlU/GPpAOONbYy6+e/ZM1Xr2HtqCHk/J8f0rxuNdtmzWSGEGwePoQ9Y2+naftWTGhJY3UVSx5+hLc0z/YKQV7KHRyqq2FLRgbTRyZQL1RcVeX9D1KTl8ucH/6IXKHOoVwrBLXvvsHbt/2SKUKw4YorqXpZnWjee6yHvFXLeXl0vArTEILtF11K8+oNtG3dzqqbfsBrQrD6ln8nGOynYG0WL51zPgVCKa7NY0ZRu3UTh9oPMeuW/2CtEBwSgtIrvkT58kx6jnSpEBTPprf7KHs2ruPFf7mB1UItuhwUgnXRguoP3mLxvXeyJjGefUKQP2Yk+x75AwRsvw1KN65hwQ3XsjBaMP+Si6nKymLWjd9nmhCs/+pXqPnoHQg1Gd0dzSz41S0sGXUmr4goit98k/SnnuVJIcg87yLyHn0Mgko+DrW1k/Pq60wVaoW2Wgh2/tv36Cgpoa6+gTd++Qv2axkpEII1l11J5apM+joPaqv6lOL6f/zScGYay8isKuLC+hUr2TDhr3RMmULb1JfYO3USn7z/Jq4VQEqH7WtWsW32bBpnz6J96lQOTZpK+5RZFM99k9LdO8mePZ2m2TOpe3k6G998lZ6uTlzPw5PKlxToCrB62iQCHYfZvW4rn0x6hdaZc2mb8RIHXp5A+dxXKH75ZYpfeoGDW5WD3dc9UmFyG1RK6Sn/S+aixWybPoemGTPomP5XmmdO5ZMp06jau0+fTq18VSaAsvKTzRQ+/yL7p7/C7llzKJw0kfZPNuidAq7GkVK4YWH7wPWGck9zEIIHO9k/eTplL0xi35x57Hx1BmUTn6ItJ93veLY+vn3XptVsmjKZ1llz6Jgyk+bJ0ymcPpXy9cr/VL5pDWWTnubIpKmUT5nO1nmzKXztLZqnv8LBidNpmTGP4jnz2DtnBqWTp9NXoawb6UJbUzsrXp5Jzbw5tE2ZyaEpMzkwcxr75r7M3nlvUDltGlWTX6BixTK6OztZOW8OJa/Pp3XWKxyaPIm6mVPY9sYbuL02ga5O8mdM5ehLM2l+fhYbp83hYFOrqrH0OHKwnY9nz2XXK/Npmj6Tjqkv0jZ1Mo0zX2bfa3PZM/2vNL00mfrnJnMwXx9Aq/dAm9Ogrf4+8ue/yr6pU8h/dT77Zr1M9azZBFs79OsWlgwqrDN9FWdksfelSRTMfZX8OfMonTSJzj37/d0d0oOK/eVkzJpH7bzXaJ/2Eu2zXqRoxl+pyMlkw/r1ZM6dy4GZ02mfNpGjU6dTP3kiW1+ZwpGWGjxvwO7WL+T1hVBcCmPAxmCU44HnnLjhPM8CGTjh8xN/CNKVSGmwkNQ1eGw73linfKYe/dJTW+RcD4k5BUXiEFRbcj7jcl0Py1EAd67TB97xD0KTqKPW1RzaxXOVUjfhECocQLmFHVcfxiVDSuxT1fZU6IHrKkT5z7q8sE1yn4UZPpheA5rxeS75GQWY6h+vLE96eG7IcjpZGj1p40kXW0JQyhPuCfTVhuUi7SC2Z2G7FqHTTo9/WZ7EllItKp3kFQ4e4dN5HLyxL9r1/5PiGhTZ/g/POwwGRBdl4dKLQrfElf6xZH0SHOmAF8RDYcBbgONZeNLS5zZI8IKogyPwT9KRmM4PBnfcwyVAgADH8GRAwU2BxtJXECOeRhGQOLjSDp1LgIc6AkxDPeuR2YeEdtUWDtdEeemwCemA9BTSvMEjsL0AHj0YsDzPVciqHvhBrup4OBs8G4OvqY7vsnBlFy4BLKPDXJRpYbsGEl0rL6URXL0HMgRDrBESpIadlgph1mBRSX1og+tqtC69mTjo2uoIESkV4oV0CGDhehpLX4d5uARxXOUCwPPAUla2Iy2lgvUOBBdFu4tWUNLCwsLxLNWjpVoU8bwgnqchYDzwYcdN3QEFWW2HFiClAtoJ4uJ42l7VvjKFeGqBpw5T9qQCBZSOh7Slbi+F/+BJx0dD9aSl2sS18Tzb35rl4SikXieI9BS0kdJS6gAQ6UrwFEyTBQqp1oAAffENLoTUQ4Y83tAhVSS19MKcK4Nfkcf/PzwTqU/DDiVPwyKH0vEvs7arkR3DQEkGpkH5SBXV5SOgS93xpP825nQXHy3AtzpMmUYZmjfMlyGaNETlgHrh4cdkSYMCqpOfvzQ0hT2Ug+oRztcBil/6NEpDn9Z0yoIzWDaGb7oDEYKGCW2DkhhOqY7r+m2o6DW0nbhlQo+8gXcG/DEV9gZmoMwY9a+UfiS5OaLL1FzRE4KFHjgO6nyNLGmG+4OY32bhAhD6JpRfWF39NvDC8jIyE8rRZ9Rx3g+1y0A6Pn2eQxhtPnKp+V//Nmed+vzRoIHmu0GcHszfAf8PSoP74Yn64sm+F/7+iR8SLn6KjnA6P9XGn758i+uEBR3v9t/I9MTXIOH+XN98luI6mevzlBlSDp+lLE/I6MF//6HXiej6LJoH8y78vf+B63h8G6yX/zt4d6Jy/zvLPNnrZGj7e0T4/8W6/q3rJGgbMFX0PA/HcVSyHVzXxXVdHMfBdmwcvRfO1kn99pTD2PFwXA9XJ8dxdTLPHRzH1n/D76tkOy62f9/V90y5n07h9+2w/Abk4+o0IO+/lVxVR8f2kylvIC3OSeZ3ssn1eR/O98Hp03ScmD8DeXT8/0+aPs/12945TrId/b9+70TJdhxs28Gxw+XjZNvmvyHZbhgt/510uMdJx6n7AHo+X/72oHxdR/fH/yYeD+yvrqbhM9rdGXzP9u/ZjoNl21iOjWWrKfBJKy7XdQkEAgSDQYJWkP5AP0EriOM4KkOdgralkmNhOw5ByyVoOViOh2172JaHZbkEgw6WZZKtk4Vl2QQtZ0AKBNVfy3Z18rBsh6BlYzkOtutiOQ5BW/0OT0HbwXY8bEeG8rRdbMfDcrxQ3ieZgrZN0LIHlD34t+W4J5/fyaSgTTAYxLIsbNvGto2Sd7Bt279vOc6nabPtT6fj0T+Id+q9k6PPch2CjqXaX/+1XWeAPJgBLWAHCdhBLEfJSNC2QvLj2rpdHWzbxXEktn18Xh6fFjcsOWF/ByV78DsnLsPInG0r+T1ZnpwU32zdycPqaDq+5dPkque2O4Av1nH4ciKeqP6i/pp627oP2Pbgvvg38jsO705cv7D+6jh+W9teSDbCdYfl2ASsIAHb0nJiKZlwHQJWgIAVpC/Qj+1+9tKOgNA00fM8AoEAlmXR09tLU0szLW2ttB86RGt7O23t7bS0tdLY3ERjcxPNrS00t7bQ1NJKY3MLzS3ttDQdpLnpIM1N7TQ3t9HU1DIgNTc309TUTGNTC41NLTQ1t/r/N7e00dTcSlNzq/+/eae5pY3mljb9bvjvVv/bltZ2GptaONDYTFNzKy2t7X4+zToNpOX4v/0ym9v8fP18WtpoaWkfQJuhf3Aa/Cz8t6mnn09TM01NTX5qbm6mpaWFlpYWGhsb/XvqG8ObsDo2tQ4qT/NF18E8M3wL8fL4dA/Iq9m0czONzU00tTSHtX2zn5pbwt9TyXwTeqZSeLs2HYeWcP4O4FPY78HPTorPg3+HtWs4nz4rHS//E/FPyUubL1/Nza20trbT2tquZK2x2Zc/Q49Pi+bL4PJOxKfwdg3/Hd6vBtN7oroc7/3B/4fnr+htDclCayvNrS2+HCh5aaW5pYUDzc0caGmmsbWVprZW2joOcbjzKN29vQRti/5gEMv5HIrL9VwCwQCWY9Pa3k5uXi478nLZkZvHzvzd7N6zj527dpG/O5+du/LJ3ZnHjrxccnfmkZe/k7yd+eTl7iIvbw/5O/eSn7+HnTt3+SkvL5/c3Fzy8naSt3MXuXn5A/4eL+3I3cmO3J2feic3L39AGpyf+SY3L5+d+bvJ37WHvLx8P+Xm7iQvL38Afblh5eTv2jOgnHB6jlf+Z9F3ovf9Zzt3kZu3k7zcXPLy8gaknTt3Dvidm5dP/q497Mzf7dMSnn94vU+Gd59Fm5925ofaOH8nuTvz/JS/e1eYLOz8FC2Dyx/8/6f4l/c3eBX22/DBPNuZv/tT8pO/a88JyzyRzA3m1fHu/S3aQvXJHyBng3/7945DfzgfP4t/n0VXuPwfj9YT1Tv8mxOVdzyaw38P7jc7cnU99+xld+F+dhcUsiN/F1u272B7Xj5NrW3YjkcgqKzyz6W4jMnf1NzE1u3bWL95I5u2bmXDhs1k56whPSOLzKxs0jMzWJWRzqrMDFZlppOVk0VmVhYZGVmkp2eRmZFNZmYOmZk5ZGXlkJWVRWZmFhkZGWRkZJGZlUNmVg7pGVlkZKq/q9IzycjMJiMzm8ysHDIys1mVkUV6RhZZ2av9+1nZq/3nJqnnOQPeXZUeyjMzK4fMzGzS0zPJzMwmKyuH9PQsTZtKGRlZZOp303W5hs5V6Zn+vQH0pWeSnpE94L56lsOq9E+/q+hV+a1Kz2SV/1026enpZGRkkJWV5f/NysoiOzubzMxMMjMzycrOIcPnm6q7oXPlqgyfxvSMLD/vcN6Z3wP4Mqi+Pm3pYWVkZpCRlUlWTjYZWZmsykhX/2dn+c8ysrL8vAy/DE3mdzgt4WWr/1fr39kD6me+DT0fKCsD+Z49oM6GPxmZOcf9Nj09i/SM7EHvfpovvsxl5Qzgi+GVKTv8e7+umTlkZ6/WMqfkz/zOzMwmY1BbGvoVbYq+gf0l26fHPBvcJzI1nStXZfr8Nc9WrsoYQK+R18F9T7X7QPk1vFNta/7PHlj/QW2Rqfngy0F2Dumr15C9bj2bPtnGhi1b2bTlEw40teB6EAwqt9JnKy6zFAy4nkd/MEDQtjh4uIPcXfls2LKZ9Zs2MXPWK9x7bwqpqeNITkklJSWNtHFppKamkpaWRkpKCmnjxunn6ndqqvqbnJys01jS0lJJTh7L2ORkUtPSSEsbR3JysvqdmkZqWhopKanq29Q0UlPHkZIyTpWXdp/+nUZK6jhSU+8jNfU+UlJS/W9UmamkpY3z80pOTvHvpaSkMnbsWP07jbFjk0lJSWHs2GT1TWoqY5NTSU5OJW3cb0lLu4/klDTS0n5LWtpvSU27j5TUcar8cSolp6aSnJrK2JQUklNTGJuSwtjkZFLS0khOUWUP+JuqaElOSfFpU7xI83k1bpyiJSUlRfNS0ZuamkZychopKWmkatpSU8eRmnYfaWn3Kd6kqHZI1XSmpI4LPUsdR3Kyaj/TToYGQ58qO0R7aqpu6zRFT2paaojWlBRSUtW9lNRUv6y0tPtUObo8/15KGqlp40jRPEtJSyUlLU3zLpV7/TxTfT6l6Xa8996xvsz47ZqqeJecnMK9Y8eSrOVwrJapZC2Hqalpuk1SSR03jpQ01V4paWn6d5pqw+QU1S4pA3mSou8lJ6f4vElNTfPbxMiRuqf5Z2Rat2NqamqIt8kpum1TSU1RtIxNSfFpMfxI1veSU1K4NznZr7ehY9y4+xSvUhS/TF3D62SSkVUjn8n6/bHJydw7dqxP+9ixyT5v03RbhffXwbwf2PfSVP8J669KzlR/Tk5O5e6xKdyZnMzvH3iQN95+h42bt7J7zz5aWtqU3y1oY/9Ni2uA4nIJWEFs16Hj2FFyd+WTvW4t6zZt5J57xjJ06DASE4f7KSkpicTERBISEhielEhiYiKJiUkkJiaRkJBAYmICSUlJxMfH69/xJCQMIykpgYSEBH0vkcSEBBLi40lMTCQpKZHERHM/lF98fAJJScNJShxOQkIiiQlJ/rPExFBeSUmhshU9iZqORP93eNkJCQnEx8f736n3klQZiUkkJQ0PK0cnU3ZSIolJSSQkJpCQmEBiUqL6PymRxKRE4hPi1b1B5fn19ukeSH+85sXA+iT6PEnQ5SclKV6YFE73gOfxif7/hpfh7aTK03SElW3uGV4OpmUAXabtE0LykZCQpGkdTlLSCD8ZnsWH8S1xeFKIX/q+aTPDs+O168DyQ/cH8zAxrLyExMSw9krU7Rgq15dJnZJ0GyYmJGgexPtyGk5bQnx8mJwlfIr2wTIQqo+SmXDawmmMT4gPPU9IIGlQXQ2tieH5Gb4OqFuiz4NhCfGhuoalgfKpeTeI/hDfEwb218TEUJuHyUF4SkhIIj5xOMMSEznn/At5+M+Ps2HjZoqKSmltbce2XKyggxP8XIpLWVy269J+6BA569aRnp3Flm3buOuuexFCnEqn0ql0Kv1D0ujTz+DPTzzJmnXryc/fTVNzC47jYgVsHOtkFJcXZnEFgjiOR3v7ITKzcli6bAXr12/i3ntSBxQaETGYkAid/ucZciqdSqfS//vprLPO4umnnyYjI4MNGzZQV1eH67oEgyoE63MqrgCO49HRcYTsnDWsWJnO6tXrufuuZL/AiAhBRMQpJXUqnUqn0t+fxowZw1NPPcXKlSvZuHEjBw4c+PsVl/rIo63tINk5a1i6bAXZOWu45+4UTllUp9KpdCr9o9KZZ57JY489xrJly9i8eTONjY14nkcwGMS2T2ZV0SguX9u5tLa2kZ29muUrVmnFlcwpxXUqnUqn0j8qjRkzhscee4zly5ezZcsWGhsb/16Ly9NTRZvW1jYyM3NYsTKdzOzV3HnHPYQrrlNTxVPpVDqV/itpzJgxPPHEE6xatYpNmzb916aKgUAQ13Vpa2snK3s1i5csIztnDXfeMfZ/vKKn0ql0Kn1xUrji2rx5s6+4lPH0d8GpFP0AACAASURBVDrnDx7sICt7NR8vXkpW9mruvONUOMSpdCqdSv+4FO7jMhaX4zgEAoHP6eMKc863traTnb2axUuXkZmZzR233+MXeGpV8VQ6lU6l/2oKV1wbNmygoaHBt7j+LsXlupLW1naysnJYvGQZWVmruevOU1PFU+lUOpX+cemss87iySefYMWKFdriasBxHPr7+09yqigHThVdHQ6RmZXDRx8vJTNrzaemise3uE5ZYafSqXQqnVwaM2YMjz/+BMuXL2fjxk0cOND4OSyu/4+9q46LMvveQ0uKImligIq5iNi1du5apIqCKCgYiGJ3oeiqqGsn3TCIAbj26prYigjSBpIDk8/vj/G9vu/MgIDuCt/fzOfzfER45743n3vOueecC+l8XAKBALl578GOv4DAwDDEsS9UQ+JSAIul+NM7Qw455KjboIQeIyNj+PisQGRkNJKT/8K7d1kQCES1IC6BmLh4Aj5ycvMRG3cOZwNCEMe+IDfOyyGHHD8UYhvXUkRERCEp6TLS099BKBRV0wGVRlzEh0IoQGZWDmLjziEoJAJsOXHJIYccPwhfJS4jLFu2HJGR0UhKuoyMjEwicX3bxsWQuMQZUPlCAbKychDHTkCwnLjkkEOOfwF0iSsxMRlv376DQCCqpgNqZapiXj7Y8ecRGBQGdvxFBnHJXSHkkEOO74U45IepKlLEVUMb1xcHVKEAOXn5iGMn4GxAKGLjzjP8uOSQQw45agtK8DE0NIK397Lvt3HRJa6s7FzExMYjIFBa4pJDDjnk+F4YGRlj6VIfREREITn5ry82LmFtbFx04spBXJzYxhV/7pKcuOSQQ44fCjpxJSVdrj1xCQQClFdUQCASIjsnD+z48wgOiUQc+4JcVZRDDjl+CGSpiomJyQxVsebEVV4BgVCInNx8xMWfR0BAGOLiqnOqWLdTNysoKJAOk/y5sufkkEOOfw9i47w3IiIikZSUjPT0DAgEwloS15dEglnZeYiNO4+zZ2tCXHXHc16SpBQVFaGoqMggJepvkr+T9a8ccsjxY0EFWUdERHwJsn4LobA2IT9fiIsn4CPzi40rKDgC7PiL9S7IWhYpfet5+veo3ysq1h0ylkOO/yVQ+bioIGsqdXPtbFxf3CGyc3IRx05AUEhEvbRxSRJOgwYNoKOjg0aNGqFx48Zo0qQJ9PT00KhRI6ioqMgso0GDBnLVUQ45/iVQEldkZCQSExPx9u3bGmRAlZS4ysvAFwqQly8Osg4Krt+e80pKStDX18eoUaPg7e0NPz8/7Nu3DwcOHMDhw4exceNG9O7dW4q8TE1N0bVrV+jq6v70Nsghx/8S6CE/Pj4+iIqKIhJX9TOg0j4UcYk953MRxz6HwKAwxMYlSHjO1y3bD92ORf1OT08Po0ePxq5duxAdHY3bt2/jwYMHuHv3Lq5cuYK4uDhcvHgRV69eRWRkJA4dOoRly5Zh8ODB6N69O/bt2wcvLy+0aNGiTrVVDjkqQ2U227qqNRgaGmLp0qVf0tokkUSCNXBAZRIXX8hHVk42YuPiEBwShvj4C4x7Fesa6KSlrKwMS0tLnD17Fjk5OaShr169wsaNG2FlZYUOHTqgbdu2aNu2Lbp06YJ58+bh6tWryMzMRHp6Ol6/fo2ioiJs2rQJDRs2/Ontk0OOqiB56NSnTx8MGzYMmpqaYLHq7km5OJGgDyIjIxm3/NTAOC9JXDxk52Yjlh2L4JBgsNl1X+JiscQ2qbFjx4LNZqO8vBwAwOfzkZiYiFmzZsHIyEjm93V0dDBo0CBs3boVmZmZ5HtLly6FmpraT2+fHHJ8C9QaUFNTw4YNG3Dw4EGYmpr+9HpVBUNDQ3h7e0ulbq6BjesLcQkpVZGL3PxssM+xERwagjh2fL04VRw0aBCSkpIgEAgAiA8bXr58iZkzZ0rtPrJE6FatWmHOnDlISUkBAPj4+EBdXf2nt0sOOaoCNYdVVVXh5uaG1NRUREdHo3Xr1oy/1zWIM6CKVUX69WQ1l7iEXyWu3PxcsM+xERgchDg2u84TV48ePRAREQGBQAChUAiRSIRPnz5h/fr1MDY2ZjxLqZWyyEtNTQ2rVq1CYWEhNm7cKDfOy1EvoKysjFGjRuHx48cAgICAABgYGJC/10XyotwhIiIipK4nqxZxUR+xmFYOgVCAnJw8xMaxERQcKr4sw4Fyh/i5jqayBsDExASxsbEAAC6Xi5KSEgDAtWvXyK5Tk3LbtWuHa9euYffu3dDX169VnST/XpW3/rcgacOo6h308qvznpp+R5azbm365FvP1aa/atJH1S2HfuBD/b46vn2V9VNl3/1W3b7V7+PGjcOjR4/A5XIBAMePH5c6KZfVlp8JQ0ND4seVlJRUw3sVIZ0BlccXxyrGxsUjOCQccexzDOL6mY2WJSWNGTOGOK9xuVyUlZVBJBIhICAAenp6NR4obW1t7NixA6tWrULbtm2rXFzUz40aNUKnTp1gbW2NgQMHwtLSEk2bNq207kpKStDR0YG2tjZUVVWhpKQERUVFKCsrQ0lJCQoKCtDX14eBgQGZcI0bN0bz5s2hqqoKFku8y+rq6kJHRwcqKiqVLvSmTZvil19+wcCBA2FlZYWWLVtWufgUFRVJvZSVlcnvZdn72rZti969e6NDhw7kvUpKSmjatCn09PRIxALVPiUlJanvd+vWDX369EGXLl0qXVxqampo3Lgx1NXVGXVisVik/1gsFlRUVNC+fXv06tULVlZWaNOmDXmeXp6mpia6du2Knj17onv37mjSpInMsapq7ujr66Nz587o06cP+vTpg9atW5N6SPavuro6WrVqhSZNmjD6kRpveju7desGKysrWFtbM+YQdQhFzQ/q93369EFUVBSEQiFZ2KdOnYKmpibpf/rY1gXSYrG+2rgkiauWflxi4srJzScXwsbGxcPe3pHWgT+/0RSaNGmCpUuXori4GBwOB1wul6iKO3fuJLatmkBVVRUDBw7E0KFDpchHEtra2hgwYAAWLVqEP//8ExEREUhISEBISAg2btyIiRMnokWLFlLfU1dXx9ChQ+Hp6Yl58+Zh5syZcHZ2xuzZszF79mzMmjULrq6uGDhwIJl4LVq0wG+//Ya5c+fCxcUFc+fOhYeHBywtLQmZSS6s8ePHY/369Th9+jSioqIQHByMLVu2wMbGBiYmJjIXpqamJsaPHw8PDw/MmTMHtra2mDVrFmbPng1LS0uoqKhATU0NVlZW2LZtG8LDw3HgwAGMHz8eWlpaUFVVxZgxYzB37ly4urqStrm6umLSpEkwNjaGsrIyhg4dit27d+PYsWMIDQ3F4cOHMX78eDRq1EiqLY0aNcLo0aPh6uoKNzc3zJgxA1OnTsWMGTMwceJEGBoaolWrVnB2dsa+ffsQEhKCM2fOYOvWrZgyZQrZwJSVldGrVy8sXLgQR48exdmzZ3Hy5EksW7YM3bt3l9mPkn2kq6uL4cOHw8fHBydPnkR8fDxCQkKwfft2TJ06lbyL/j0jIyPMmTMHc+bMgbOzM5ycnODk5IR58+Zh0KBBUFZWRuvWrTFjxgwcP34cgYGBCA0NxYYNG2BhYUHqRSdUfX192NnZITIyEp8/f4ZQKCT23Zs3b2LRokVwc3ODra0tzMzMGJubrHH/WcT1NeSnxu4QErGKAiFy894j/tx5BAaFSEhcPx/0wbO0tERAQAC4XC74fD7KysogFArB4/GwZMmSWqtnysrKUFFRkZIQ6GjQoAHs7e1x7do1lJSUoKCgAC9evMDdu3fx+vVrlJaWIjc3F1u2bJEiQC0tLUyZMgWXLl3C58+fUVRURFBSUoL8/HwEBwdj+PDhtGh6Q8ycORNPnjwBh8NBRkYGTp06hW7duoHFYu6mDRs2hKenJ+7du4eioiK8efMG169fR1paGsrLy5GVlYV169ZJ2f+odi1atAjp6ekoLCxEUVERiouLkZubCy8vL+jq6qJnz544e/YsCgsLweVyweFw8M8//6Bfv35QUFDAhAkTcP78edK2goIClJaW4urVq5gwYQLGjBmDy5cvo6KiAlwuFzwej5Rhb2+PBg0aSPXXpEmTcO7cORQUFKC4uBiFhYXgcDi4dOkSxowZg7Vr1yIvLw8lJSXgcrnEbPDs2TM4OjpCQ0MDXbt2RWxsLIqKisDlcsn78/LycPz4cXTt2rXSOaesrIxmzZrB3d0d9+7dQ2lpKd69e4e7d+8iLy8PXC4XqampmDlzJjQ0NKSIa+vWrXjz5g1KSkrIOJeVleHs2bPo378//Pz88ObNG/D5fNInnz59wp49e9CxY0dGeerq6nBwcEBKSgpKS0tJOzgcDng8HkpKSpCdnY2cnBxcu3YNLi4uZEOoK75ddHeI7wr5occqUhLXmbOBXyQue8Yg/kzSoou+EydOREpKCiGtkpISCAQC8Hg8uLq6/rB3yvp93759ce/ePdJ/N2/exNSpU2FhYQF3d3ekpqYCADIyMrBx40YpktDV1YW7uztev34tNTAfPnzAnDlzGKea1MIJDAwEj8dDZGQkevXqRRYJHVOnTkVGRgYAIC0tDd7e3rC2toavry/Zld+/f4+FCxfKbNsvv/yCgIAAcDgcUqeysjK4ubmha9eu2LZtGz58+EA2PAAoKirCb7/9BhZLLCEtW7YML1++ZLQrPT0dx48fx/Xr15GSkoJ79+4Rm6RAIACHw0FYWBgGDBggpW4ZGBjAxcUFT548kSozIiICV65cQVJSEm7duoWysjIAQHl5OcrLy3HmzBm4uLhgz549uHHjBq5fv4709HSGepWdnY0VK1YQCVlycbdu3Rpbt25FamoqkW42b94MCwsLhIaGknKuXLlC+oE+hzp27Ag2m82ou0gkwtOnTxEZGYmHDx/iwYMHyMjIIGYPoVCIvLw8LFy4kHFQ1KZNG3h6euL06dNITExEfn4+IToOh4PU1FQEBgYiMDAQvr6+GDBgAENF/dmkxWJR2SHEN1lfunSJEfJTC+N8BXgCHrKyKc/5kDpHXPT/z507F4WFheDz+WTnEQqFyM7OxsSJE6v8Pp0EK/M4lvw+JdW0bNkSJ06cYCye5cuXk8lhYGCAZcuW4f379+TvW7ZskVIbjY2NsXz5crx//570v0gkwsePH+Hs7CxlENbT00NwcDBu376NQYMGMSRCBQUFqKioYMKECbhx4wYAsT9aUFAQIc1BgwYhNzeX1Pvhw4fo3r27VJvV1NQwe/Zs5OTkQCgUgs/no7CwECdOnMD+/fsRFBSEY8eOIS0tjZSVmpqKYcOGkfp06tQJp06dIrtoeXk5ysrK8OTJE+zduxe//vorevfujejoaLLLCoVClJSUYMeOHVJSF4slVpfDwsIAgEglpaWluHPnDmbPno127dph0KBBCA8PJ1IVn8/Hx48fkZKSghMnTmDYsGEwMzODk5MTUlNTibQnFApx+/ZtTJgwQWp+aGpqwsfHB/n5+QAAHo+HsLAwdOnSBSwWC7Nnz8bLly8hEonA4/EQFRWFfv36MchCTU0NHh4eePHiBdEKeDwePn/+jOTkZLi6uqJHjx5wcnLCmzdvIBAIiOSRnJyMcePGkfHR1tZGy5Yt0aFDBzg7O+Px48cQiUSkHWFhYejQoQNatWoFExOTSlXgnwljY2OiKiYnJxNVscbZIQTExiVATm4esXHFseNhZ2dbDeL67wnNw8OD7EwcDgcCgQAikQgvXrxgLKKaisaSz9IncePGjbF+/Xrk5eVBKBRCKBQiMTERo0aNYnyvd+/eePHiBens7Oxs2NjYSBlIu3Xrhvj4eKI6UAsyNDQUv/zyC6M+3bp1w/3793HkyBGpha2qqor+/fsjJiaG8c41a9YQya1z587ET00kEqGsrAzLly9H48aNGe9RU1ODq6srsrOzicpVUlKC4uJixMTEYOTIkdDR0cHSpUuRlZWFlJQULF++nCGttGrVCgcPHiSLVCgU4vPnzzh58iTat29P3rN69Wq8e/cOIpGILNRTp07J9KEzMjJCQEAAIQ+RSITs7Gxs3boVOjo6pExnZ2ekpqYSIgGA8+fPw8rKipRlZmaGhIQElJaWkrnz+vVrTJsmbRbp1KkTnj17BkB8cXJZWRnmz59PNg5ra2uEhoaS+peUlODYsWMwNDRkENfEiRNx48YN8Hg84iR9//59TJ06lYxny5YtcfXqVbImhUIhUlJS4OTkJDUvVVRUMHnyZDx48IBsVABw8uRJ0h91DVQbDAwMpCQuStKstXGesnGFhIaDHR8Pe3u7KoiLSiL477tJSL7bzc0NRUVFjB1MKBTi7du3GDlyZKXlUCd4ysrK3zxhU1ZWZhBXs2bNcOHCBUJaAoEA0dHRGDJkCKOsLl264NatW0QdKS8vh5+fH9q2bct4h7a2NpycnJCTk0PUXKFQiLS0NMyaNYvx7JgxYxATE4NJkyaR426qTzQ0NLBq1Sri/Q+I1VcbGxuy85ubm+Ovv/4ii57L5SIsLIyxoFkssQ3F3d0deXl5ZBcUicTZKdetW0cWmYmJCQYNGoTBgwfDxMSEcbpnZmaGP//8k2E0fv78ORwcHKClpUXa7uPjQ9Rqqq+OHj0qU+Jq3rw5wsPDCXEBYqlxypQpRKrQ0tKCvb09nj59yiDD/fv3M04kLSwswGazUVFRQQgiLS0N06czEwqoqanBxsYG79+/J2ultLQUtrZfN3NDQ0P4+fmBz+eTtt64cQPm5uaMcqZMmYJbt24xSCYmJoZBcK1atUJiYiKZX3w+H48fP2YQF/WvpqYm7Ozs8OjRIwAg7hCBgYHk8KWuwsTERGbID2WnqzVxxcbFIyAwGDFxcXB0dJAgKnolFL/gv5G46OTl6emJ8vJyoo5QEzA1NRWjRo2qlPD09PRgZWWFPn36wMzMDEZGRjAyMoKenh4aN24MAwMDmJiYoGvXrhg4cCDMzMwIeQ0ePJhMFD6fDz6fj8DAQFhZWTGIq0OHDrhw4QJ4PB74fD54PB4uX76MMWPGSNXLwsICz58/JwuSIi9fX19CBi1atICfnx/8/f0ZEhL1Tm1tbZw9e5bhhHvv3j3MmTMHbdq0ISRDSQ7UJyUlBb///rvUYnV2dibxnlwuFyKRCFlZWZg9e/Y3x0hJSQlt2rTB0aNHyeIDxNLFqFGjpIjrzZs3EIlEEIlEEAgEOHTokEzbnZGREYKDgxmL9P79+wzi0tHRgbOzM1HdqHfv2bOHoVp36NAB0dHR4HA4EIlEZMOTJK5mzZph7dq1KCwsJP36+fNnuLq6okmTJjAyMkK/fv0Ydi4AePLkCQYMGEDeSR3m3Llzh1GvkJAQ0h8sltiWdunSJUJcQqEQT58+xaxZs6Q2WQ0NDdja2pL5SC34gIAAEuJWF+xZstavrFNFobAWGVAp4uLyBMjJzSfEFcdmw8HBrpKKKOK/JC5Jlc/FxQWfPn0iDaYW2IcPHzB16tRKyzExMcHo0aPh5uaG3bt349SpUzhx4gQOHz6MQ4cO4dixYzh69Ch27NgBNzc3WFtbg8US7+a2trZk8QsEAggEAuzduxdNmzZl1K9Dhw5gs9ngcrkMQnVycpIaRAMDAwQGBpLJRy3KmzdvErVqypQpePjwIebPny+zTc2bNyfGX4oo8/Pzcf78eezZswd79uzBqVOn8O7dOxQVFZETw4cPH8okLsrGRZXH5XKRlJTEkGRl2QYp4mrXrh2OHDlCpGEAePToEX7//XeyUHV0dLBs2TKkpaUR0hIIBDh8+HC1ievRo0ewt7cnri/a2tqYOXMmUdMpCcjf35/hlNmhQwfExMQQ4hIIBHj37h1mzGBGiXTs2BFHjhxBaWkpsTt9/vwZUVFR8PPzw44dO3D27Fk8efIERUVF+Pz5M7G7jR07ltRLXV0d06dPxz///MNQYcPCwhhqXZs2bXDp0iXSFyKRCI8fP2YQl6TERan/dImLfhhUl8iLftJKEReVHaJGxEV9KJVAIBAgOycH7HPxCAoJQVw8G3Z2TOP8z+oIyfeOGDECf/31F/h8PsrLy1FcXEwG3MPDQ6atisUS24P09fXRvn177N+/n0xu+ufvv//GnDlzYGpqSiafjo4OJk2ahKdPn5IFzefzsX79emKToRPX+fPnwePxyATMysqSedqpoKAAJycnchpGEXBBQQF+++036OnpwdfXF3fv3iVH9pJta9u2LYO4uFwu3rx5gz///BOTJk3CuHHjMH78eIwYMQLDhw/HqFGjMHLkSPTv359IcNTCUFVVhYuLCyEugUCA0tJS7Ny5U0rVlTUvlJWV0a5dOxw+fJghcVEkSScuSuKiq8mHDx+WaeNq2rQpkWzoZGhnZ8cgLhcXFymJSxZxRUVFEYO2UChERkYGY2NhsVjo2rUrzp49S1QYgUCA4uJi+Pr6YtSoURgzZgx+++03jB07FiNGjMDIkSMxatQoDBgwAM2bNyfvpFROSVUxNDSUkYVElsT1+PFjzJw5U6bPHZ246BIXXf2sS8RFgX6qKJlIsFb3KvK/5OOKT4hHUGgw2PFshgNqXQA1EGZmZti3bx/Dj4Ua7FWrVjEc9yobxIkTJxKpjbLl8Hg8bN68WcqjumHDhpgxYwZevXol7jPasbikMdTc3JzYUChVJC8vD/PmzZPZpp49eyIpKYmcjHI4HBQWFmLdunVwdXXFjRs3kJCQwFAT6WRhbm6OixcvkgksFArx+vVrLF68uNphKlRZDRo0wJw5cwhxCYVCFBcXY8WKFZVm2aD3rSRxURMxJSUFkyZNgra2NoO40tLSiJQoEokqJS7JU0WKDB0cHIiEpq2tjdmzZ+PVq1cMyWb//v0M4urYsSPi4uKIYV4oFCIzMxPOzs6Md3bs2BEnTpxASUkJ+Hw+RCIRSktLq6Uy06Gurg47Ozvcvn27SonrRxBXXZa4KNBjFSnP+Vr6cX29VzE3Pw/sc/EICAxEHJtd5zznqYFQUVGBk5MTPn36xDDsiUQiHDx4kPi+VCZ5sVgsDB8+HJ8+fQIAInGWl5djyZIlUgZwXV1dzJgxg6ghlP2KbrCmYG5ujitXrhCpTCAQICsrC3PmzJHZJl1dXSxatIjUhcPhoKSkBNeuXcOdO3fw5MkTrFmzhuHcSG9Hx44dGcTF4/FQXFyMAwcOEAmnKgKXJC5XV1fiOkG5KSxbtowQZ1XjoqSkhLZt2+LQoUMMiSslJQUTJ06USVzUJlAVcZmYmCAkJIRBXI8fP8a0adMYEld1iSs2NpbYSCnikjwQ6dSpE06fPk1URWp+bNq0ieHUWVW/Un1Kt3H928RV1QZTF0DPDvFdsYpE4hIKkJOXi1h2PM4GBMkM+fnZDC4pady8eROA+LSHmtDJyclo3rx5pYRFYcyYMSgoKCCnbBTrr127ViqRoLKyMvr370+i8KmJvGHDBqmFZmVlRQzuFHFdvnwZo0ePrrQ+ffv2xdOnT8mxMOX7JBQKERcXJ+XZTe8HAwMDxMfHEwKuqKgAAFy8eBHt2rUDi/XVD41+OmVkZISGDRsy6iJpnKckrpUrV8r0tpdsj5KSEszMzIjERanijx49woQJExjG+WXLluHNmzfkPZRxXhZxGRoaIigoiLFInzx5gunTpxPi0tLSwqxZs2SqivRTRbqqSEnE6enpUjYuCwsLYuOiNgQul4v4+Hj06dNHZj80aNAALVq0YMwfNTU12Nvb4/bt22ROAGJVkSJyFuvHqYp1nbgodwjKOF/rnPPkS0IBMrNyEBsXL84OEZ9Qp0J+KNDVn5UrVxL7ECXOv3r1Cr169fpmOSNHjsSnT58gEomIxFVRUYH169czJDZq0jRr1gxJSUlksgsEAhw/fhydOnVi1GnUqFEMB00ej4etW7eiVatWMomHxRIfhe/btw+fPn0Cj8cjAeMlJSXYvn27lB2N/rO2tjaOHDlCVE3KTpaWlgYvLy+ZMYDNmjXDkiVLMGTIEMbv1dXVMXfuXOTm5hLDdUlJCdatWycz9lJyTCg/Lso4T03Ex48fS6mKdOKiJK5jx45VqipS7hB04zxdVdTS0oKTkxOeP3/OIK4DBw4wJC4LCwvExcURiUskEsmUuAwNDbFo0SJyqkhtblwuFytXrpTZD4MHD8by5cvRs2dPhsTl7OyM+/fvM0hGlsR18eLFWhEX1SeSxEVd/PKz1ywdVM55eshPDSQuIQDp7BDUqWJgUAhiYiVVxbrVASyWWIVYsmQJHjx4QAa7pKQE4eHhJIi1MrIYOHAgCV+hfHq4XC5WrFjBULEk48QoA71AIMClS5cYkpSysjImTZqE9PR08sytW7cwYsQImf1Hla+oqAhra2v89ddfRJqjJjd1sikLCgoKUFVVxa+//krURcpbnc/n4+XLl1izZg06deoEBQUFaGhooHfv3jhy5Aj+/PNPdO7cmTG2ampqmDlzJrKzs4m0WFJSAh8fH3J6Sn+e/i/9uNvf31/KOE8FY1PERamKlHFeJBLh0KFDMu2TRkZGROKi27hsbW0J0WlpaZHxoRPXvn37GBtL+/btiTsEtQFlZmYS4zy9Td26dSNSdkVFBXEeffToEWxsbNC8eXMoKSlBS0sLNjY2CAgIwP79+9GhQwfyPjU1NdjZ2X3THcLU1BSJiYmMU9ZHjx5h1qxZMv24pk+fTupGJ8OmTZtCR0cHkydPxsKFC+tcfq7Kcs5X03NeCJFITF5iVVFMXHn5H2jZIc7B0ZGZuvlnN1py0bJY4pOwyZMn46+//sLnz58JYURFRWHq1KmVOuSNHz+e2JUoouBwOFi5ciVRP6gJT89t7+/vTzoyIyMDq1atIqpB27Zt4evrS8p9/PgxZsyYIVPqkWxHw4YNsW7dOhJr+PnzZ8ydO7dafcBiseDu7o6srCwykalJwOFwcPLkSUycOBFz5szB/fv3kZmZiYEDB4LFYjHSpWhqamLBggUkZAkAkbgkjb6SoP7WsWNHnD59mrFInz172Z48HwAAIABJREFUhmnTphGJS1NTE1u2bGFIdgAQFBREFhq9zDZt2iAqKopBXK9fv4abmxvDOD937lziOU/3xqfnV+vWrRuuXbtGbJBU8kk3NzepftXU1MSePXsIsZaUlJBNIS0tDdu2bcPkyZPh7e2NO3fuICoqCgMGDGBIeGpqaliyZAlev37NqFdMTAxjbpqZmRHTB3XClp6eLrNeDRo0wIQJE/Dw4UMGcT18+BAeHh7w9PTE9evXcebMGbRs2ZIxZj973VLG+aioKFy+fLmmDqhCiEQCKeKiHFBDQiPFl2U41t2c8/QQGlVVVVhZWeHIkSMkjKSiogIpKSnYsmULunfvjqZNm6J58+bo0KEDhg4diqNHj5JJVF5ejoKCAty+fZth8KUPOEVeQ4cORUpKCrElXb9+HQ4ODjA3N8fixYtJXFtGRoZUOExVxKOiooJ+/frhypUrAICkpCQpVU7yu/TJqKenh/Xr15MAaUr9AsSB0jk5OcjPz8enT5+wceNGRhwbVUaPHj0QHBzMCLIWCARISEjA2LFjoaOjIxW6RP9/kyZNsGjRIkbIE0XCx44dQ+fOnaGqqoqOHTviwoULUhPz3r17sLe3J6e6CgoK0NPTg4ODA+7du8d4try8HOHh4WjWrBkUFRXRpUsXhIeHE6mIavvdu3fh6OgINTU1aGtrY8aMGcSGR+y8QiH27t2Lli1bSuW9GjVqFG7cuIGioiJCdJR0X1xcjLy8PHz8+BEJCQmYOnUqI104iyXezCjSpd4FiA8spk+fjsaNG0NLSwuOjo5EdaZ/Dh48CENDQylfLn19feIiQpE/h8NBZmYm3r59i/DwcPTo0QOqqqrkO3XhomPKATUsLAwXL16sacgPnbi+es5n5+QhMioOwSGRiD8nTVw/u9GSC5c+EEpKSmjdujVcXV1x9+5dsjNmZ2fj5s2buHTpEi5fvoxbt27h/v37yM3NBZfLRW5uLhISErBq1Sr0798fBgYGDEKQXKhaWloYNWoUoqKiUFhYiNLSUjx79gw3b94kISwFBQXYsGEDmjdvXiXZS7ZBS0sLR44cQVlZGXx9fdGsWbNqERf1DlNTU4SEhJBwKMornfo8e/YMS5YsYXhX06WLjRs3Ij8/n6SH4XA4KCsrw/v37xEZGYmxY8eSMCJJ9UVDQwMzZ87EzZs3SY40DoeD8vJycDgcpKWlYfPmzRgwYAD++OMP5OTkgM/ng8PhkOcLCwuRkJCAKVOmEBXMxcUFSUlJKCgoIIcPlF9Veno6bGxs0L59exw4cABZWVkk5pNKX1NYWIjY2FhYWlpi/PjxuHz5MjgcDnk35Sj87t07bNmyRerEUEtLC2PGjEFAQAA+fvwo1acA8PLlS0ydOlXqFNfExATbt2/Hu3fvyPsqKirA4XBQXFyMpKQkjBs3DqNHj8aVK1dQXFwMHo8n1cbNmzdL2UhZLBYmT55MpGz6RnX16lWMHz+ekUyxrggd3ylxib4QlxBCAR/l5VQ+rnxERcchJDQScXEJsLP7GvJTVxpe2eKlfqeuro4hQ4bAxsYG8+fPx6ZNm/DHH39g37592LNnD/bu3YstW7bAy8sLjo6OGDt2LKysrBiOe5KDLWvgu3TpgmnTpmH16tWkfD8/P/j4+MDGxoYhole109HLVlJSwtChQ+Hj44NevXqRsBFZfU8/KaSXYWFhgenTp2P58uXYtWsXdu7ciY0bN8LDwwMjRowgBmHJ9qmqqmLIkCGYMWMGpk+fDltbW9jY2MDOzg729vaYMmUKLCwsSHskv6+iooJevXrB3t4eM2bMgIODA+zs7GBnZwcHBwdMmzYNw4YNQ8eOHTF+/HhMmzYNdnZ2sLW1Je+YMWMGpkyZgu7du0NJSQmqqqro27cv7OzsMH36dEydOhX29vakPEdHR3Tu3BkGBgaYMGECKdPe3h6Ojo7k3ZMmTULz5s3RpUsX0j6qbvb29pg2bRqcnZ0xfPhwqKmpSfWpmpoaunTpgsmTJ2PFihXYvn076VdPT08SfE6NIdUnDRs2xO+//076w9bWFra2trC3t4eTkxNsbGzQrVs3dO/enbTJ3t6eAScnJ4wePZqRqJCChoYGJk6ciJUrV2Lr1q3Ytm0b1q5di4EDB0JdXV2qHXWBwL7TxvX1sgzxl8TOeDl5uYiKiUFwSDgio+JgY/sl5EeBBVYdJK7qQE1NDRoaGgz86Ft8NDU1oa6uLjNcpbZ1lpRoagMtLS1oamrWyfQm9RVKSkpkDtWVa+yUlZXJ3JbMOV/XIHnLT41vsma6Q3DAFwqQnZuDqJgYnDkbhOgYNhzoqT4UvqAONF4OOeSonzAyMoKXlxeRuGrtx/X1XkVxyE9EVBQCA0PFp4rTaBHzigr1UuqSpU5JiszfKz7LUlm/pyxZdazJdyW//yOkNznqXp/KqkNdqFdVkAyyrsW9ikzioiSu8IhIhIRGII6dAHsHWqxiPSWuqgb8Rw/wjyav2tSvMvKSo27PnR9Rr7pUn8rww2IV6apiZnYWIqOiERQcJr4sg64qKrL+Z1XFny0pVVXW97ajru/A9RF1iSRkzbu6UjdZoLJDyAr5qXHqZoq4cvJyEceOx9mAYMSxE2QQV93tEDnkkKPugiJTySDrWicSpBNXVm42YuLicOZskFhVdPzfVBXlkEOO/xYUcVEOqFQ+ru/MgFpGiCsqJgZBQWHSEpf8VFEOOeT4TvywnPNMG1cmYtlsnDkbhNi4c7BzoOWcl0tccsghRy1BSVw/7JYfygGVJ+AjOzcHcex4BAaFIiY2nklcCnLikkMOOb4PxsbGDAfUWt+rKHaHKAefltZGOpGgAhQUlPAz7lCUQw45/ndAP1Ws1U3WUsQlEH0Jso5BYFCIRCJBOXHJIYcc3w9ZiQS/w4+rAnyBCJlZOYiJZeNsQBDi5BKXHHLI8YNhaGjI8OOqtar4NXWzEFnZuWDHJ3y5V/GclMRVlx3b5JBDjroPuqpIt3HV0h1CfFlGdk4eYuPOISg4VIq4xJe//vyG/9eoS17SldXrR9exLrb3/yOqioSor5DMDlHrW34EAgHKv1yWkZWdi+iYOAQEBoMdn8BQFesLcSkpKaFRo0Y/LNujZO6puoLK8nHR0ahRI+jr60NXVxd6enowMDD4ZuqdHxkwLsf3QdZY1PdxoU4VKRtXrYOsCXF9sXFFR8fhbGAw2OxzEsRVP2xcysrKGDBgABwcHODq6opZs2bBxsaGJHGj4OzsDA8PD7i7u2P27Nkked5vv/2GwYMHo3Xr1lVOoJ+NyiZzly5dMHXqVCxYsADbt2/Hrl27sHv3bvj7+2P//v3YvHkzXF1dYW1tzbg9yNzcHD179pS6J1KOnz+29SEGsbowNjYm2SG+i7ioU0UqdXMc+xwCAoMRE8umZUCtP8Z5RUVF9O/fH2vWrMGFCxfw/PlzvH79Gq9evcLr16+RmpqKV69e4dWrV3jx4gUyMjLw4cMH5ObmIjU1FSkpKTh//jy2bNmCUaNGMTJP1qWJI0mkJiYmGDNmDP788088f/4cPB4PHA4HGRkZ+Pvvv3Hx4kUkJyfj/v37ePz4McLDw+Hu7g5LS0v07dsXmzdvhre3t1RqZjn++3GVNb7/K6BsXGFhYSTI+jscUCuIO0QcW2zjij93XsLGVfeJixrsBg0aQFdXF6NHjwabzSb516lLDsrLyxEVFYU1a9bg6NGjuHDhAl68eEH6pKKiAiUlJUhLS4OHhweRQuriRGrQoAHatGmDtWvX4vnz5+QWnI8fP+LSpUtYvXo1Bg0aBBMTE7Rq1Qpjx46Fn58f7t69i+zsbNy4cQPx8fF49+4dVq9ezbjSTY7/HrKkK21tbZibm5P7Pusz6Pm4vivkh+7HRdm4AoNCpNwhxDauurdwKxt4Fkt8c86qVavIRQLUxa8lJSVYsmQJdHV1YWhoiKZNm2LIkCGIiYlBcXExhEIh6cQXL15gyZIljFuH/826V0WOkn8zNjaGj48Prl27Rq5me//+PcLCwuDo6IjWrVtL3VbNYolviOnevTsWLVqEy5cvkxOd5cuXV5nnvjZj8F+P+X9Vl+qUW5N3V6YeamlpYebMmbh48SJGjhwpc77UxQ21MlDGeXqQ9XektamAgLJxxcQh8Mupor29/U+bjD8Kbm5u5BZi6rZnDoeDxYsXS7Wpf//+SExMJORGXUH28OFD9O3bV2b2y28tmsrsE5KG9W9NQsm/a2hoYO7cucjLyyMDy+PxcOTIEVhYWFS7f0aOHIlbt26hqKgIy5Yt+2aGz8ryP1WWHbQq43JlZVenj2U9S7+RqbI+rcl4VUYmlbVN8m+SByg17VdqfG7evImMjAz079+/0rnzs9dZdWFsbEwSCdJv+fkuB9Ss7FzEsc99Cflhw87OrtKBqy+YP38+eDweg7jKysrg6ekpdfKoo6ODQ4cOEYmLIq4PHz7Az8+PcUdiZURU2SSXfFdN+5P+rKqqKoYOHYrExEQAIAOelZWFSZMmVassqjxVVVXY29vj7du32LRpk5SqSH+vrBNWWQuzuhJQZYQj+b7qlCNrIVf2u5r0dWXlU2NaWR1lkVZlc0XW91gsFszNzXHw4EHweDxkZGSQW81rQsZ1BVQdq0okWIuc819DfqKiYxEQGILYuHg40IOs60kHSWL+/PnkOvmKigqIRCKUlZVh4cKFRC2ioKysjK1bt6KkpAQikYjYi4qKihAaGor27dvXeLC+tZCrWpyS/U79q6+vj5MnT6KsrIxxa/XFixervIBWsl4UmXbv3h1JSUnYunUruRGIXu/KXEsqIyFZ76pOP9VmIVS3/KrmcHXHqCYE+K3Ni/5/We83MTGBn58fuVU8PT0dPXv2rNUcq0uQDLKudcjPVwdUIXJy8xAdE0ckLkd6IsF6ivnz50MoFDKIq7S0FAsWLJC5yNauXYtPnz4xDIYcDgexsbE1UsFqiupOPHV1dUyZMoXcFl1SUkKI6/Dhw+R6KllSHv1dlLTAYokvkt26dStWrVpVrSvWNDQ0YGRkhDZt2pALVCnIkp5qsrAUFRVhZGQk8x5BWc/S/9+4cWO0bdsW+vr6Mp+X3KhkQU9PDy1btiQ3TH+rbdWFgYGB1AW/lamPjRo1gq+vL7lxGwDevHmD7t27yxzL+kRclMQVHh7OyIBaC+ISf4kn5CM7Jw/R0XE4czbwf5a4KFVx/vz5UoOtra0Nf39/lJeXM1TLd+/eYePGjTA2NoaKigqGDRuGhQsXYuHChXB2doaLiwvmzZuHBQsWwNPTE05OTujatSuZUK1bt8Zvv/2GuXPnYuHChfD09MSsWbPQu3dvhi9VdVQsc3NzREdHo6ysDHw+n0hdubm58PHxIYu5upfQslhiIrK0tMTw4cMrPUHV0tLCL7/8gtmzZ5MLUf39/bF7926sWbMGkyZNQuPGjWXWWUdHB/369YOLiwsWLFgAd3d3zJ8/H97e3pg0aRJ0dXXRqlUrTJs2DZs2bYK/vz/27NmD5cuXY+zYsWjSpEml/dGgQQP07NkTXl5e+OOPP3Dw4EHs3bsXa9euxZQpUzBu3Dg4ODgQSVRW2xQVFdGxY0fMmjULfn5+8Pf3xx9//IHdu3fDwcEBrVu3lupPVVVV9OnTB/PmzYOXlxfc3d3h7u4OT09PzJ07F82bN4eOjg7s7e2xbt06+Pv74+DBg1i/fj3jYl56fTQ1NWFpaYn169fj/fv3EIlE4HA4EAqFyM/Px+7du7F48WIsWbIEEyZMqLOuOlXB0NAQXl5eCA8PR3Jy8vfmnK8AT8BHVnYOoqJjcfpMAGLj2FLG+frSOXS4u7uT68zpEpeHhwejPerq6li4cCFevXr1RYUWu1C8f/8eu3fvJhNfWVkZAwcOBJvNRllZGTgcDoqKilBWVgaRSISMjAysX78e5ubmpM+MjY0xbNgwnDp1CkKhEM+fP8e6devQvXt3qKiokHpUJhFQ5TRs2BCOjo7Izc0FAGIXEIlEuHz5MsaMGVOl+vEt0G02dCmgbdu2WLNmDVJSUlBeXo5Hjx5h+fLlWLBgAdhsNoqKivDx40dER0djwIABUuWqqamhb9++OH78OD58+MCwZ1y7dg2LFy/G2bNn8eHDB8ZEFQqFSE1NxaZNm9CmTRupPlFUVIStrS2ePXuGz58/IzAwEF5eXti7dy9evnyJ7Oxs5Ofn4/bt27CysmK0k/pZV1cXixcvxp07d1BSUoLLly/Dy8sLhw4dAp/PR3FxMUJCQjB8+HCGBKakpIROnTrh0KFD4HK54HK5ZH7l5+djzpw52Lx5MwoKCqQW4Lt377BmzRpGeerq6ujXrx9CQkJQVlYGLpcLDoeDkpISlJaWEsmfOh0PCwtDly5d6h1x0d0hvit1M+XHJRCCpLUJ+OI5L2njqo+YN28ewzhPEZebmxtYLPHOaWxsjClTpuDJkyeEsACx0dvf3x/du3dn3AatrKyMYcOG4cKFC6RTqU5PTU3FqFGjKq0LAAQGBqJVq1aMSVediWdubo7du3fj8+fPZDemdqnY2Fj069fvu422kmpL06ZNsWnTJmRmZgIAysrKsHLlSujq6kJdXR0jRozA5cuXST+cP38ev/76q1S7qGdTUlJAn395eXl4+fIloqKisGzZMuzatQupqanEhQUA0tLSMHHiRKk6NmvWDOfPnwcApKSkYNiwYVBVVYWpqSkcHR1x9epVAMD9+/fRqVMnqTo1adIEq1evRkZGBgCxLXPu3LlQUlLCoEGDcPfuXQAAh8NBWFgYOnfuLNVfo0ePxr179xgLrKysDH///TeSk5Oxc+dOHDhwgPgJUm169uwZ7OzsiGquoqICCwsLzJw5Ezt27MCrV6/A4/GIKeD9+/fYu3cvli5disWLF2PChAkMlbg+ERelKn6f57zgq+d8Tm4+w4/rf4W4+Hw+IS5q5woICICzszN8fHywfft2XLt2jSyW3NxcXLt2Dbt27SKTVRa5zJ07lywyiriys7OxdOlS4vdFtyXNmDEDz549w6xZsyoliqpgZWWFiIgIlJaWkkMG6gDh5MmTUlJJTSB5WsZiiQnayckJz58/J5Pn1atXDKlKU1MTq1atIvYYkUiEAwcOyLQzaWlpISYmBoDYdYOya9y9excTJkwAi8VCixYtcOLECRQXF5MNBwB8fHyk+mzIkCHEeH379m306NGD8b5Jkybh/v37uHfvHkM6YbHEKubEiRORmppK2nb//n1iAG/Xrh0OHjyI4uJiAGL/uKVLl8LY2JhRjrm5Ofbv3w8OhwM+n//FtUiAsrIybN68GRoaGjA1NcXRo0eJ5C8SiVBSUoKgoCBi96KPf7t27fDPP/8AAHm/LBtXfTtZZLGYEtfly5e/L1axoqKCEfJzNiAIMTFxsP8fcIegq4rl5eUktCAjIwP3799HVlYWCgoKIBAISH+8ePECO3bswNChQ6VsEfQ+6NSpE44fP05saAKBAFwuF1evXiULhW5wXb9+Pf744w+YmJjILPNb/du3b18kJCQQuwflUAsAvr6+3+UkK6seJiYmiIuLI7Y+AHjw4AHMzMzI91RVVTF27FjcuHGDTLAHDx4wNj2qPA0NDURFRQEQS6hcLhf5+flwcnIihwp6enrw9PREdnY2hEIh2RC2b9/OiKPU0dGBk5MT8vPzAQD5+fnYsmULzM3NyTPKyspYsWIFbt26xfCBYrHEhBMcHAwOh0PqHR8fj6ZNm4LFEktjCxYswMePHwEAXC4XDx48kHICbdasGTZt2kSkXx6Ph9LSUsTExMDS0hIsllitXLJkCfLz8xnO0LGxsUTypo+9lZUVHj9+DEAsvQkEAqSlpTHU3fq6LiniohxQvzPkR5y6OSs7FxGR0WLjfCzTxlVfQREX5XhaUVGBsrIy7NmzB+PGjYOLiws8PDzg6+uLtLQ0ooK9f/8eL1++xJEjRzBixAhif5I80p42bRrS09PJQhSJRCgqKsKsWbMYz86cORP379+XKW1VdwL27t0bCQkJKC8vR0VFBTgcDlkIhw4dYuzetZ3Q9O+MHDkSWVlZREICgDt37kj5s3Xu3BmxsbGM56KiomBoaMgoU1NTk0hcFGHcuXOHIQ1pa2tj+vTpZCwEAgGEQiE2bNhAyI3F+nq6mpOTQySc4uJiJCcnw9nZmUif5ubmcHV1ZZwIKygowNbWFgUFBRCJRKTOx44dY/TF+PHjkZubS8LFSktLsWLFCsYG0apVK2zbtg2lpaWEZHJycjBu3DjG+xYuXIisrCxwuVxCboGBgWjevLnUGPTs2RNPnz4lxCUUCpGRkYF+/frJHCdZ/6+rkDTO/5ic819sXOJTxfj/Cc95uqpISVxFRUWYM2cO4zlVVVUsXrwYb9++Bb1/AODmzZsYPXo0w8eJ+p6ZmRn8/f2JqkDtGqdPnybGV0VFRfj5+eHJkyfo06dPrdvSp08fcihAETBlnI+OjmaoSj9iJ/b29ibkSKmkSUlJMDIyYvRD06ZNERISQiQTALh16xY6dOjAKE9DQwPR0dEAQNTdmzdvMmxHFHGlp6cDAGnfypUrperXr18/vH79mqhe1MTPycnB3r17MWzYMCIx0w9BlJWVsXz5ciKJUxtOQkICbGxsMHnyZDg4OMDf3x9lZWWMxXPo0CGGVNe6dWvs3LkTpaWlKC8vBwBkZmYy1GlFRUUsWrQIOTk5qKioIJtOeHg447STgrW1tZTE9fbtWwZx1VcYGRkR4qI7oNaeuAQi5OTmIyo6Vpxznn2O4Q5R30RSCh4eHoRQKJtKeXk5vL29pU7xGjVqhMOHDxOHVS6XS1Tpc+fOEWKgSzQKCgoYPnw4cnNzichLkR01Kbt164bY2FiEhIQQMqtNX1paWiIwMBClpaUM1VckEiExMREjR46stZ+RLKxbtw5cLpdIeHw+H2FhYVJuD82bN0doaCghGkBsc5I0ZtOJiy7B0W03Ojo6mDFjBlEhKFV49erVMhdBWFjYl3n8NdqBcnm5desWPDw8iNsA1SdqamrYsmULkeao73z8+BGPHz/G48eP8fz5c7x69Qrp6enIzMxEVlYW0tPTsWvXLgYhm5ub448//iB9RBHn6NGjGWtnwYIFyM7OJiaF8vJyhIeHo2XLllLtsrKywqNHjxgbQXp6OgYPHvzT19P34oc5oErauGLj4nHmiwPqdPqFsPUUbm5uROKiVMXi4mKZIT9KSkpYsGABUlNTpcJ+srOz4eLiQtK+0GFubo47d+6QBSkSiZCWlobp06fDyMgIa9euxevXr+Hr6/tdhNKsWTOsWrUK79+/J+pGaWkp+Hw+kpOTpRbL95IXRVwikQh8Ph88Hg8hISFSWQpatGhBiIsipLt370oZkzU0NBAREcEguJs3b5ITPxbrq+0qNTWVsQuvW7eO0TZqvOzt7fH06VMSj0q5DlAbz6tXr7BmzRriL8diiQ3zmzdvJvOCIoe///4bixYtIj5mCxcuhKurK+bNmwc3NzfMnz8fgwYNYjjpmpqaYufOncQlhiKuESNGkGfoEheldlZFXNbW1kRVpOZfWlqa1OFDfURVIT+1zDkvIH5cAYHBiI2L/59wQJ0zZw5RN+jZIdzd3Rk+T9RCsLW1xc2bN0nID91utW3bNmKToJNCw4YNceTIEbIgqXeEhoZiyJAhCA8Px61btzB+/PjvkoiUlJQwevRookZRuzxlA/H09PyhEtfatWsJEVMLPCwsTMpbvmnTpggODgYA4mt07949qYWmra1NbGEUcd24cQMdO3Ykz+jp6WH27NnIyMggfQkAa9asYZRFd26dNm0akpOTid2MsiNR73j06BH69u1LvtugQQOsW7eOQXAAEB0dDVNTU+jq6sLAwAB6enrQ09NDkyZN0LhxY+jr60sdgLRp0wZ79uwhmyIA5ObmYujQoYy6enp6IjMzk7jblJeXIyIiQiZx9e3bFy9evIBQKERJSQkAICMj47vMDHUFkkHW35e6ubwcApEQWTm5xI+rPmaHkFVHd3d3xkkOn8+XckClnC6VlJTQp08fREREEImLw+GAy+WisLAQu3btkukIyWKxMHv2bOTl5RHJhMfjIS8vD/Hx8Xjx4gV27txJJn1NpSH6s6ampggKCmLEU1KSw8GDBxlpaSp7R3WO0RUUFLBy5UqiLgsEAvB4PISGhhKJi3KdaN++PVEBKeK6deuWVIiUtrY24uLiGJLZrVu3GCplo0aNMHv2bELO1HOybFwUVFVVMXjwYPj4+ODu3btEraW7wXh7ezNUxQ0bNpBnKMK7fPlytV1KqLJMTU2xa9cuxglvdnY2w5dPUVERnp6eyMjIIL5cFHHR/fko9O7dG0+fPiUqLyB2Wh02bJjU+yU337oOIyMjLFu2jIT8fEcGVCGJVczNy0dkVAztsoz658clOYAeHh5EqiwsLCQxiHTioktcEyZMQGJiIlGPqIVYWFgIX19fKcdR6mdjY2Ps3r2b4apASRaJiYmMSVfbdlGwtLTEtWvXyMKmDN2XL18mrgqSwdsUycjy19LS0kLPnj2lfJSmTZuGDx8+EJWZx+MhKioKBgYG5BnKHeL69eukzwAgISFByrakpaUFNpvNkLju3r1L3AZYLDFxubq6Ij09nZwqikQihqpIlWVtbS0l1fXu3RtHjx5FZmYm2USAr35uVB94e3ujvLwc5eXlZMw+ffqEqVOnQklJSWpuKCsro2nTpujUqRMjBMnU1BS+vr5E+hWJRMjKymJI14qKili8eDGxg9JtXLKC4i0tLfHw4UMiPQJiGxclxdHrVt9szxRxRUVFMdLa1DiRoKSNKyo6VhxkHSud1uZnN7o2oNwh6CRUVlYGNzc3qV1LRUUF69atQ0FBAfFapiZOXl4e7O3tGbYSyck9ZcoUsuCoQfj06RM8PT3J6VZt+5FORGpqapg9ezYJtKZiKz98+IApU6Yw6icrkJy+MJWUlDB27FicPHmSEAj1HWtvxjbgAAAgAElEQVRra+KgSalB165dY/ihKSsrY9y4cbh+/TpR0crKyuDv70/8rugEKakqyjpVdHR0RFpaGsOxV1JVNDY2hoeHB5YsWSJ1yNKpUyd4e3sTAzcgdnVo2bIlqYuNjQ1KS0sZhmGBQIDTp0/LDKUxMTHBjh07sHz5coYLg6mpKbZt20Ykc0CcXkhS4nJzcyPShUgkQkVFBSIiImQSV8+ePcmpIrUBVmacr2/kZWhoSPy4Ll269L0hP2LP+axssaoozg5R/9whZNl33N3diSMjZa8qKSkhIT90DBw4EElJSWSno8T0srIyBAQEoF27dlLl0ydN9+7dERgYSHxvRCIRXr58SQy1kqeRNWmX5HcaNWqETZs2kcVCOYieOXOGYeyuCo0bN8bkyZORmJiIjIwM4uBIvadZs2Zgs9lE5aIkJDpxqaiowMbGBvfu3SPP/P333zLteWpqalKnitevX2ec0mlpacHOzg5v374lEpxIJMKyZcsYddfR0cG8efOQkJAg5RTKYoltZVR4FAD4+fkxco317NkTd+/eJSowpXK/e/cOfn5+jDo1b94cvr6+ePr0Kby9vRlOySYmJti8eTNDYsjKymIclLBYLLi4uOD169fkJLOsrAwhISHE4ZW+MfXp0wfPnj1jbBhZWVlEajc0NMS8efMIwVYnNVJdgaGhITlVpLJD1Mo4L5m6OSw8UhzyUw9VRcnBU1VVxfLlyxnGZcp2tXfvXnKNmbq6Ovr27YvIyEiUlpYyiKCgoACnTp1C3759pW7AkXyflpYWHB0didNmcXExjh07xiCS2lx3Rv8OXYLq0qULAgMDGYG8nz59wokTJ/Drr79KGdEpaGhooH///lixYgUuXbqEZ8+ewd/fnxAS3dPd0dER//zzD+mPt2/fMgzPurq68PPzI3XIysoisYySfaSvr4+LFy8y+vfBgwcMda9x48ZYtGgRsrOzGc9t2bJFSrKaPHkyMjMzkZycjPHjxzPaq6CggFWrVuHz588oLS2Fu7s7oz76+vpYsmQJiVOk7JLUQceJEyfg5OSE8ePHY/fu3Xj37h3279/P8OFiscTS3ZEjRxjRBXl5eXBwcCBEqaioCG9vbxJETm2k586dg6mpKakXfQOkJC5qsy0sLISPjw969eqFFStWIDExkZBjfSEtFuurqhgZGVm7kB/qQ4zzX4grPCJKpnG+vkBBQQH6+voYMmQI1q1bhwcPHsjshPz8fISEhODw4cMIDAwkwb/UJycnB6GhobCzs5OZPkSSfOhSyoEDB1BcXIyXL1+if//+jAVX20kmqdZSaNmyJWxtbXHw4EGySwNiY25oaCj8/f2xdu1aLFq0COvWrcPOnTtx+vRpPHr0CBcuXMDSpUvRu3dvKTcP6n0qKioYNGgQTp06RRbe7du3ya1Ahw8fJnGK58+fx7Rp06Q85tXV1dGjRw/s2rWLhNBQn9LSUmzevBktW7ZEw4YNMWnSJFy5ckVKbXj8+DEmTJhApB0qF3teXh7Ky8uRkZGByMhIbNy4EZ6enti2bRueP3+OgoIC+Pv7E8mG3v96enqYOXMmbt26Rd5Hdzzm8XgoKCjA33//DVdXV4ZtT0FBAd26dYO/vz8JO6I+QqEQ165dw/Dhw6GsrIzJkyfj77//lpqDHz9+xJYtW6S853V1dbF161aSBYT6ZGVl4e7du7h69SpmzpzJkPzqCyji+jEXwpaLc85n5+QhJpYtJq64eIaNq75ASUkJAwYMgJeXF86ePYv4+HiEh4cjPDwcERERCA0NRUhICKKionDx4kWcO3cO8fHxiImJQWhoKE6ePIl9+/bBy8tLZlBrVWCxxFLeoEGDcOfOHQQHB8sM6fgRkCTOli1bYubMmTh69CgSExORkpKCjIwM5OXl4fnz53j48CFev36NZ8+e4eLFi9izZw/Gjh1b5T2K9PI7d+5MRPy0tDRkZGTg8ePHyMzMxP3793HixAmMGDGCYQOkoKenh99//x2nT59GfHw8IiIiEBQUhPDwcERGRmLfvn0YPHgw2rZtCy8vL0RFRSEmJgbBwcEICQlBREQEoqKisGjRImITMjQ0hIODA/bv3w9fX19ERUXh5cuXyMjIwMOHD5Gamorz58/D29sbXbt2JXWRPIVTUFDAhAkTcPjwYVy9ehWvXr1CamoqXr9+jZcvXyIoKIhhN6SgpaWFKVOm4Pjx42Cz2YiIiEBISAhCQkIQFhaGpKQkuLi4oEWLFlixYgWioqIQERGB8PBwBAcHIzAwEGw2G6dPn2akZKbqZ2FhgY0bN+Kvv/7C8+fPkZGRgSdPniAiIgLOzs5o2LBhpWNVl0H3nKcTV81TN0tcTxYbF09sXPWRuJSVlWFtbY1ff/0V/fr1g5WVFdq1awczMzO0b98ebdu2RZs2bWBmZgZra2tYWVmhW7du5G+GhoZQVlaGsrJylT5RVal7v/zyC0JCQuDg4ECcFX/0xJIl+VHS5sCBA+Hk5AQvLy+sXbsWGzduxI4dO7BlyxbMnTsXPXr0YMT9Vec9LJZY+urSpQsWLlyIzZs3Y+PGjVi7di1sbGwYyfYk26qmpoa2bdti0KBB6NmzJ7p06QILCwtYWFigY8eOGDJkCMzNzWFiYoJ+/fqhb9++6NKlC9q2bQtTU1N06tQJ1tbWGDhwIFFn1dXVybipqanBwsICrq6u2LBhA3bs2IGVK1fC0tJSStqtDK1atcKECRPg5eUFLy8vLF68GPPmzSOntLJsjL/88gsGDhwIa2trmJubo02bNmjdujXMzc3Rv39//PLLL2jZsiWsrKzQu3dvmJubw8LCAmZmZmjTpg169eqFgQMHonnz5jJNAYaGhhgxYgTmzZuH1atXY9asWbC0tCSbw/dkZP1ZqCzkp9Y2Lp7gq3GeCvmpjzYuBQXxvYoNGjSAqqoqI4+WJJSVlaGqqlplSl9JYpBcyBoaGozJ1rBhQ8ybNw+nT5+WGfn/b7RX8h2qqqrQ0NCApqYmtLW10bBhQ+jq6kJXVxeamppS9ampvU1bWxs6OjoEklIWvV70FDkNGjSAiooKAbU5qKmpkZNOatzU1NQYrggqKirQ1NRkjCd97BQVFaGhoQFtbW00atQIWlpalR6iUAQhWU81NTVoaWlBS0sL2tra0NTUlErMSE9TpKKiAjU1Nak5pqioCFVVVWLjop5jscQaAfV9qp1UXWTZP1VVVaGpqYmGDRtCS0uLvKuqDLd1GdSVej8m53xFOXgCATIzsxEVHSszyLq+oKo869+SoCT/L5kRlL7DqaqqonPnzhg1ahQ6d+5MJqmZmRmSk5Nx5swZRk6uf6u9knWrLgnV5nDgW+XJyr76vXWS9TtZPmqVvUOyHrLmwbfqWFUZNelbWTZRqj2Sc62qd0jeLlRfpC0WS/ZN1jWSuKgPMYzRQn5kuUPUF9RkMKuzGGWVp6Ghgfnz5xNbEpvNRq9evaCkpARHR0c8f/4cc+fO/U93xf96Ele2CGtbVk3KqC7B1bY9NX22JkRYlRT4rXZ9j6RcV0CpipQdsNY2rq855wUkkeCZs4GIjomrlzau/wKGhobkTkNAnPLXyckJI0aMwPXr13H9+nVi2K+vIr0ccvwbMDY2hre3N8LCwnDp0qXaJxKUTGtT30N+/gsYGRkRfyTgq78W5Vbh5uYGHR2deinKyyHHvwkqrU1kZCT++uuv77/JmscXIjMrp9JEgnJ8hZaWFhYsWMDwm/r8+TMePHiAjRs3SjlyyolLDjnEoCQuWaeK30Vc9d3G9V9BX18fLi4uOH78OE6fPo1jx47B09MTpqamVZ5kyiHH/2cYGRljibfYOH8p8VLNiYv60B1Qc/PeE+KKY8fD3oEWq8iS8BSnobaNkGV4rOrkh/73qspUUFCEgoISWKya2ZdkGU6/9V4VFRVoa2sz4uD+LUieONXUqF1XIKufq2cLVPgyptUf18r6SvpnRbBYSrTya9av4vorfpl71TvB/NZJt2T5lc3JyuZCZXWo7N0/8sBFahy+9KeBkRE8/4+99/6rKkvz/TmcQxYk55xzzkFyEpCcc84gOaiIYgIVEEEkKAaCShDRstqyyurue6dq+s7Ma+4Pd3rm1dOhurqr5s4f8J2q6dJ+f3+As0ULq9Aqu+feq6/X80I4Z++99lprf/aznvV5Pk9bK4srK/zko4/43We/5+nTH6CAKs1VXL93XxASzC3I/9aFn//+w4HrdSbYbjt187Pt9uYP1dsaxDftn+/qr/8KbdzN+L7qHnbXz28OXN89liI2QUtquweuF9u/87G7ub/dfvZ9z8Or5u/37XK+TdCSkXmOEzoG+jR1dnJzdYX3P3rCbz/7nKff/EDg+vwPX7CyendzqfjgPfLeMnDtxqP5QZ31A863vT3fx2N6k8TpN7mP75vA/9VtN1v+321vBlw7XftFL+/ll93rvfSeX+Pb6USvA1rfBS6vO867AbDt/3+ZF/bje1ybP3UN9Gnu6mJ+bYWfPHnC794UuHZSh7g5v8i9+w/I/QsuFbebtBMVFRUF6VwpO/v7JsD2Cfk6nf9dhL7vO8/bBo/dLCPe5vXflklZ8rvvx9cHrp36SF1dfUexwDez71uCvvretqtHfFc7pH+Xl5dHTU1NYOFLJJIdMyFevm9ZWdkXUtj+muRVHX19Gtrbubm6wsMPP+I3v/s9z579+c0057/6epOA+vkfvmB1bZ2lW3c2l4ovAdcLnSnzw4FLagoKCmhra2NmZoaVlRXq6uqYmZkRGRlJUlISGRkZghbWbszc3BR3d1d0dbV3fYyKigoODg7fSl79rnSgv7Rtn2RKSko4Ojq+ULjh/xSTl5fHyMgIb29vQbXhL9Fv0jL3cXFxP6h47s4mi4GBAQ4ODqioqLzye2KxGHl5eYyNjXF2dt51zqiysjL+/v6EhYXh7++Po6Mjzs7O+Pj4vPJ6enp6+Pv7Y29vj5WVFRKJBLFYjKen57cqe6uoqGBmZoZIJEJeXv7txbgMDWjp6X7ucf3+Dzx7+uc3C85Li2VIdxUXl26z8eA9cvK2EVBFMj+6xyUdSB8fH+rq6jh27Bjd3d1YWFgQGRnJBx98wODgIOXl5URGRhIUFIS1tbWQtGtqaoq8vDyOjo74+vqioqKMra01x44dpb+/j+joSOzt7dHU1ERXVxdvb2+8vLxwd3fHxcUFc3Nz4a3n7e1DV1cPBw4k4+joiKGhIbKysuzdq4qDgz0BAX54erqzd+9etLS0CAwMJDg4GBsbG4yNjdHS0kJVVRU7Ozt8fX1xcnLC398fd3d3AQw1NTXx9PTE3d0dDw8PXFxcUFNTw8LCAj8/P/T19dmzZw8uLi5YW1ujoqKCjY0Nvr6+aGpqIhKJMDU1JT8/n8zMTA4fPkxKSgqKioqoqKjg5OSEjY0N5ubmuLq64ufnh7Oz8wsT297eHi8vLxQVFTEzMyMoKAhPT080NTXR0NAQjlFSUkIsFmNlZYW7uztBQUFYWloiJyeHo6Mjbm5u2Nra4uHhga+vL1paWqipqeHu7i60w9PTE319fYyMjAgICMDGxgYXFxcqKipobW2luLiY4OBgPDw80NPTY+/evXh7exEQ4Ie5udkL883Y2BhPTy/s7R2xsLDCwMAAExMTzMzM0NLSwszMDE9PT5ycnLC2tsbMzAwbGxuBmqKpqUl5eTnXr1/n6NGjREZGoqmpibm5Oe7ubujp66KusRd3TxecXRxxcXHC1dX5BTlrTU1N/Pz88PLywsXFFRtrO8zNrPHx9icrK5uDBw/S1NRIbGw0QUEBODk5IJGIsbAwIyQkCE9PD5KSEqmtraa2tprs7BxhrJWVlbGwsMDX1xdPT09hzKR9YGZmxpkzZzh79iwTExN0d3eTlZWFr68vPj4+L7wE1NTU8PDwoKKigsnJSZqbm0lISMDOzo7IyEjOnTvHoUOHhLEyNzcnKCiIlpYWsrOzyczMREdH5628RHT0pTGuZd7/6KPNpeKbBOefLxWfCUvFpVt3ePDeQ3K/g4D6YwGXSLRZCTktLY3S0lLy8vIwMTEhPz+ff/7nf2ZqagoHBwcyMzN59OgRra2txMfHMzAwQF1dLTExMZw9e5arV6+QkZFGc3MjD99/QGdXK9k5mZw/f5709AwSExOZn5/n4cOHrK+vs7CwQGVlpSA+l5ubz9DQOcbGxjl//jzx8fFIJBIsLc05eXKATz/976ytrZCVlUVNTQ3Xr1/n2rVrnDx5kubmZtLT08nLy6O/v5/R0VEGBwd5/Pgxhw4dwtLSEhmZTYVVqbzJ/fv3uXr1Krm5uXR3d7O0tERGRgb79+9ncnKSrq4u0tPTOX/+PHNzc1haWqKoqEhWVhYff/wxQ0NDTE9Ps7KyQlRUFKGhoYyMjAiT7/Lly/z0pz9ldnYWOzs7RCIRjo6OnDp1itnZWby8vKirq+Pv//7vWVtbIysri6KiIlZXVzl8+DAGBgaoq6vT29vL3Nwct2/fpru7m/DwcE6ePMmRI0c4cuSIIA9UVFREaWkply9fpq+vj2PHjjE9PU1JSQn19fVcv36dvr4+jh49yvLyMgsLC9TW1lJRUSEoaQQGBrG4uMAnn/x3Ojs7hERrc3NzWlpamJ6e4ciRftrbOzl8+DCHDx+mpqaGrKwsGhoauH79OmfPnuXYsWNUV1fT0NAgqM+mpaWxtrbGzMwM7e3tnD17lvT0dJqbm1laWqCgMIeo6FCWbt3gzvIiN27McePGNVJSkoUXRkNDA8vLy5w6dYbx8UlOnRyiuKicY/0nWVy8xdDQEB0d7XR1dfDee/e5cmWGgAA/2ttbGRsbpbe3iytXZlhdXeb06RMUFxfR0dHB6dOn8fHxoaamhocPH7K2tvaCKoWMzPPCsxMTE7z//vtcvHiRhIQEAgICGB4e5urVq8THxwv6acPDw8zNzTE8PMzRo0cpLCyksrKSq1evCrJNq6ur3Lt3j6qqKhwdHWlpaeHhw4f09PR8q/7Aj2V6hoYc7H7ucX32+z8IS8U3C85/84zff/5HVlbvcv3GPBs7xLjeBnDJyGwue/bu3StkwPv5+XHhwgUmJycJDAxEJBJRVlbGkSNHKC8v58KFC1y+PEVLSyszMzNcuXKFqqoKTp8+ydDQacYnLjB64SzHB/qYnp6ioKCA4uJiHj9+zP/4H/+Djz/+mNXVVcrKygRvqKSknNraeoaGzjE7e0VQ+bSzs2Fi4iL/8A9/x+PHHzA+PsHt27fp6uoiISGBkZER7t27R3t7Ozdu3ODy5cvk5+dz4sQJpqam8PX1FeIpqamp/OIXv+DTTz/lJz/5CaurqwwODjI6OsqVK1coKiqitbWVs2fPUltby+joKMvLy1RUVKCmpoahoSE1NTVcvHiRY8eOsbi4yKNHjzhy5AgtLS1MTk5SUVFBeXk5jx494l/+5V9YW1vDzs4ODQ0NTp06xbVr17hw4QIpKSn09fXxy1/+kp/97GccP36cmZkZzp07R3h4OAoKCujo6DAxMcHa2hqDg4P09PRw4cIFuru7OXDgAGNjY/z85z/no48+4tKlS1y/fp3Dhw+TlZXFiRMnOHjwIMXFxVy9epUzZ85w+vRpTp8+zcGDBxkeHubKlSuMj4+zsLBARUUFmZmZPH78iF/96l8YGhpEUVERBQUF6uvrmZqa4vLlKUpKyjlx4hT/9E//xAcffEB3dzednZ2Mj48zOzvLkSNHGB0d5fjx42RmZgoKHYWFhYyMjJCTk0NPTw+HDh2iubmZwcFBNjbWKSsvID0jiZ/+7DGffPpz/uaTn/Po0ftERoajq6tLU1MTDx8+3HqpJTA9fZX5m7dITckiO2vzpdfZ2cmRI4c4ffoEP/3pEx49ep/BwdP09nYTHR1JZmY6AwPH6O/v4+LFC4yPX2R6eprR0VHi4uIYGhri7/7u73jy5AlBQUEvLNmsra2ZmJjg6tWrfPDBB4yOjpKUlMSVK1e4c+cOtbW1WFlZoaurS1tbG9PT0wwNDVFTU8OpU6cYHBxkcHCQCxcuUF9fT11dHf/tv/03/uEf/oHe3l7k5OTIz89nfX0dDw+Ptxac19bTpaG9jRsryzz88EN+87vP3jQ4/0zQnP/iy39ndW2dxaXb3Nt4QF7B2weunTqoqKiIX/ziFzQ1NbF3715UVFSoq6sjPj6e3Nxc1tbWOHdumI6OTh49esS5c+cICQliZOQ8d+8uc2d5gatz09y+s8Dk5ARhYeGUl5dz9+5dZmZm6Ovr49q1a+Tm5rJnjwp7VPZwrP8EfX3HOHZsgPHxS4Jmuq+vN1evzjIzc5nllVssLi7x8OFDsrKy0NfXp6mpiStXrtDc3Mz6+jpDQ0OEhITQ1tZGQkKCEHw2NTWlurqatbU14cGSiuUtLy9z4sQJAgIC6O7u5uDBg6Snp7OxscGNGzeEIhaenp6Mjo4Kk31qaopbt25x5swZLly4wKNHjxgYGKCxsZG5uTnW19e5du0a9vb26Orqcu3aNZ48eUJPTw9ZWVkcOnSIxcVFlpaWGBkZ4c6dO5SXlwvih6ampszNzXHt2jUSExPJzs7m/v37NDQ0kJyczNTUFGNjY8zNzTE/P8/q6io5OTnk5eVx8uRJfHx8qKio4Gc/+xmrq6tMTEwwMzPD0NAQi4uLPHz4kJWVFU6cOEFCQgJFRUUsLS1y9+4K7e2tgpTNwMAAH330Iffu3aOgoJisrBzGx8e5dOkS1dXVlJeX8+DBA/7mb/6GxsZGjhw5wp07d0hNTRXmlBQs9+/fz8TEBPn5+QwODvLgwQMuXBghJjaUwqJM7izf5Oz501wcH+W99zYIDw/F0tKC8+fP8+GHH3LwYAt5eQWMXbjEtbkFjvadpKf7CDduLDAzM8PctRmuXJ1mdHSYmzevc+3aVc6fP0ti4n6KiwsZGxvl2rWrPHz4gNu3b/PgwQM6OzsJDAxkeHiYa9eucfPmTS5dukRERIQQiJeKLJaWlnLu3DkiIyPx8PDgZz/7GVeubL5olZWVMTc3Z2xsjA8++IDbt28zMDDAzZs3hXG8f/8+ly9fZmBggJmZGdbW1ujt7UVDQ4O2tjYePHjw1sQvZWRk0DUweHFX8fefv5nHJV0qPn0GX/7bvz+Pcd1/mQ7x9paKL1tISAjNzc34+/sLWkYeHh7o6upiaWlJdnY2Bw6k4O3tQ25uLklJSRgY6OPj401hYR75BdlEx0SQk5tBQkI86uoa2NraEhcXR1BQkLDWt7CwQE5ODiVFJcLDooiOjiU2Np64uPitQp0ijIyMSExMIDDQn/0JcRw4cIDc3Fw8PDxQUVHB0tISHx8f7O3tSUlJEWIJfn5+wjJUJBKhr6+Pr68vERERuLm54eHhQVpaGunp6RQUFGzF6FTw9/fH1dUVCwsLcnJyyMzMxNjYGBmZzcIMcXGbbYiOjiYsLIyEhARCQkLYv38/NTU1JCQk4OfnR3h4OFFRUYSHh6OhoYG8vDwRERHk5+cLcb7AwEDhHOHh4aSlpeHp6Smoou7bt4/FxUU2NjYoLS3Fzc2N1NRUQkJCcHZ2JiIiAl9fXyIjI4mLiyMnJ0eII/r5+aGioiLEWiorK0lISCAhIUHow6SkJFJTU/Hx8cHU1HTrnGFERobh4uKErKwsYrGYoKAgKioqKC4uxsXFDQ0NLWxt7fDw8BBEIUtLSzl48CCVlZU0NjZSXFyMmZkZYrEYb29vLly4QENDAxYWFsTGxmJubk54eDhVVVUEhwRiZKyNi6sdUdH7cHVzIDDIl/yCbExNTVBVVSU0NJSCggKCg4MJDAwmMiKG+LgDJB9IJzoqnpSUNDIyMkhLTyYuLhofHy/CwvYRFRVBVlYG+/YF4+XlQWLifnJyssjNzSYxMYGSkhLc3d3R0NAQRBSjoqIoKirCy8tLCN6rqalhZWWFtrY2rq6uyMvLs2fPHrKyskhLS8POzk4gQ0dFRVFRUUFZWRlJSUmkp6cTGxtLWloalZWV5ObmEh4ezr59+4iNjcXDwwMlJSXCwsLIyMhAU1PzLQLXizGu3372OU+f/nn3Hpf0nzTB8dmzZ/zxiy9YWVtl6fYtHrz3Hvn5hW8duL7LC/sud1VR8bkK5PdtCb/etcVIOTyb/9/5e6+iIDwXmtvkAolE4h/Uth+LYLrb47d/z9ramqamJlpaWggICHhhO32nY5WUlL6lXf+XNIlEIgC6dLdVUVGRqKgokpOTX1k85If14/f3q3Qn8YeM//fd94+ZZva2eVwtPZ3cXLvD+08+5Lef/56nz57y9esWhH1OQH3K53/8A6t3V7m5MM/Gg/vk5hVsu5kff1fx1YTA75ssP2KHCtfdnuoh2saC3v7zdciT0vO8LHr3Zvf2Q/vndSaj9HtisRhjY2OMjIx2RaB8G2PzukxwHR2dFyoMicVi1NXV2bNnzwtt3fn4NyPHvgnr/Ps4W1LbzvH6PpLoD+Hz7VR/88ccS1np+Ojr0djRyo212zz48BG//uy3PH0jWZutXMU/Pf2GP375Batra8wvLHBv49vA9cKNyfxw4NppMr48CXYig75sO3X49gf9VcqSLx4vBZlNk/7+/OfzPLQ3GeCXwUv6IthOmv2ue/muCbf9+N2SZV/2nqQP+W6Pffn/O43bq8ZuN/Ngt3PgVeeRboh8F6jsdA+vnh/Pj9ku37zbMXtV3+10/ZfH5VXtepXi7E5z5HXG723YduBq6mzjxtpt3vvoMb/+7Hd88+xNimVI9Z6fPeXLf//fm5rzi7e5t/HeC8D1rQm2zd70Zn5oZ0mPV1RUxM7O7q0tU15up6KiIt7e3gLNQU5ODgsLC9zd3fHy8kRVVQ1lZRXc3NywtLTclRsvnYgmJiZYWFh8J4iYmJjg5+f3Sq6Nurq6UBxELBajr69PUFDQrkiXWlpa3zr3bkDtdfpQTU2NoKAgAgMD0dDQ+MHnF4vFSCQSzMzMsLCwEPTtdwItiUQiFNnYzQOiyqYAACAASURBVLkVFBSwsbERYkg73ZOOjg4uLi7fIi//0Hn+pv2ip6eHp6cnpqamyMnJ7fr6KioquLi4CDy+HzLeL5sUuDZTftq5cfc2D598yG8//4xvnn7zA3IVnz3ly3/7d9bv3d9M+dl48BdbKsrLy6Ojo4O5ublQu27Pnj2Ym5ujo6ODmpoa6urqaGpqCmRS6XJALBbj5eUlcIy2M5ctLCxwcHBAX18fAwODFwZDJBKhqamJiYkJampqKCoqoq2tjY6ODsrKyuzZswdTU9MXApWampro6emhq6vL+fPnaWhoQE1NDUtLCwoLCzh+/LhQBTk4OJhLly5RUFCAra0tenp6wnkNDQ3R09NDW1sbbW1t1NXVEYk2i0akp6dTV1eHo6OjQGrdPiH9/PwoKSnh0qVLJCUlISOzCaRGRkYC2Hh6enLy5EkGBwfR0tLC39+fhYUFPDw8UFVVFfpOU1MTY2NjIR6kq6tLQUEBMzMzREREoKamhra2NoGBgbi6uqKnpyfwe/bs2YOFhQXKysooKSmhr6+PlpaWYNLx0tLS+tYLxcHBgZWVFW7cuEFcXBz29vYoKysjLy+PgYEBOjo6QoGPvXv3oq2tjYaGhvA3bW1ttLS00NDQEDYyVFVVyc3N5ciRIwLpVF5eHj09PaFfFBQUCA0NZWZmhra2NoGwKScnJ4y9qqoqqqqq6OrqYmxsjIODA42NjZw4cQJbW1vU1NSwtbUVam0aGhpSWlpKZ2cn/v7+wt/l5OQwNDT81sti7969WFpaCvNRIpGgp6eHgoICampqAglZT0+PwMBAYQPJwMBAuB8rKyvhedHQ0BDmpbRwR21tLZOTk4SGhr6QWaGqqoqZmZnA0ZPOP+nzEhwczMjICEePHt3anPoxgWsL5PX1qG87uM3j+u3reFzPXqnHJS0Iu3H/PfK2BeffFnNeRmaTFS3t7N7eXmJiYkhLS2NgYICamhoKCgqor69n//79tLS00NfXh7u7OzIym8S8mpoaTp8+zeXLl6mpqUFJSQltbW36+vqYmJigvr6ec+fOUV5eLuyYmZmZ0dzczPDwMPHx8URGRtLY2EhDQwMpKSmUl5czNzdHTEwM8vLyODk5UV1dTUFBHmFh+1hcnOfJkw+pqqogKiqC5uZGOjs7OHduiISE/XR1dXHz5k3Ky8sZHBykr6+P6OhoOjs7aW1tJTc3l1OnTjE8PExGRgZKSkqoqKjQ1tbG4OAgQ0NDzM/P09raiqmpqcDhmpiY4NSpU9y/f5/z58/j5uZGXl4eFy9eFBRrQ0NDWV5e5v79+yQkJJCUlMTg4CA5OTn09vZy8OBBfH19KS8vZ3h4mMrKSmxtbamqqmJ8fJzTp09z+PBhysrKyM7O5ty5c5w+fZr+/n6OHz9ObGwsBw8e5Pjx4wQHB3PgwAG6urqIi4ujpKSEsbExLly4wOjoKLW1tS88BBKJhJCQEFZWVjhy5Aitra3k5OQgJyeHl5cXo6OjzMzMCMTJxMREiouLqampoaysjKqqKjo7OykrKyM9PZ3+/n6cnJzYu3cv1dXV3L59m8LCQmxtbcnOzub8+fOUlZUhKyuLv78/s7OzzM7OCgTW5ORk/Pz8KC4upq2tjZycHAoKChgYGGBkZISysjKBzFtfX09mZiZHjhwRqpNXV1ezsbFBfX09PT09dHV14ejoSE5ODmfOnMHJyUm4dzk5OSorK5mYmKCzs5Pc3Fyys7OFduTl5QmZIt3d3fT391NYWEhjYyP9/f2kpKRQUlJCaWmpcFxBQQHd3d10d3eTkJBAXFwcc3NzjI2NvVDA1tjYmNLSUkZHRykuLiYuLo6RkRFGR0fJzs7G29ubEydOsLy8THp6+o+eEvXtpeId3vvog03g2r0e1zP+/OenwJ8F4Hr67Hkl6/mFJe6uPyA7ZxuP6y3GuFxdXbeIgBvMzs5y8eJFLl++zNLSEsePH6e9vZ3R0VHS09MZGxtjbW2NkJAQZGQ2t+ynpqa4dOkSGxsbxMfHIyMjQ2RkJOPj49y5c4eLFy+ysbHB0NAQysrKiMViSktLuXfvHhsbGxQUFNDU1MTy8jLz8/MMDQ1x6dIl7t27h7OzM8bGxgwMDHDhwigJCfE0NTXw/vvv8S//8ktmZqYoLi7kwoURTp8+yZkzpxgfH2N4+DynT5+mo6ODO3fucPjwYRoaGlhdXaWuro7CwiI+/vhj/vEf/5Ha2lrhbXjp0iXm5uZ48OAB//Ef/8H6+jq2trbEx8czMjLC8ePHmZqa4tNPP+XevXscO3aMW7ducfPmTeLi4pCXl6egoICNjQ1u3rxJR0cHXV1dAiF2fX2dyclJBgcHGR8fZ2lpicnJSSorK5mZmWFqapOwOzw8zPDwMAMDAxw6dIgLFy4I7PfLly+zsrJCR0eHQPicm5sjNzeXwcFBfvnLX/LLX/6Sf/7nf+bGjRsEBgYKwXFjY2NOnDjB+Pg4paWlHD16lJiYGGRkZEhPT+dv//Zv+dWvfsU//dM/8emnn1JXV8eZM2e4e/cuc3NzHDt2jMnJScbHxzl06BCtra2IxWJMTU05f/48Kysr9PX10dvby/LyMsvLy4JnmpiYyOLiIrW1tUxMTLCwsEB7eztFRUWcP3+e999/n+PHj3Ps2DFWV1cZGhqira2NJ0+e8I//+I9CseCenh709PRQV1enubmZ2dlZent7WV1dZXZ2luTkZBYXF5mamsLOzk5YQiooKHD27FkePnzI0NAQY2NjzM/Pc+HCBU6fPs309DQPHz5keHiY2dlZTpw4wcWLF7l//z6HDh1ieHiYlpYWPDw86Orq4vLly9y6dYtbt24JRNzZ2VmuX79OT08POjo6iEQi9PT0qKioYGFhgYcPH9LR0UFtbS3/83/+Tz799FPGxsbo7+8XKrtvB7wfG7i09XRp7Gjl+upmcP5ff/eb1wnObweuZ4KszRdf/m9W1+6xsHib9XsP/yLBeVlZWUpKSrh27RqTk5McOXKEEydOsL6+zr179+jr6yMlJYWenh4SExNpbGxkamqKlJQURKJNNvpPf/pTbty4wYMHD4iMjEQikVBaWsrk5CRLS0vCAxcZGYlIJEJJSYne3l7ee+89RkZG8fPzpb6+jp/97KfcvbvK7OwMR44cJi4uFolEgp2dHRcvXuDChVHi42Pp7e1mamqSlZU7DA+fo62thTt3brGwcJOpqUmWlhaYnZ1mcvISg4ODFBYW4uDgQENDA/39/QQHh1BYWMz09Iww0bW0tEhJSeH69evcunWLU6dO8d5773H+/Hl0dXXJycnh1q1bHDt2jLGxMeEhunz5MtPT0+Tn56OlpYWxsTF9fX08efKEs2fPkpKSwvnz5wWi6dWrV6mpqWFkZITV1VU6OztJTU2lvb2dtbU11tbWKC4upr6+noGBAebm5ujr62NkZISOjg68vb0Fry8gIIChoSHu3LnDjRs36OjoYGBggMXFRcbGxpiZmWF9fZ3GxkZ8fHwEz/WDDz5gYGCApqYmBgcH8fT0RFVVlfLycpaXl7ly5Qrnzp3j2rVr1NTUMDc3xy9+8Qvm5+cpKyujs7OTubk5Lly4QHV1NRKJBG9vb1ZWVpienubAgQOMjIywtLREZWUlBgYG7Nmzh/LychYWFigvL+fKlSucPXsWPz8/qqqquHXrFp988gmHDh2iv7+fa9euUVxcTFlZGfPz81y5coWhoSGWl5fp7OxEU1OT8PBw+vv7BfBeXFykurqa4OBgpqenKS4uFjh2Ojo6GBkZMTY2xvLyMk1NTRQXFzM2NkZ6ejpHjhxheXmZkZERSkpKuHjxIleuXGFpaYnTp08TEBDA6dOnaWhowNHRkcHBQW7cuMHa2pqwTC0vL2dtbY0bN27Q399PRkYGlpaWQqrX0tISGxsbnD59mra2NmZmZrh48SJjY2PMzs5y9+5dpqen0dPTe2vApWdowMHuLTrEx68d4/q2x/WN4HHd4+b8bdbvvUd+QdFbBy55eXmOHTvGzZs3SU5OxtramsDAQDo6OgS2/P79+9m/fz9eXl4cOHCApKQk9PX1kZGRwc3NjdraWoqLi2lqahLy8vz8/Dhw4AAZGRmUl5cTGhr6QrKxt7c3TU1N+Pj4bi1fgmhpaaKysozc3GwiI8PZs2czPqCquoeIiDCqqiqIj48lKCgAPz8f4uJiOHAgkbi4aGpqqigqKiAmJori4kIqKjbPk5aWJsRSfH19SUlJxcvLB19ff0JC9hETEyPkIXp6elJRUUFhYSHe3t5kZGQQHx+PWCzGw8ODmpoa9u/fT1hYGNHR0UKOYn5+PjExMezZswcFBQWSk5MF7pUU9CoqKqiuriY1NRUHBwdSUlKor68nKCgIbW1twsLCqK+vp6Kigv3795OYmEhkZCQpKSlkZWWRmpqKk5MTysrKpKWlUVZWhqWlJaGhodTW1lJfX098fDwhISHExcURHBxMVFQUdXV1wgOsoKCAlZUVvb29pKWlERoaSkJCghC7DAgIIC4uTiBHZmRk4O/vT1ZWFs3NzeTm5rJ//35iYmIICwsjPj6e4OBgZGQ2Y01NTU1kZGSgra1NaGgoDQ0NxMTEoKWlRVZWFtPT0/T29uLu7k5OTg4+Pj4oKyvj5eVFWVkZTU1NHD58mEuXLgms8+DgYCIiIoiJiWHfvn1kZWURExODvb09Q0NDTE1NERISQnp6OkVFRRgYGGBgYMC+fftwc3Pj8OHD9PT04OzsTHR0tOBpmpubY2hoSEJCAiYmJgQFBdHc3ExISAja2tqkpaWRmppKdnY2ubm5uLi4EB0dTU5ODn5+fqSnp5OcnExGRgYpKSlCUntDQwP5+fk0NDQwNTXF/v37UVdXF0IDra2tZGRkEBoaSnh4OHFxcSQnJ5OZmUl1dTXZ2dmoqam9VY+rob2FG6u3uf/4Eb/67a/fxON6xtOn3wi5ipsxrnXmF+6wcf99cvO2EVDfEnDp6urS3t5OWVmZACzq6uqYmJhgaGjInj170NDQQEVFRchp3B5kl1ZtlgZUpTs/8vLyKCoq7niMrKwscnJygi6TjIwMSkqKW4HZPezZs3ktWVnRtt0oMSYmxujoaCMnJ0Ek2ozXKCsroaKijLa2Fmpqe5CTk6ChoY6eng4qKsooK2+eR9qmvXs1UFFRRUFBCYlETqjiLCOzGQNRU1NDVVUVsViMkpKS0G4FBQVUVVWFILbUxGIxampq7N27V9hB0tPTQ19fXzivNMgv7QepjtP2flFWVkZPT0+o4iz9TFFRETU1tRcqdmtoaGBiYiJUa9bW1kZXVxdlZWUUFBSEILG8vDza2tqYmpoKMRNFRcUXNkSUlZURiUTIycmhqKiIRCIRzqGiooKCgoIwvnv27BFSwKTVoqXtl0gkGBkZCdeRBr2lGwxNTU20t7djbW2NWCxGWVlZUAZRVVVFX18ffX190tLS6OjooLm5mby8PNTV1YU2SeeUuro6mZmZ9Pf3k56ejoKCgqAdJ51fsrKyaGtrk5qaSlBQEJqamqSkpFBcXCxkQmzOOyVEIpHQL9KNDGnfKykpoa6uLmzsGBsbC1W2pZWwpWMlLy8vzBEnJyfS0tIwNTUVriXdONmzZ4+ghaakpCRUPTcwMGDv3r0v0D1+LNtOQG3qbGN+9Q4PP3rMv75ecB7+/OdnW8D1J77+6j94+vQb/vDHL1leucv8wm3ubTwkJ3c3zPkfRmmQk5NDS0vrL1Zg4ru4Xzvbj8Nx2S2/6m3c73+V8/217lEikaCrqyvE2b7reClQqKmpfSclQLoL+V0PuHSnWPq7FIDeRh/817ctPS4DfZrb21hYvs17jx/xq9/9hj9JV33/uSvm/CZwPXv2J7766v/jm2ff8G//+99ZWV1ncWmFtbsPyM59+x7XdsLdqwpOvIpgJxVGe3niSt/G21Ufd5qkOx33Kt7LToAnJye3I7nv++71VW3Z3hfS9r/8+fbrSCSSHftst+C8m+9IJBLk5OR2vNeX+07qmcjJyX0v/2j7A6+hoYGRkREaGhrIysqir6+PoaGhcB2xWLyrNrxMytzNvNvN/Pw+Quxuzr8TM/1tkz7/S9kWfugZGtDW3cXiyh1+8uRDfv35Z/znVsrPLoHrz1sxrj/x9df/wTfPnvLHL75kde0e8wt3WLt7n+yctxuc3/4QRkVFUVhYiLa21q6OFYtlSU9PJzs7+1sPiYqKCo2NjaSnp++6LRKJhPj4eJqbm4W4yXeZrq4uubm5xMbGvtZDICMjI3B2Xp7E2z9vamoSdsO2H7v99337NmNkO+Xg/RiuvpqampAgXV1dTXR09LfAVPp/PT09GhsbqampIS8vj5CQkF2RJ0UiEXFxcXR0dBAREYG8vDze3t5byh17kEgkJCUl0djYSHl5OcHBwd+pMPqm83D7XNyJkf7y/e42U2F7H7wOsP5fZ1v4oWugz8GONhZX7vD+R4/51We/5T+lBWF3B1xsAdc3AnB9/oc/srq2zvzCrS06xF8GuGRkZKitrWVjY4OcnCxUVVUwMjIgPj4WDw837Oxs8PX1xsfHi717VVFSUiA8PIypqWkaGhrQ1NQkJiYGV1dXDAwMyMrK4vHjx7S1tSEjs8k0j4qKwt3dHWVlZdzd3QkNDcXNzU1YDri4uLC0tMT4+DglJSUkJCRgZmaGkZGRwPWRl5dHX1+f4uJiCgoKmJycZHJyEienTSUDe3t7YmNjBXUELy8vnJ2dCQ0NFVj2tra2FBYWkpGRgZOTE66uri8wsmVlZQkICOD+/fvU1dVhbW1NaGioQBpVVVUlLCyM7OxsBgYGOH36NJGRkSgrK6Orq0tkZKQgS6Krq0toaCi2trbIy8sLgWYnJyf8/PwIDg7G09MTLy8vfH19UVVVxdnZmcTERExMTNDX1+fSpUuMjIwwPj5OW1vbK5c6JiYmTE1NcebMGUZGRujp6UFVVRU3NzcCAgJQUFDA0tKSiIgIgZltb29PREQElZWVnDlzhpSUFMzMzGhra6O/v1+IcTU0NDAxMcHU1BR1dXUCMTgqKgpPT0/s7e2Jjo4W4qKxsbHs27cPV1dXAgMD8fHxwdHRkcjISIKDg4WNnZ3ASwouOwH/TikzuwXDnX7/q4PJXwm4mtvbWFxd5v2tGNeftmJcT//0msz5r6Qe15ebBNSlW3e4u/6ArOxtsjZvkcclFotpamrif/2v/8Xi4gJhYfsoKMhjevoyjY31FBUVMDo6zOzsNPHxsfj5+dDf38/Fi2NkZmZSVFTElSuzVFSUk5aWKmwjx8XFIi8vT15eHouLi/T19eHq6ipwqwYGBoSHvLCwkMePH1NXV0dNTQ3Xrl2jqKiIqqoqHj16RENDAxoaGgQFBbGxscGpU6e4evUqn3zyCV1dXYSFhdHX18fFixdpbGzk4sWLzM3NcfbsWRYWFgRyaGlpKXfv3mVwcJDGxkYOHz4skBTl5OTw9fWlr6+P6elpKioqqKur49KlS+zbtw8ZGRmsrKy4dOkSU1NTXL16lXv37tHW1kZQUBBVVVWMjY0RHByMSCQiMDCQ2dlZCgsLCQ4O5tSpU4yNjVFdXc3o6Cj3799ncnKS4eFhzp07x4EDB+jv7+fq1auEhISgqqpKYmIi4eHhJCQkCFQTHR0dHB0dsbGxwcbGRkhirqqqor+/n7Nnz1JdXY2Pjw/t7e20tLQIu5Znz54VNL+Sk5M5fvw4ZWVl5Ofnk5ycTHx8PGfOnKGtrU0IXHt6etLR0cGlS5fIzc3F0dGRzMxMJiYmKC4uFigfJSUlpKenMzw8TE9PD8nJyRw8eJAzZ87Q3NzM6Ogohw8fJiYm5pXxq1eBynbw2Q0AvSp0sN3r+n/R9AwNaO3qZHF1mZ88+ZDffP7Zm3hcz4HrT0+/4Yt/+5LVu+tbPK73XgzOv0XgioqK4vLly3zyySc8evQTTp06wd27q9y9u8qhQz0cP97PysodPvroMTMzUwwOnubatauMj48xOTnBvXt3aWpqoLq6ksnJCT788AOGh8/i4uKEh4cH8/PzvP/++/T29hIbG8vk5KTAC7KyshIApbOzk5MnT7K6uiqwpqUKpba2tsjKylJWVsaNGzcYGRlhbm6OJ0+eMD8/L0g55+Xl0dnZycbGBh9//DELCwv8/Oc/p76+HrFYTF9fHx9//DGzs7MsLS1x5swZXFxchHQUKVn28uXLXLlyRSAyhoWFISMjQ1hYGO+//z7nzp1jfHycv/3bv+XMmTOMj4+zvr5OTk4O2traiEQiEhISuHfvHiMjI0xNTXH79m1mZmYE0urf//3f8/DhQ65fv87q6irz8/NcvXqV7OxsgoODsbW1FXbppPmAItFzqe2kpCQiIyPZu3cvqqqq9Pb2cubMGY4ePUpVVRXNzc1cvHiRpqYmmpqahJoCx48fJz4+ntLSUsbGxhgcHKSrq4vu7m6OHj1KV1cXjY2NqKioCEvFY8eOcenSJSorKykrKxPIsTk5ObS2birhnj17ltbWVsbHx8nLyyM6Olqg2gwPDzM4OEh3dzc9PT3CC+v/Se/nr2i6Bga0dHawsLVU/PXvN4Hr6692HZx/DlzSXMUv/u1LVtakzPn75OYVIWhTvdSAHzM4n5SURFtbG83NzfT2dtPaepCrV2eZmpqkoqKMpqYGWlsP0tvbzaFDPRw5coiJiYscPtxLT08XJ04cx9/fl4iIMAHkamqqMDDQw97enrGxTanjwMBA3N3daWlp4dixYzQ3N2NoaIiDgwMDAwMcOHCAqqoqZmZmKC0txd3dnaysLLy8vJAmvErVPY8ePUp9fT1VVVV0dHQwNDREbW0tDg4OVFVV0draSmVlJfn5+Zw8eZKkpCTk5eVpbm5mYmKCo0ePMjw8LMSx5OXlBT33q1ev0tnZKejXV1VVCVvtwcHBTE5O0t/fT0VFBcePH6eiooKjR49y6tQpLCwskJHZ3PWKj4+nr6+Prq4uBgcHmZmZ4fDhw9TW1grcq/LyckEW+9y5czQ0NGBiYkJsbCxxcXE7Jq5LqzLp6OgInouenh4nTpwgNTWV+Ph4WltbKSsro7e3l6qqKkJCQsjOzqayspKuri7S0tKora3lxIkTnDhxgpaWFoqKiqipqeHIkSPU1taiqKiIoqIiNTU1gupqU1MTdXV1VFZWUldXR0JCAh0dHZw5c4bu7m4aGxs5dOgQeXl55Ofnc/ToUQYGBmhra6O+vp7Gxka6uroEmsA70PrLA9fBjvbNGNeTD38s4PqC5ZU1btxcYHXt3lsHrpd5QUZGRlhZWWFubo6/vz/h4WFYWJhjamqCmZkpNjbWGBsb4eTkSGxsNJaWZpibm+Ln54ONjSXa2pq4ubkQEhKEhYUpysqbCgHu7u64uroiFotRUFDA3NxcqARjbW3N4cOHuXDhAhYWFpiYmODt7Y2hoSEKCgro6+u/EJDW09MTFE+lydsmJia4urri6uqKjo6OkMgqTch2c3NDT08PsViMra0tjo6OODg44OHhIQCSFLzc3d2JiIjA0NAQR0dHAgICMDY2Fh4wNTU1fHx88PT0xNjYGCsrKwwNDdHX18fZ2VkguyorK+Ps7IyXlxdGRkZ4eXkRGRmJj48PFhYWAtdL2l5nZ2dBFVW6FLSzs/tOeZXtpqamJsTPtLS0hKWknZ0dXl5eqKqq4uDggJ+fn6BcYG9vT0hICNHR0Tg6OqKtrY2lpSXh4eF4enoKu6YeHh74+PigpqYmVFAyMTEhIiICe3t7LCws8PHxYd++fZSUlAg1BiIjI3F1dSUkJESoZiS1lxPu/9oP9P/1trVi09lGh3jw+BG/+t1v+dMWAXWXMa7NX55tq6u46XGtMb+4xPq9B7vkcf2wG3rVel9K9tvps00CoRKysjLIym6SR1VUlFBUlEdRUQFlZUWB9Ck910716yQSCW5ubvT09Aj65NKt95e/+5yIurnl/3K7pQTKnWIaO1EWZGVlBW9m+zEKCgovkCqlbdkeOJYWkXj5nIqKii/QObYXXBWLxYIHs1OfSsmf0riSlNawnaLxqmCz9G9KSkpCe6X0CCmRVtoGFRUVIcC/SeBVFvJHpedRVVUV2iEjIyOQK7e3UyQSCcF7kWiTwLlnzx4SEhJob29n3759qKqqCu2SXkdZWfmFNr7c/+/s7Zp0qbi4usyjjz/iN5//fjPG9R+vGeP6FnDdXWVxaYm76xvf2lV8YaIK9sMIidsB4FVbz6/icb3J9V4+h5KSksDQf9Ux3+VpvKrdr/r5Xfaqvni5Ha/6zqva9Lr98qpt/524SduBbaefb9Ke7+qD7ztGXV0dY2PjXWmzvYtv/eVN11Cfg10dzC/f5uGHH/Cvn/1uUx3iq6/55k2km58JHtcqi7eWWFtf3/K4tgZWtBNIiXiTcujv7J29s/+3TBASNDSgubtDSLL+ze8/4xvpruKbCAk+ffaMP3zxR1bWVrkxf5P1e/fIyy9+fnGRjLBOfWfv7J29s9ex7Xpc0iTrBx8+4l9/+5vX0eParjn/XLpZ6nEtLC1y9969F2JcMrIy74Drnb2zd/ZGtt3jOrjlcT188pjfSJeKb1zJegu4lldXmF9cYH1j4wUC6iZwvYsHvLN39s5e317UnO/YqvLz2gqoO5Un++b5UvHm5lLx2x7XO+B6Z+/snb2+bQeups52bm5JN//r737LN4K01ht6XH/88guWV1e4sXCTtfX1F3hc75aK7+ydvbM3tecxLv3NuoqrtwXN+afPnvL1f74BcH311VdCXcXl1RVuLsxzVwjOb+0avgOud/bO3tkb2oseV5sQ4/r1Z7/jm6fP+Pqrr1+vkrU0OP88V3GN+cUF7q6vv8DjerdUfGfv7J29qW3XnG/u6mD+7vK36BCvBVwCHeLPz/jjl19wZ2VZ8LjeBeff2Tt7Zz+GPdec16NBulR8/So/OywVv9lcKm7yuOZZ37hHbv52AqroL7xUFD2/9pYpyItRHoASQwAAIABJREFUkBdtmpzoW+lG8nJiFORlkRXJoCAnQrytvWKxCIlkd2RZkawMErkXRfDkFeSRFYsQi2WQl5dFXl4WBTlZRFuDIisjg0RGBvGWKYllUJITIZGRQUFWBjnR5t8lMpv/V5ITIxHJIJHduretc8nLiZDIyiAnkUFBYes68hIU5OWQl5MgLxGjIL/5U1FOjIJYhJK8GDnRZhvEMjLIycqgIJFFVkYGBbEIyVZ/yEtEyMmJkMjJIpF73hfil/pFLJamwjz/XCyRQVYig7yCRAgbiCWbKVe7HVORSNq3W+x6iQhZsQwSOdErzyMnJ35lWplEsnXerX6Vl31+/2IZGSTi52OzY3te+kwsev59eYkIxa0xlpdsfldOsjm3ZEUyyMtJUFSQR0lpZ4a+RCL7gqLK5twRvdAX258nkawMcvKyiMRbv0tkkMiLEctt/k2iIEZeUQ7Zrb7bTD2TQ168OW8kIhnk5WQRi2WQE0vngAzy4k2TiGWQk5NBItnJ+Xj7Dol0DPUMDWjq2FoqfrRJh3i6xZx/fY/rq694+nQrOL+2yvziPGv31snOL9h2Y2JkZL4NFm8PtGQR4muizYE2NdLAxdEQRztt7Kx0MTfWxEhPAz3tvRjoqmNrbYCttS4WpurYW+libaqNsYEGhnrqWJgZYGlpjL6BDrp6muzduwd5OQkqyvJoa6mjp6+Fjq46Ojp7MTbVxdzaCF0DLXQNtDAy0cfR2R5XDwc8PG1wc7XE3c0SD1crXO3NcLM1wd3WBHcbEzxsTPG0McbP2ZQANwu8HI0JcLcgwN0SLyczvJ0t8HG2ItDDAW8XC7xdrfBwssDP0xYPZwt83K03zdMGf18H/H0dCPB1I9DXkwAfDwJ83AjydSPI25UQHxeCvRzZ5+OMr4s1Xi6WeDtb4uNsTZCHIz5O1vi72eHjaoOfpy1+3nb4etvh7mGDh6cdTs5WODlb4+Zuj5OzDc4udjg52+Du7oSDow0urtY4OFrg6m6Lq7sNTq5WuHnZYu9sho29EXZOxtjam2BpaYyVtSmWVsZYWxljY2OClaURZmb6mJnqYWami4mhFpYWulhY6GFja4ShiSYW1gaYW+piZa2HhbkOJsaamJlqYWKsjbGxJkZGmlhbG2JqooORkSbGRloYGmphZKSNsak2Vtb6mJtqY2Wig72ZPs5WRtiZ6OJgoY+dhR52VobYWxhgb2WEhYkO5qbaWFvqY2muh7W5HvZW+jhZG2JvaYCtuT6udiY42RrhaGeAh6sZnm4WeLqZ4+FigbODKR7u1ri42ODqYoOPtzNBQV74+LhibW2KkbEuunoaaGqpYW5uQGCAG05OFujpqaGlrYKewV70DdXRNdBA11ALIzN9zCyNMTMzxMLSCCcXS7z8HLB3McPC3hjPQDc8A9xw8LDD3s0G3xBv/Pb5YO9mh7WdJYGBvkRGBBPs54Gfmz0hPi6EhngQEuxG5D4PEqJ9SIrxJS7cg5hQN/YFORHo74CLiyUa6qrPn2ORLCLRtheXSOatks11DPVp7Gjjxsqm5vyvf/ub587T68W4nn6LgLp0+xard++SmZu3DUj+ksAltRc9ATcXS9KSQ0hL8md/lDexEb6E7/Mi0M+d0GAvYqP9iYnyJibSk8hQd6JCPYnY50lEmBeREf6ERwSyL9SfwGBf/Py9cHCwxs7WEjc3J3x8XfH0dMTb15mgEE+CQ73w8nXGx9+N8KhgktMSqagqoq6ukPLSdMpLM6gozaCmLJOakjRqClOpLkyhviSdxrI06suTaShPprk6nZb6TFrqM6mvTKWpOpPm2hyaarJprMqivjyTxspsakrTOViXT0NVNu2NxRysL6CloZDWpmJaGstobaymtbGKlsYKWurK6GiqpKu5kp6D1fS0VNPRWMbBuiJa64s5WFNIS00RrTXFtNWV0F5fSkt9Ic0NBTTV51NTk09VVS7V1XlUV+dTWZFHbU0R1VVF1FQXU1VRRG11MZWVOdTU5FNRkU15WRalZZmUlKVTWJxCfuEBsnP3k5d/gIKCNIqK0snPSyYvJ4mC3CRyMveTkRpNSmI4KYnhpB0IJ/VAGEkJIezfH0xMrD/744OIiwsgOtqb2Ghv9sf4ERvlR2yUPzFRfsTHBBAb7UdstB9xMf7ExwYQG+VLbIw/sfGBxMUHkZYSQVZKJNkHIslKiiA7OZLsAxHkZcaRlR5NTmoM+VnxZKRGkpYcTkZ6NNmZseRkxpCfFUtRTjzFufGU5u+nvDCRssIEyosTqSxPprI8mfLSJKrK02ioy6G6KpOqqhwaGopoaS2npbWS4pJ0klMiCYv0I2SfFzFxIdTUFnLwYAVVVbkkHQgjMMgZdy8bPHxs8fR1wH+fJ9GJ4aRlJpKdk0x2TgqlFbk0t1ZTUplHUWUuXX3ttPW2UVZbSml1CW3dLdQ2VVNUlk/TwVqO9vdy5lQf/YdaONPfwbkT3ZwfOsTEWD9z02dYXrjAnZujXJ86zeXRo4wMdnO8v5mK8iwcHWy3AdVL+ZpvGbh0jTbrKs6vbWrO/+6zz94MuL6tx7WV8rOxQXb+diFBMSKR7F8NuMQiGXw87chKDycrNYQD8b4kRPsQEeJBSKAbocHuREd4EhXhRnS4G3ERXsRGehMR5kFUhBdxsQHExAYTFh5IWHgwoWHBeHi64ORsh5urA+7udnh42OHhaUdAkBv7wrzw8rHH3dMO3wB34hIiKCjKoK62gNqqbKoqMqkpz6S2PI2GigwaytOpK0uhpSqD1poMWurSaKlLobkmiYN1ybTUJ9NQlUh9ZQLNtSm01KfTVJVBTUky1UUHqC9Po6k6i5a6XNobC2itz6O9qYCOpkJaG4tobSyhua6Q+socGipzaa7Jp6O5jM6DZRxqr6arpZy2hiLaG4pobyimrb6Y7sYyelur6D5YRm97BR0Hi2k/WETbwVKaG4ppbiiiqb6IhpoC6qsLaagtpL6miIbqYhpqCqmtyqa2Kof6mjwqStOoKEujoiKd0pIUiksOUFiYSFlJKuWlaZSXpFNWnEJZ0QFKChIpyU+gICeO7LQIslPDyUoNJSc9jPTkINKSg0g5EEhachCpyUEcSPAjKd6H5P3+JMX5Ex/tQ1KcP2lJwaQfCCYlIYDUpABSEv1JTw4mKz2EjKwwsrIjyMuJpCg3msKsSAqzoyjJjaEkL5aS/DiK8mIoyY+nJH8/BTmx5OfGUpgXR0lhAmUlSVSVJVNdlkx12QFqKxOpq06ksSaJpvpkmpvSaGxIo7Y6maaGLNpbC2hvK6S1tYCengraO0spLk0i8UAw0TE+hIa5k5oWSfehBlrbq0hI3EdiUiip6dEEhrjgE2BHYKgr3gGOBIV6kJq9n+raEmrqysgvyqSssoBDfe3UNVeSX5pL95EuTgydoLmjiYraclramqiuLaehsZrDh9s5dfIQJwc6OX28nYtnDzM91s/MpeMs3jjHxsol1u+Mc3dpjBvTp5g4f4jRwS7ODXbSWFeIs6P9tuf6pWXiWwIuKW5oG2ym/Myv3OG9xx8IHtfXX3/NN68r3fwycAnM+bznS0WRaEslYKebfBugJZICl+gF4MrPiiIrJZD4SBf2R3sQE+ZOxD53IkLdiQx1JXyfI+H7nIgNdyc+2puoCHfCQl0Jj/AkOjqA6OhN8IqIDCE4xB8vbzccHW1wcbHEzc0aF1cLvHzs2BfmSUioBy5ulri6WxO0z4sDKVFUVmRRU5lFWXEyZUVJlBcnUleeSn1FCrVliTRXptJam0ZrTTLNVftprIijoSKGg7UJtNYlUVMSSW1pFM1VCbQ1ZNJYmbrpnVWk0Fj1/zP3nt+S3dd5ZoOSJY9njceSIKC7EQmg082h7q0cT851qurUqVPx1s05p07oRqMbDaABIpAAKVJMCI3YDRCRIEgqkZJB0Rzbs+bTSBRpyRr/Ax7SBMFnPlQjkZwxZQ9If9ir6tS964az1u9Ze7/n3Xu7rMwUWZ0tsTJbYmPBZ3MpYHXOZ3WuwvJMmYXJEgvTHguTHiuzARvLLbbXx9leb7O+UGV5xmN52md1LmB3tc3xjUm2V5psLNVYnvVYmvVYX6qxttCJ5dmApZkKSzNVlmerLExVmJ/wWZj0mZssMD3mMD3mMNGyaDcMxpsmY3WNVl2lWVVo1VSagUKrqjLZMBivabQqEq1AohWIVEtpPDtKyQ5TzkeoFOOU3SilfIS8MYxrhihaI+T1EIbUjyEOkNdGcbUwJStKOR+jWkpQLcXw3QiVQoRqKUKtmqZeF6iUElQKMWpekoafphVkaQVZxusi402Z8aZCuyYz2dKYnrAYH9OYmjCZn3VZXiixvFBiaaHA4pzO0rzG0rzO6pLF2mqe5SWH5SWX1WWPjbWAozstNjerbG3WmZyy0LRhUuluUtkeKlWZ1fUxdo7OsrLaRhDCDA4eYDTSRf/QrfQP3cpotAtRjZIvydRaRRaWp1hcmSaoF2mNB5w4tc3y+jzVps/m7jpnz59hbXOFickWqysLHD+2xZk7jnLm1BZnbl/lzpOLXDi7xqMPHONLn7mDJ794jueeupdLFy/w5OfP8thnTvO5h49z4ewKZ07Mcv6OZZbmqvR0HfjAOb6KD+nJHxG4Pnbl5//h/r2s7Gzy5OXO6Obvv6tx/fjH/OSn/+SZ8z96z4D6bq/i5a+8+OFS8d2RJ78BcL07Qmd06BDNikDeGCIbvwUl14OU6UNID5BL95FOdpGIHSCVPIyQ6UWTQijyEFmhn3Smn5wwgqIkkeQUkpxBkjPEYiP0Dxyhp+cWurtvoqv7RvoHbyWW6EOQwoRGj9A7cAuDI4fJCiPUaiZzcwGT4y6tus54y2B2Ms/chMXcuMHyTJ6NuQLr0w5L4zqrUyarUwabczbbC3kWxmQW2wpb83l2VwLWF3w2FyuszhZZny+zPuexseCzPl9ma7HC7mqNjcWAlVnvSplZZnWhwvJchdXFGptrLTbWWmyutztAmq+wOh+wOhewtdxkc6nB5lKNldkyq3MeG0sVtlfqrM/7LE97LE+XWZ3xWZ4uszJdZmmqzPJ053p+3GWmZTHVMJgZs5ges5geM2nXFFpVifGmykRDY6yqMFFXmW4ZjNckxoIc7apIu5qjHWSoewnqXoy6F6VZSVBxRylZQ7h6PwVjAD8/QskK4Sj9FNQQ1XwS345SsSME+ShNL07Ti9LwIjS8ME0/QqOapFlL06ilaAZJJho5Jps5Jpo5JpsCs+MKsxMKc5Mq81MGy/N5VhcLLMzarCwW2Fj32d6qcnS3ybHdOrtbHtsbRbY3iuxueexuldnZqnDsaIPd7SZHd9qcPD7FznaT2RkbNx9BkvrR1BCVQGJlpc7cbIVCUaRQVJCkOENDh+jrv4XB4YPE4v1ISpx6q8j0XJ2JqRqzC20WlicJ6gXaEzVOnNpmbX2B9kSdtY0ldnY3mJmdYKJdY3drmXvuOsm5O7Y4dXSe86dX+NR9O3z+07fzxOfP8NwT57n81Hmef/IsT33xDr78mRM8et8aD59f5q6T05zcaXP+jkWW5wN6um77QMb1btb1sQ+f6Y8o4/rD/Xs7vYqXOqOb3wXXj370I/7L2/8Ujeud931c//if/q/3x9p85UW8ygc1rl8TuD50497PuH77qj3Ew91UvTS20ksmdhNC8iDZRBe5dB/JeBfJxGFisYOkk4fJZfqQxSFUPYSsDJPNDZLJDiPkwmhaBtOUUbUcgpQinggxPNxFV/fNHDpyPd19NxMaPUw8NUAyM8RItJtQpJtIvJe8m2NxqcnSUoP5eZ/FeZ+lhTJLcyWWZousLpTYXPTZmQ/Ymi2zNVtmZ6HM0aUKW3NFNmeL7Mz7HF+qcWy1yeZynZ2VJrtrLXZXmuyuNNlebrCz0uhcrzbZXqmztlBhfanK2mKV1cUqW+ttju1Ms7s1xdbGOFsbExzdmmB7fYyt1SZbKy2219psLrfYXKmzsVxje7XOsc0WR9eabC1WWZspszbrX4n3328udL62Mu2xMu2xMFlgtm0z27ZZmHSZn8wzM24xN2UzP+kwM2YxP+mwNOMyN2GyMGmxNGUx3ZIYr2WZbOSYaYvMjUtMNbO0q0lafpxaMUytFO4AzY/TCtJMVCUmKyLjfpaZusTcmMJsU2C6mWOqkWFhXGB+QmCimaHdyDA7qbA4q7M0q7MwrbI4q7O+5LC2aLO2aLO+lGdzucD2epndjQrba2WObgYcP1pnd6fG7k6V3Z0qO+tlttY8jm76HNsOOLpV5fh2B1q7W22Obk+wsznG7HQeQxtGEvrwPYGpiQIrS3WWFup4BZFksp/RkS6ikUFGR3pJp0YwjTSVikl7zGN5ZZLllSlmZpqsrE2ztb1Ae7zCzGyLU6d2OHFyk/n5NvNzbTbW59naWuLksTXuOr3J2dtXOXtykU/ctc5nHzrOM186z0vPfYIXnr6HyxfP8fwTp7j4+eM88bnjfO7hDe47M82dR8c4udXg9NFxzt8xz9pilf7ewx+GynvguuojB9c172ZcLzzPV7/5jQ9rXP/UjOvnW37e9XF9EFy/No3rl4Drqj17+N3f2kM62kNQTGCIR8jEbiaXPEg6fohsupd0qodE4giJxGGymV6ymQGy2UFEeQhVD6OoEXK5EXKZERQ5ga7nULUsipZFkBLEEiF6+g5y6MhNdPfdwkDoIMPhI6SEEdK5UcLxQQbDR0hnhylXdIKqSdlX8csyFV/CL+XwilkqXo5GWWK8ojER6IxXVCZrBhOBTqMo0ihITAUmM1WHdmAx3nCYbheZHS8x0y4y1Sow1XSZaRWZaRWZauYZr5s0axqtukm7aTPeyjM5XmRqosTsdIX52Srzs1XmZnymJ4vMTXsszAYszFVZmK2wMOszP+2xMFNkedZjZabMbMtmpmUz384z27KZrOnMNK33rufGHGbHHOYnXKZbFmNVhaYvMlZVGG9otKoy7Xon86qVsjQrEhMNjXZNZqKpMNmQCApRXH2AojWIXximUhzGswcpmv141gCeMUBB66NgDFAwBinaITw7Ql4NYcuDlMwRKm6EkjWErXRjSofJ6z24Ri+W2oUuHcZSu3H0XkylC0vtpmAOULAGcM1+vPwwZXeEoj1IyRnCc4bJ6wM4Wj8FexjXHsZ1R/CKUcr5CEVrhLIToeSEca1Rym4cL5+kUsgRlCRsI44qD6MIg5SLOdaWW6wsNigXJfJ2DttMk0oOEA51MTrcTSI6iGuJTE34rCyNMTdTZW1lgo21aeZnG6ytTXH8+ApLS2PMz7fY3lpgeXGCqckKGytTnD6xzp2nNrjr9Bp337HCXbfP89D5NS7+8RleePJuXrh4nstPnOWZL53i6S+e4OLnd3nsj7b4wiNbPHLfMnedbHN8s8qJzTont5ucvX2apVmPnq4DP1fZvHvWPva+7emjeqq479qOc/7Ss7z29a/xt9///vul4n+rOP8L4Ap+8+C6as9VfGxPx/uUifVQKyWR07cRH7kOKXuEbLqbVKKbZLKXRLKbdKYXQRwmJ4yQzYXIikPIahhNi6ErcTQ5iSan0bQsspLGsERMR0aQ0gyP9NPbf4i+oSP0j3QilgmRU5MkhSgjsX7CsT5S2RCJ9CDJ9BCp9BDJ5ACZzBC57BC5zBBCehA5F0IVw8jZEKowii6GkdPDiMkQuhDDEJLI2Si6ksTSs1haBkNJossJDDmJJaew5BSmlES98pRNkSLoagxdjaOpcRQ1hmGkcF2RQkEm72Sw9DiOnabkKfgVnVJJpujmKLlZ/GKWailLUMjh2SmqhRx1T8R3krh6hJIVp+wkKZoxyk6SspPGsxOU8ylKTgLXjGBro2jCAKo0gKmPoMvDyNl+1Fw/ujSEkutDzvagCj1I6UOkIjcRH72OeHgfieh+kuF9JEf3kxzdT2x4L7HhfcRC+4mN3NCJoRsJ919PqGcfoZ69RAauI9y/l6Hu32eo+/cZ6b2a0b6rCQ9czUjf7xPq/T1Cvb/HYNe/JNT7e0SHrmG0/w8Y7vlXhAeuJjq8j+jwXhIj15EcvZ7Y0HWM9F/LyOBewqHriEZuJhm/jUzsAOnoAYTEEbKJwyQjt5GOHSQTP0Q20Y2UHiQd7SaX6CEoCizNVdndmmZlsYGuRIlHekglB4hGukknBhHSIfJmholWka31KY7vzrG8UGNjpc3RrRlWl1psbExx8uQqm2uTLC40WVlsszzfYmOlzbnTa9x/1w5337HKudvnOH9qhkcvbPD8l87xytP38spT53n+sdM89fljPPX5Yzzz5ZM888UTfPnTWzx6/zIX7pzmjuMtTmw1OL7ZYHe9yontJvNTLr09B37J2fsYvwCv/5HB9cFS8YMTUF/4Tfm4fgm4rtqzh9+5ag+5RB8NL4WcupVYaD9i9gi5TC+pZC+JZB+Z7CAZYYisGCKTG0GQIgjSKNncMJIYxtTT2KaApQtYpoim5zAsEctVUAyZSDJMKDrEcGSA4Wg/w9F+IukQkplDMgVSYpxkJkw8NUw41k80MUgiNUwiOUQmN0ouFyaVHCKZHCSVGSaTC5HODCEIo0hylFx2BDEbQRaTiNkkkpBEVTJIUgohl0ASkkjZBFIuiSam0cUMcjaBkA0jCBFEIYqiJFDkOLKcQFWTaFoaXU+jaSk0JYYshVHUGLqZws4LmHYGXY1jajFsPUZej2HKo5jKKAUzQdFK4uhRbDWCo0Ux5BHU3CCaMIQuhtCEYQxpBEMeQZdCSLl+0okjpBJHyGV6yKV6SUa7SEQOkYwdIjJ6C6PDNxIN3UQy8nFS0Y8TG72B8PC1hEPXEg1dS2J0P4nQfkZ6/5DRvmsJ9V3D6OB+QoP7GerZy1DXPkI9+wn1dmKo+1pCfdcSHbqByNB1RIeuJxbaT3L0ehIj15EK30AyfD3pyA3k4jeTCl9PPLSfeGg/idEbyCZuQ8124SiDlMxRHG0YVexFVwZRlSFUZRBbHcWz49RKWepejmqp8/Tayycp59OU7AwFM0XJzrA8W2VlrkazalLzNRwzSSLSRSR0kGSsG0OJ0gpMVuarLM6U2Vkf49TxWY5uttndbHN0c5zNlSbHdmY4eXyR1eUx1pfHObm7yJmTq5w7tcp9d23y4N3bPHB+g0/es8YfP7zDC4+f583LD/DKU3fxwmOnufzl27n82O1cevw0zz52O099/jh//Ml17j83w9kTLU4fbXH7TovdtRobS2U2l8vMTbsM9B360Jl7v1T86MD1Xqm4r1MqPnH5uV8oFX8F5/zP+NnP3qGzybojzr9rQH3+0iWevPgUL3zlJSrVD4y1+Tl37bvz5v97Zs7/f8eVm3nlBv6zPXvIxnqoe0mk9C3ER25ESPWSyw6TFUZI50Lk5DAZoQOttBhF0rLIWgpRjiHJcTQ9i21L5F0N19WxHQXDFDEcBdVSyYgZMkKaeDpKODbCSHSY4egwGSVNRs0hGCKSnkPSMkhaDkHJIClZZEVAlnNIUhZJyiErORQti6JlsPISdkFGzwvoTg4zL2HmFUxXwy0ZlCsWJc+kVLIo+3ncgkHJs6lUXAI/T9mzKJdNyr5FydMplQ3Kvo1fcQiCPNVqgSDIEwQulcAlqBaoBHk8P0+5kqcSuJTLFsWCStlTKXsKvifiexKVskrga5RLCkFZI/A1vIJE0c1SyGdx8zmKBRHHzmCZKWwrSd7N4BayWFaCQiGDZSUxjPh7oSijKNIwpjqKrY1i6yPk9RFsYxhN60OWupCFbgxlAEsbQpP6UcV+DHUIQwuhioOouUEcNUzBiGMr4fdAaqoj6MowujJM3himZI/g6kMYQjeuOohvhSnbYYpGCD8fxXdj+Pk49XIOP5+gbMepFTNU3DR+Pkm7pjIz4TA3VWB+qsDMuE3DFwiKGWpeDr+QolVVWJgusboQsDhdZmGqzPZqm/G6hZQeQEj2IWcGkdMDOFqUsarOZN1mdTrg9u0pVhfKHNse485T85zYneD2o9PccWyG3dUGm8tNjm3NcGJnhrtOr3Lh7AYXzq5zz5kVLty5zOceOsYzX7yLr1y8l688fp6XnjjHqxfP8tITd/Dil09y+Usnef4LJ3j2Cye4+NljfPGhLR69e4m7T7Q5vdPg1G6LY5t1luYKTLdNFueKTI279Pce7ojyez6oWb+rJ3+0Lvpr3u1VvPw8r33jG/ztD37A2++886vOnH+Hn/3sp1fA9c6V0c0dO8SlK3sVf37Lzy8j6EcBrqs+BK33wfW7H9tDJtZF4MWQsgeIhW5GSPUjiGGyUpSMHEVQoohyBElJoBgiki6g6Dl0U0TVs8haBs0QsB2FYskk72rYjoKT1zEdA93U0AyFrJAmEhslNDrM4OgQI4kwCTmLZKmotoLuaOiOQU7OkcqmSWfSxOIxYrEYOUHE0DQsS0fVJJyCiWbLZJQEGTVORo2T1ZKoroTr6RTLOsWyQbliky/paKaAqucwbYl8QaFUNgjqLtVGgXLFxnEVdENA03NYlkze0XBdg6BSpDVWo9muU6mWKZRc7LyJkzexbBXDEskXFSpVi1rN7Gh0ZY1iQcEwshhGFscRcAsSvq9RCXTKFZOip2K7IpqRQpQjyFocw0xh2EncokDBEymWJfIlAcNOISsRJGkUVRpFEYcx5GFcPUIxH6NQiKFrQ4hCL9lMN5l0F+nkEZLxQyjSIHk7hmPFsPUolhpBzYaQMoPkEr3ERw+SSnQhiv1o+giONULRHkHNdRPq+UNiA9cjRQ8gxg9hiv3US2lq5QyNskjdE8jGDhPqu574yK3Ehj9OOnIQz04wXtUYr2uMNzQ8N8Ho4A0MdF9LqP86hnr3IaZ7qPsi4w2NsVrHrFovS1hKmFT4EMnRAwjxbgpGnKUpj1Pb02wvtVibrnJyc4KN1SrHj45z7s4lTh6b5szJee44NsPOYsDOUoPzJ1f4xLkN7j+3yj2n57j3jnk+ee86j33mdl559n5obO7JAAAgAElEQVS+/tLDvPH8BV788hleevwMX3v2PK9dPMPLj93OpS8c4+If7fLkZ3b50sPb/NHdqzxw+wx3bjU4tVXj9G6LzRWfqbbBRNtiYa7MzFSFgb4j7523j7135n49uyOu3beX1a1tLl66xOvf/CZ/88Mf8pN3ftZh0H/dx/WL4HrPDnHpMl9+7AleePGln9tk/XMbZvb8PLE/OnBddQVc2Vg3lUIHXNHQTWSSvR0dSwojyFEkJYaqxjGMDLKSJiskkJQ0xpWDLogJ0pkImpbFySvYjoJb0CmWLBzXwHFN7LyBqkukMnESqTjheJjh6AhJOUtKzpIUk2SUDEkhQTgRZjQ2ymgkxMBQH0PD/cTjUWRJQJVFRCmDqgtkpQSjiQFCiX6GY32EEwNkpDiKlkbV0qh6GkXNksnFiKdGCMeGiKdCpHNhRDWJYQsYtoBu5hClFMnUKOHIALH4MOlMlFwuga6L5AsGTtHAsBRkJUcmGyeVjpJKh0llRhGkGI4rUixJOPksup5CFCIkEgNEIj0kkoMIYhjdTJJ3c9h5AUWLI8oRkukhwtFuwpEuItGOppjLDaObcVQjhiCPkEgNEBo5TP/gLQz038TwwE0kwrchp3swlSEsPYQi9ZFKHKC/dy9dh/+A3u5r6O76Q4aGrieVPIKQ7SWb7iI6egs9h6+h+8DVHLzpf+Xm6/9nDh34A4aGbuw8gEkfIpu8jZGBa7nlut/m4/t+m+6P/y/0HfhXJEI3YYr96EI/arYfIdFF922/z63X/wt6D15N162/x8CRa8nFj6DlBlAyfahCP0Kqi/6ua+g9fDVDvfsY6L6WZOQAphJCTPcgpHqQ0v1k493EQreRGDlAOnoEUxphom5yfHOSe+9Y5+TmNKuzNY6uj7G8WGZrq8HZK+A6vjXO7lqD3eUK545O88nzmzx8fpULd0xx4cwUj15Y5ak/PsVXLz3An7zyMG9evsDrz97F68+c57WnzvLy46d48csnePFLJ3j2czs88ektvvjwBp+9sMLDZ+a4+9gYZ7ZqnNqqcWKrxsaSx3TbYGrMZGmuzPx0wPBgz3sZ168bXNfsvZal9Q2eePZZXv361/k/f/AD3n7nZ7/qXsUPg+vDLT8v8PQzz3H5hd8kuPZc0bneB9fv7NlDLtZLUEwgpG4lMnITyUQX2dwwghIlkwshSaMYWhzXziKKUVQ5Rd6RcPMyrqtg2QKynEDT0phmDsPMUvINSmWLgmdR8vOUfZeS52JYKjkxTSIbJ5aJE8smiGTiJMUkWTVLLBsjkYuTFlPE0hGSmSjJTIRkOkI2mySTjpPLJRDEJBkhTkaKkZIiJIUwqVyYrBhFkhNIUhJZTpLNJUhnYqQyMbJigmQmTCI9SiI3SkaMkhUjZIQoGSFGOhMhkRwhlQ4jySlkJY0kp1DUzJX3HRCKUpJ0JkxOiJLNjiKKEVQ1jqxEkJUoqhZHlCLkcqOdV2EEWYkiSqMYZgLTTiMpUbLCyHt6XTozRDzRRyxyhEyqn2xuiFR6gHiij9FIF4NDtzE4dCvh8CHikUMkIx3BW850k4kfIJc6TCZ+gNDQdQwN7GOwfy+Dg/vo79vHQP9+hgb3MzS0n+HB6+jpuobug3/AkQNX0314L/09+xnov45Q6CYiIzcyMriXkYG9jPTvI9RzLeH+/SRCN5GJ3EYmepDEyC3EQ7eQuJJlJUdvIxs7jJjsRkr1ICa737/O9KCJA9jaCK4ZwcsnKVgxXDNK3ohgKiGU3AC6GMLRorhGHNeIU85nWJzy2F1rc/vODPecWef0sQW2V9sc3WqzvOhx9NgYZ88usrvVZmO5yunjU9x7ZoH7Ts9x3+kZHrhzhs9+YpknPrPDq0/fzZ++9DB//urD/OnL9/PNF8/z9Ut38Y3L9/DVZ+7kK18+zgtfOsqLXzrOc58/yuOf2uCz9y/z2ftWePTuZe49OcGZnQYnNioc2/DZWfOZm7KYGtNZmHKZG/feA9eeD53hX1/Gtby+wWNPP83r3/gGf/fDv+fttzsM+ieB652fvsOPPvhU8flLPP7ERS6/8NKHt/z8EsD8WsB15bPf3bMHMd5PtZBAzh4kEbuVdKaHbG7oigA/hJQdxFLC2GoMS46R1zPkzSyWnqZUkPHLOnlbwDQzKEoc08xi21lUPYVly/gVF69sU/JsnIKBpGbJSClEXUAyJNJKBsEQUB0V0RCvfC4g6VlUI4Osp5DUBIaZw9BymIaILKdR9SymI2I4IoreybAMK4dlSViGiGWpWKaCYcoYtoJmSshaDlHPoNo5zLyIZuZQzSy6JWCYOWQ1hapnsB0Zy5ExLQnDyqFoKVQthW2LWJaILMcRpSiKHEOVohh6AlOPY2hxbDPZ6ReUo+haAtNIYhoJLCOBYSRQ9SSSEuuUiFdAp+kJFDmKkBtCEoaRxVEy2eH3oJZKD5JMD3QMv5k+pEwvqtCPkutFSh9CSh9CSB8kFbuVdPwAyUQnotFbCIWuJxTaz+jo9cSiNxOLfJxE7ACxSCfikQMk4odIJQ+TTR0iEz+AmDqMKQ1giH3ktWEcJYQpDWGIg1hKCFMZxpCHcM0IlUKaoJTpRDFDyY5TcuJUimlq5RytqszcpMPKfMfkuzLvM922GaupjDd02jWNds1gdrzA4rTH3ESRpRmfU0fnOHNikRPb05w7tcLxrWk2V1sc3Zlgba3Czm6Trc0aq4s+J3fH+cTdazx0fpV7b5/k3E6Nz1yY57Wnz/FnLz/An7/yEN969WG+efkCbzxzJ1979jRvPnsHr188xZvPnuGbl87xtafP8NWLZ3j6M1t85p45PnVuhs8/sM6jF1a4cMcUdxyts7NaZHu1xMZSkZm2SrsmM900mWrkP+Tj+rDG9RFC66oPgGtjkyeeeZbX3/w6f/uDH3YGCf6qpWIn3gXXuxnXf+T5yy/w+BMXeeHFl6+Mbn434/pNgatjh/if9uxBiPVRL6YwpR7SyYPkhD5ywiCiNIokDKOLg7hamKIWpaQncJQEtpKgYGXx8hJlV6aYF3EdAUNPouspdCOJYaaxHQHPM/ErNoWSjuNqGLaMbsk4RYtCxcXxLKySRd7P41byOGULxzMoVEwKnopblil4Cr5v4HsmftmiUOwI6pVanqCWxw9s/IpJUHWoVwvUgxL1qkej5lOtlvGDIiXfpeg7lKsulWaBatPFDyz8wCKo56lUbcqBhV+xCKo2lcAmqDoEVZtCUaFUUqhVbWpVi7KnUizIFF0JryATlDUqZQXfk6lWNIKyiu/J+F7ns1JBwCuKuE4GO5/BctJYTgbbTl+BWhLHSmNpCUytc61pCTQtia4n0bQkqpbAMOLo2ii6EsJSQxjyILYygKMNYSr9aGIfujyApvQjST2IYhfZ3GHSmdvI5Q4hiz1oygCWPoJjRLC0MJo8jKaEMLQRLC2ErQ5RcqLU/Sz1coZWIFIrZSmaUYpmlKCQpuplCUoZWlWZyZbBzITN3GSeqbbJWE2hGUhMNHVmxm0WpgusLvhsrdbfM+3OTuZp1w3aNZ2pls3CVJmVueqVqLG53OLMiSXuPLnM6aMLnD+9zvHtGTbWWhw/Osnqisf6msex7Tqnj09w752L3H9ugQfOzvPpe5Z47OEtXr14jr/66iN8983P8FevfopvvfQQ337pIb757F1849k7+JPn7+Qbz93Jn12+i28+c4bLf7TJI2darLWS+PIhAr2bhjNIPR9icVLm1G6VoxtlttdKLM/aTDYlJhsqC+MO080r4vwHz9sHnfMfNbj27mVtc4unnnmO1994k7/9ux/w0ysa16/Qq/jzGdf74Hru0uUr4vzLP1cq/mbB9c/37EGI9lEvpNCyR0hEbyGX7SWb60cUhpCy/SjJLrRUN640TFEZxcqFcKQYQV6kZGVx9RSlvIBXkHCdbGfKgBKlUJQoFRXyeYG8K5EvyDiujO0qWHmVQtnGC1zcsoNVNLGKFq7v4NUKVJslqs0C5aqBXzOp1AyCwKRS0ikXNSoVm1q98F5Uay71msNYs0izXmKsUaHVqNAeqzM+0WSsXaNWL1Nvlak2ipRrDpWqRb3h0mi5VOs2jZZLvZmnVrOoVU2CikG1alINTPyySq1qMNZ0GGs6tJt5Wg2bakWnXjVp1qwOsHyVRs2gXtWp+ApeSaBSlvGKAqWCQLEg4LpZCoUcrpvFMpNoShhDi+E6afJmGlNLYmgJNDWBoibQtRSWlcU00xhGAk0No0pDmGoISxrElgcpGB07gi72YSoD2PowutKPIvUiST0IuSNIYheq3EveGsVz4nh2gpIdJ3+lGdvSR7G0YfLGCFUvTd3PUSmmaAYSY4GMZ8cpGhFKVwBWzidoBhKTTZ2Zdgdc02MWYzWFRkWkXVOYblssz3mszPssz5XZWK6xsVxjqmXR8BWaFZXxusXidIXl2Srzk2UWpiqsLzY5uTPH8e1ZTh1b5L7zRzl1bIHNtSa7W012Nn3OnR7nwXuXuP/sPA+cW+DT967w+KPHeO2pe/mLlz7FX772CN9++SHeeu0R3nr1Eb794sO89dKn+NcvPcS3Lt3Nty/fzf/+9Uf506fP8MjJCvOFfpzItYRuvIqua/fQd/0eDl+7h4P79mCJhzixWeHEdsDaosNUS6RZyTBRV5gds2gHBl2Hb/0lZ/jXl3FtbG7z9DPP8cYbb/J3f/dD3vnvB9c/cumFF7j41DP/Y4Brz8+BK9JH3U2jZo6Qit6CkOshnewiGTtMOnoQKXoQKXwLVqqLohLCVUYpqjECJ0fFzlLJC9TLKmU3h1cQKBdFLDOB46TxihLFgohlZSgUZcoVg6Jv4BQ1yhWHoFakUHawixZ5z6FYcQnqHvWmR1DLUwlMKlWToG52wOVpVMo6QcUmCBzq9QK1mkutmqdetWnWHNrNMu1WQKsZMDHeYHpqjPGJOs2WT1ArUG24+FWr49QPDGo1i0bDodGwO9CqGVQrKl5RwPckAl8l8FVqVY1Ww2S8ZdGs6TSrKo1AY6xuMT7m0qx34NWoG9SqCmUvR8UXqfgirpPGdTL4nkzFkym5WWwziW10SkxdjXauzdQVi0Qa28hgGhlMM4Ohp1G1BLoeR1VG3wOXKQ2hZfsxxEFsZQhDGkDN9aKL/ehSP3K2GzHThZTrQpP7sI0QJTtKyYzhWXFKZhxHHUUXB9ClQSx1CEcPUfUyBKUUlStZ1Xhdo1rM4FkxCnqYgh6hXsp12pLGHebaDkvTRWbbNu2qwlilA7uJpsH8VIGF6SKrCz476y22VpvMTRQZq+q0Ao2plsPSTMDqfJ3F6QpLMwFbK21On1ji+O4ctx9f5MI9x7j92ByrCx4ndhrce+c0D5yf5xNnZ3no3ByPPbzLaxfv4S9f/TRvffWz/OVrn+bbrzzMd15/hL/+6qf5zquP8r2vfpZ/98bneOsrD/JvXn2Yf/fVT/JXl+7moe0Cbfk2nJGrMYeuRur5l4zc9DGit/0u3Xs/xuHrfgtbOMyxVY+d1RJLMybTLZlWkGMskJis64wF5nvO+ffP8K9vI/3efftYXd/kyYtP89U33uTvvv/D9x8Q/tOfKv6In7zTMaBefuEFHn/iKZ6/9MKHZs6/34z56wfXb+25UiqG+6jn02iZbjLx25DFPpLxQ4SHbyY+dDPZkZvJDl6HFr2VfK6PghyipEQoawkqdoZGSaRelvHyaQpOikZNI6jIOFYCx0zilyS8K47zoG5TqhjkiwqlskWl4lIoWbieQ7laxK8WKft5PN+hUnWo1RwqgUFQNTtgqtrUA4vAN6jXXBqNIvWaSy2wqPkmjcCiVS8yNhYw1g4Yb9eZmmwxMVGn0fAI6nmCukOtbtOoW9SrBo2aSath02pa1Gsa1YqCXxIoOElK+TRBWaYeqDRrGmN1nbGGTj2QaVQkmhWlM3eqblMLdCq+TDXoQMvNJ/BKGUrFLK6bouhmKRdF/EKOgpXEMWI4ZoK8lcIyEuhqBFWJYZopHCdH3hSw9CymmcM0M6haAk2PYWgRdCWErnbKeDXbjy4MYCshdGEQLTeAo3ZKPl3sQ850IWe70cR+bC1E0YziqmFKRoySHiWvjGJKQ9hKCEcdwtaGCYppKsU05VKaZkOl3VSpFNIUjRgFLULJjNH0RWbbNvMTeebGHRanCky3TMYCmcmGzsyYxcy4w9Ksx9piwMZyjc2VBjtrbVbmqkw2bZoVjcmm816WtbbQZHW+zubKGKdOLHH78UV2Nqc4cXSerdUWxzYbnD89xYUzE3zi7CSP3j3P45/c4Y2n7uVbLz7IW69+irdef5S3vvYZvvO1T/Pdrz3Cv3njUd56+WG+99qn+T++8QX+5i8e53uvPczlh1c5M5FjXLiVIHY9XuQ6yvEbMQavZuT6qxjafxU91+6h+/rfJi92cWylxPqcw9y4ykRDpBUIjAUy41WNhm98qOXnNyHOr65u8MQTF3n99Tf4/vd/8J44/ysYUH+5HeI//MPf89ylSzz++EWev/QifuX9mfO/aXD9iz17kCID1PNp1NQhUpGbUaV+sskuIkM3Ex+6kWzoBoSh6zDit2AkD2KkesgLw3hqlIqZoOqkCdw0vpumlE8R+CLNhkalLOBYCYqFLLW6QSXQKZZVir6GU1BwSxqlskmxZFH08pT8PCXPoVA0KRR1PE8nqJgdKAUm9apBs2YSlHV8T6NZc2nWCzRqLvWqTSOwGKs5tBpFxieqTEzWaI9XabcDms1yJzur56nWLBrNPGMth/aYTbtlM9YwGWuaNKoKFS+HX8zg5VP4hTRVX6JWUWjWVNpNg7FGZyZVoyJSL0tUSxINX6PqqwRlmVpFplzMUHCSeIU0XiFDIZ/CK+TwiwJ+PkPRTOA5KYpOmrydwr3SVqRpCQwzhWMLuLaIY+awLAHLymFZGRwnjWXE0NURdDWEKgygZvsxpWFsZRRLDuGoI7jaKLYyjCUNYkodEV8TBrDlEAU9ii2EcKQRCkqYohbGVoZxlGEsZRBbHcIvJKlWRCrlLM26ylhdpZxPUjSilIwYfj5BqyIwPaYz1dSYamnMTzpMtTTG6zIzbYPZcZu5SZeVeZ+N5RpriwFrCwEbSw1m2gXG6ybjdYPpsTzzk2XWFhqsLXSyrpWFOjtb0xzfmWV7fYLju3OcPj7L+VMz3HdmhgfPTfPZ+5e49PmTfP3pe/mLyw/yZ89d4M+evYdvv/Qgf/3mZ/jum4/wna8+yHff+CTfeeUh/s1rj/Bv3/gj/uSpc/zx2RbblTD+6DXU4zcwJR2mlriZcuQG1J7fI3rTbxO96XcI3fDP6LvhdzCSB9leKLAyYzFey9GsdErpZlVmrKrS8H+zpeLeffvY3Nzm4sWn/1vA9TM68cGFsO/wH/7+H3j2ued57PEnO6VitfoLv3jPe//ku/EROm2vgPJje/bwzz+2h1xsgLqbQk/eRmr0RnRxgFziCOH+60kO7Eca3o82sh8reiNW4uPo8dvQE0dws4PUjQR1O0XZjOM5CcrFDNWKSFCTqNVV/IqM62aw7BSFgoDn6xRKCgVPwy1pFD2DfNHAzhtYeQ3dFN8zidp5gUJRwivKlAoi5ZJEIZ/FNlMUXYFKWbsCNIt61aJZtWnVbJpVh2Y9T7NZoNkoUK/mCa4I7tWaRSUwqDdsmnWLVsOi3bI7WaIvUfEESm4Kz01R8XIEXo5qWaDkJPDySWp+B1aVkkDFEygXBIp2jrIrUnJzFPLZjp7lZjsZVqnzPSU7QyUvEBREfDeNZ6eoFHJ4Tg7XyuDaWfJWirydxrFSncmidhbXzOGYORwjS97MUHSymGoETRzAUAZRc71o2V4saYiiEaFgRMlro5jKMHK2FzXXjyYOomT7UHJ9mFeMq6Y4iJrtwxQHsaRhtNwAWm4AXejDlAfw3QQ1P0fgpalVctT8LJ4TwzVHcY0IJTtGrZxjoqnTDETGqhLzUx1w1bw043WJejlLvSwy1TRZmvFYmimzOOWxMO0xVlMZqymM1WTGGyoTTY3ZCYfFuTKLcwErCzWObk1x16ll7jq1yD13LHP+jnnuPTPD5x7Y4JUnz/HNSxf41gv38adP38VfPHcP33r+Xr71/AXeevkB/vVrD/DXX32Qv3rlE7z16oP82zce4Xuvf5LXv3CcY+0kY/LHmVEPMJn9OO3UjdSj+2nEr6eVupniyD60vj/AGNqH2HcNme6rcVIHWRpXmRvXaNckauUsDV+k5uVo11SqZYUjh275JUnHRzvW5t3Yu3cvGxsdjeu119/gb/7m3V7F/5uf/OS//NfA9YvLMt7+6c/4h//4n3j2ucs8efFpLr/wIkHt/w1cV/ELA8j+f4ufG2p25Qb/zlV7yMX7qbsprOxBhNgt6EI/YuIIyaGbSPftRey/Brn/DzBG9qKF92MmbsFKHsZOdhFoEVpulrqbxc93NJGyl6HWUGi2DZoti5IndsBVkqhUTfzApOQbFMoGpYpF0bMoFG3ckoVmChi2iFtScYsSJU/GK4p4xdx7YHgXDpWyQrWiUwtMWo08480CY/U8rbrTKSmrFs26Q6PmUA0sqjWboGoQVA2qdZNqoOOXlU74EkFFplKWKBWylEtZqhWxE16Ocj6J5yTw3TR+IUfRyVAqCPglGdtI45hpXDuDbSbJOxnydhr3yt/qFwRqRZkgL+DbWUp2kpKdomilKVoZXCODo6dxzBSOmSRvJXDMBKYWw9IS5M0MBTuH5wgUzRS2GsaQB9HlPjShB0Pop6CP4NlRimYERx/BUodRxQHEXB/ZdA9yrg9LHaFgRylYYQpWmKIVpmiGcbQRDHEIUwrhKCGKZrjjjq/kCEopgnLHLR+UUnj5GCUnSlDKMNXSmW6bzIxbzIxbzE85TI9ptGsi4zWRdlWkVZGZaVmszQWszlZYnauwNOMxO24zO2EyP2Uy3VaZGddYni2wuVJja73FznqbMyfmefjeXS7cschdxye5cGaGL3/6OK88fYFvv/xJ/vKlB/jzZ8/yJ0+e5q3L9/GdFx/gW89f4K9evI/vvPoAb736Cb7z6gN8741P8u+/9gj/2+sP8cofbbBZGaKe2se8doCJzPU0YtcyltjHdPYmpoVb8CP7MfquRh/Yhza4H21oH554hOVxlemxDmzrvkDTl2j6Eg1fwi9IdB2+9ZdUSr8ecF27dy+raxs8+cyzvPbm16+0/LzNj378n/nJT378q4OrM3P+x7z905/xH//xP/H8pRc64HrxK1TrH9ir+FEODfyvgGvPns7Wlmysn6qTQE/dhpy4DUMYQE33IoUPkhnYj3AFXNrQH6KM7MWM30I+cwQrcYSSOEwjn6ZVEggKaQIvh1dKU63LtNoGrTGTWl3Dr8j4gUatYVNvOPgVA79iUak6+IFNUC1QbZQola1OJlbWKPkKfkUl8Duak1fIEfgatcCg6mtUKxq1ik4tMGi3XKbaHhNjRcYaeZoNh1Yjz1izQKvh0my4NBou9bpNo2lTq5v4gUqhKOAWBfyKSrWq4vsinidQDWSqVZlq0MnCamWBqidSKQpUPAmvIOAVBOqBQdERcZ0c5eKVrOsKYDvTI3JUSzJNXyNwRcpWmpKVpGQlKVopSnaWkp2jYGbImykcI4FjxDG1MJoygq6EcYwERStzpSE5Sd6IULDCOMYQltyPIw9RssJUCnFKTgRHH8bWhskbYVR5EFHoxdJCeE6cshunaIepFJM0KzkalSyVYoKiFcWzYlTycarFJE0/y1hVoBnkaNckJloqE02F8brMZENhbsJkZa7I4pTD6lyR1fkSi1MOy9M263MFFicM5tsGc22L5ekCW4sBmwsBW0tVNhZ8NpbKbK2U2V7xWJ3Ps75YYne1xs5qje2VGrtrLc4cn+X+s6s8cHaZzz20yzNfuJM/efkRvvXap/nWSw/x58/fw58/e46/unQP333pAd564RP868v3891XHuR7rz/Md197iH/7xsN877UH+euX7+ffv/4g37p4mlOtKLXo1UwJNzKVvZ6Z3I3Myx9nTryZidxNVEb3ofX8Hmr/NehD16EMXEMxe5DFtsJUS6FZFalXRGqlHNWiQMXNUXKE90rF3wy49rG6tsHjF5/i9Te/zvd/+EPe/unb/OhH/5m33/4nZlw//vGP+cnb7/D3//CPPPd8p+Xn5Vdeo1Z/38f169tk/cszrt/as4d0pA/fjqMkbyUb+Th6rh8t04cSO4w4dD3K0D6M4WvRh6/Bit2AFb8VO3EQI3oIJ9VL1YxTL2SouClqvkgtEAkCgWpVol6TabUMag2NWk2nVrfwyhrFkoznqXieRqmk4ZVNKtWORaHoKRQ8iUJJxPNEKr5E0U1f0YgUAk8j8DQagUXN1zuNzZ5Mo2Yy1nSoVoz3srBWw6VZ77zWA4tmvQOtsi9RLIvkizlcT6QcqJQrMoVilkIxS6Wq4gcyntfJ9rxClnIxh18SCcoKFU/BK4hUyiqlgkTRFfFLEuWiSPFKplXIZym5OXxXwHdyVBwBV09QMOIUjDhFK4VrJCmYnewrr8XJ6zEcNYqthzG1UWw1TF6PUrASuGackp2kaHfmXJXzo7j6IHl1EFcfpmSPkteHMOU+bH0Q1xrBMoYx9WEKVpi8MYKpDmBpAxStEL4bJSjG8AtRPCeM70T+H+be+7nuxLryZLc8W2VLtlqdyA7qVgcmkAAJgESOL+ecc87v4eWHTJAEcwQDMnOzSQIEmMlmB40VrFaWLNm7Y1uWHCRr5y9Y71jez/7wwG62rKkZaUetfVW3gHo/PISq76l7zz33HNzmTtzmTpzmjhXL5h6CbhERn5SIV0LMJyUT0pAJa0j4FcRXKhlSkvBLyUbUFBM6shEVCa+UdEBNPmokH9VTiBopxk2U0mYqWTODeQvFlJZcTE0pYaA/Y6GUslBOW6lk7IyVfJzc38fV+V18cHuSr96b4lvvzvDVW8f52vIRvn37ON+/O8G3bxzhO7eO8nvr3qcAACAASURBVI3rh/jm8hG+f/8k37x1hB++c5K/fHiKb904yF8s7uav7h/je9f3Mu5vx93yNFHhF0nJXierWEtK/CUCHatxtz6PseEZ5Js+j7zuOeT1a+it/QKajtdJ+MRE/DK8Tgl2Uy9mbRc6RTsGdTc6VS/r17720XP1aQPXmjUv0pcrcPHtK9x95yE/+dnP+NW/PxoVf4uO63E/rn/++S9YWFzi7SvXfg24nvgUcxV/c8f15KpVtDXWYNN1ohJspLflNWS9tSh6t6Dq2oy85XU0La+ibXoJc9eXsAjWYezZgLG7Bk37RrRdtbi07XjN1Y4rsOKb7nVJcdoFuBxiAj4lwYCGgF+Dx6PCapZgMYmxmCSYTFIsVgU2uxq7U4PNocLhUuPyqLHZqmaCTpsYh1WEwyrFaVXitKpw2VR4HBo8DjU2iwSbRfrRhtBpV35iTPS6q+S9067CaVdgt0mrmz6jAL1JiM4owGwTY7aJMVlFGM0CLBYxRpMAo7EXq1mESd+DQduF2SDEYZV9xLcZdQKsZglmo6S6MTSJMa10Wia9ALO2F5OmB4uud4WU76yClqoDvaINtaQZjbQZjawZlXQ7WkUzBnU7WkUzelULRm07Rk0rZl0HdmM3TlMvTnM3dmMbFv12bPombPpmzJptaGRbUEtrUUvr0Cq2olZsQausx6jdjlHThF7ViFaxtVqyOgzKeqy6bdXPMDTjNrfhs3Tgs3XisXbgd3QTcPbgs3cRcQuIeUUkfGJyYTX5mIZ0UEFfSEVfSEk6KCMbUlCMqRlIGygnNBSiaopRDQNJEwNJI5W4jqGMieGsmbGSld39dnZWrOzIm9hddLCn4mG87GZX2c3ufi/Hdye49dYBPnw4y4cP5/iLe6f58O5JvrJ0mP98bR8fLh/hOzeO8Z3lI/z4/iQ/fjjNX78/y4/en+Ebt47x/XdO8qMPTvOt2wf41vI+/vb9U3zzyg5GnY342p4hLX2NvHIdGenrxAUvEel5Efv2Z9Bs/lOkGz+LrPYZJLVP07Xxz5C3vkLEIyTkk+J2SrCZRZg0PZg0vehVPRg0Ymo2vPkHGxXXrHmRbL7Ixbevcfedd/nJT/+Bf/u3qkPN/xRwPXr9+yc853/J4vUqx3X7zj0cj6X8rHriM/y+LS9+I3A91nW1NW7Cqu1CLdxEb8triDtrkHXXoujchKzpS6i2v4S6YTXmjlew9a7DJtyEXViHvrMGs3ArfkMPAYsYt1lQXQ87pfidYjw2AR67iIBbStAjJ+hTE/SpcTtk2CwSrGYJdqsch0OJ06XF5V6RPjiVOF0qHE4ZTocEl12CxyHF51QScOsJeY0EXLqPyHifW03Aq8Pv1VdlDe5HgFUdFX1ew8r3OjxuNV63ErdDit0hxWKXYLaJsTvluDxKHC4Fdqcch1OO3S7F4ZDhssuxW8RYTMKV7aISp02KzSLGbpNVR1a7EpddiduhxGmV47JIcdtkOM2SFZGlEq9DitcuxWuT4LVJcZmr44bLLMRh7MFm6MZtFeG1iXFZBDgtXdX/oU2A1yHE5xDhdwjx2Xrw2jvx2jrw2jvxO7rx2jqw6bdjNzThsrbjtrVjN7XgsrbhdXTisXXgd3QR8QhJhmSkQ3LSQRmZsJx8QkU5raOS0lFOahnsMzFSsDJatjPW72S0bGfXgIvxIQ97Bz3sH/JxcCTIoR1hju6MMrE7xonxOCf3xDm5J8bpfQmmDyaZ2p9kal+a+UM55g9lmTmYZv5IH7OHU8weTjJ3NMn8sSSzhxKcPZzlwkSRc8fynDue5+KpMjcv7Obrd0/xzXcm+fD+ab564zBfXzrEhzeO8I2lQ/zg7mn+6uEsP7o/zQ/vTfKjBzP88N4k37l/mu++O8133z3ND94/zbfuHOS7dw7y1+8cZ+lohLTyTZzNT5EQvUpOvpaU6EvEel8m1PUitm1Po9r0OSQbPotk0xcQ1jxN69rPIWl6Ga+lE49DiMshxW6RYFT3YFD3YtAIMWgkbFz/66Pi799z/tEzvWbNi+TyJS5fXeTew/f5yU//kV/96v/hX//1//rtRsVHHNd/+7df8S+//K8sLd9cOfm5/ZgcouqA+gcBrlUfbxY7mrdg0XYi69lId8tryAV1qEUNKDprkG57BX3Lq+i3vYix6WUc3WvxSrbil23D3lOHU7qNsElIxCrBY+zFpm3Hoe/Ca+7FbxMSdIgIuMQEXVISIS3JsIGgT4nDKsZqEeN0KvB4NHi9etweHXaHEptdjt0ux+mQ4XEp8DpleB1SfA4lYY+JWMBKxGciGrAQD1uJR6wkolaiETPhkJFo2Eo0bFspO7GVioYshIN6IkE9kaAWr0+BwyXD6Zbh86oJ+DUEg1q8XhXRiJFISE/Apybk1xLyaQj7tSQiJlIxMyG/loBPTTRiIBo2EY9YSMRsJCNW0jEbmZiFTNRCJmYlm7CRS9nJJm0UMlV3g3Kfi3zSTiljZzDvpj/noj/nZCDvZCDvptRno5AxUUibKPWZKKQMFNJGSn1msnEVmaiCbFxNX0xJLq6ikNSST6jJxVXkE2oKaS35lIZiRsdAzshg3sRoycbufjfjAx52D7jZP+zj4KifIzsDHB8PcWx3kKO7QkzsjnJiPMbE3hgT+xKcPJBi+kiW2WN5Zo7kmD2cZf5IgfMTFd6eGmZhdpSF2RGuTA1webLCtdkBFucGWZ4bYWF6iMXpIZbnhlmaG2ZxboDF2QrXZopcmy1wba7I1akCi1Nlrs/2szBd4dpUmaX5Id55e5zvvjPJ9x5M8uGtY3zjxmG+triXb944wg/vT/LjB7N87epBzu+JszOqYE9Szd6UhlNjfr52d4IffWWe739wmg/vHOT7D47wlw+OcmaHjbDoFazbnyLU+RJ5+Xr6pG+SlrxBtOcVrI3PoN78eeSbv4C09nkEm5+lbf2fIW1+Fbe5E5dDhMshw2aRolV2oZJ1VDMu1SI2PtZxPfHRM/Z7DstYuTteveZF+rJFLl6+yt2H7/P3P/unj05+fqut4uPk/L/88r9yfekGFy9dfkyA+ghI/lDAtRI5/uQqulobMKk7EXWso6ftDVSSehTCrUja1iPb/iqmttexNL2CpemLuDrX4hPWERA3YuvchK13Kx5VO05lGwZhA8quWtS9W7ApmvGbegnbhURdEsJOMYmghnTEgN8lw2rswWTsxuaQ4HRWz2acTjU2mxyzWYLFIsHpkOF1KQm4FHjtUtxWGUGHnqjXQshtIOIzEQuaq9mEfgMBf1WXFQ6aiISq4BWPOomGbCQidmJhM36PGr9bQcCrwOuR4XKIcTnE+Dxygn41Po8cn1tOwKskGtAS8qoI+9SkHvnKxy2kY2ZiYT3RoI5ExEg8bCAa1BMLG8nErSTDRpJhA7mEjVzCSi5lJZeykctYKWQcFNN2CikbpYyVYtpMuc9Cf85Kf7ZapZSJStZCPq0nE1eRS2sp9RkopvUU0loKKQ25uIpMVE5fREY+qqCYUFNKqinElRQSSopJFf0ZLUM5A6MFE0NZPUN9OkbzJnYVbYzlLewqWdlbsXFwyMnRMQ9Hd7g5POLl6Ki/WmMBjuwMcGJfjKnDaWaO9DF9pI/5oznOHs0zfyjLhWMF3j5V5vLJIm+dKHDldJErpwoszfazcLrE5WNZrkzkWZwssTCZ58qpNNcmM1w9nWJhOsP12SzXJvu4drqPqx9Vlmunc9w7N8x37kzw3dsTfHj9MF+/to9vLR/ku7eP8+65ncyO+hn2SwgrtqKqX41i67Mo6p8lrG/g4dt7+f7703zjziG+fnMf375zgB/eP8rb+wL0qWswNzyFp3kNfZL1JIVvkBC8hr/9JUz1z6Cq/QLSzc8g2vQc3TXP0FXzLJLm13DoO7BbBVXO1SBEKe1AJmpFJe9Epehh3dov/dqo+Ol1XKtXv0Rftsj5t65w58G7/OSnHx9Z/0/ouH4zcP38Fx+Pih/7cT358R/2xKehrv3NwPXEqlW0N23FoOpE3L2BrrY3UEobUEkakXZsRNX6Bvbu9TjbX8fe/AqejjcJCuoIiRuxd2zC2VuPT9mGVbINZVsNirZNKDtq0PXU4pA3ETR1kQ0oSXnlZMJa+uJGQh4FdqsAq1WA3SXB5Vbgdqpx2JTYrbIVrkqJ26XA71ET9moJuVX47ErCTiMJv42oz0zEZyISMK+MiVq8HhUetxKPW0MsYl8JUnCSiDhIRGxEw2YiAT1hn5qAu0qyBtwSwj45saCKSEBN2Kck7K3GhgWdMmI+DX1RM7m4hVTYQDpiJJu00Jcwk0/bKPY5yKftFDJ2cikbfQkLfXELhZS9uh3LuxgquhksuekvuxgoeRgseihn7QzkbfTnzBTTevqzJippPaWkjv6MkWJKR19CRSauJJ9Uk0+qKaQ0lPo0lPq0FJMq8nEFxbiSUkJFKaGinFQzmNEx2KdjIKNhNG9gR9HEcE7HUFrNUErNWM7A3oq9WmUb+/ttHBl2MrHTzcSYm5NjfiZGvRwd8TKxK8jJPWGO7QowdTjJ/ESWueN9nJnIceF4kYvH8lyeKPLWRIFLx/q4eqrA9ekSN2YrLM2UWZoqs3CiwMKJAtdOZFg4mWJpOsPSTIbF6RTLs33cPJPj+nSahak01ybTLExluD6d5eZskfcujvLDuyf44e0TfHfpCD+4fZQPF/dy7Via0aCYpG4bSX0LPkkdsrpn6Vn3ObrX/gl++SY+eHsfP3pvhg9vHuY7dw7zvTuH+fH947wzVWLY1oql/hnczS+SFK0n1vsGwY5XcLe8jGHrsyhrn0W2eTWi2hfo3fwCbeufRdqyFpdJgN0mxmAQoNP0opJ1opC2o1J0opR3s27tazz5CJg+pY7ro1Fx9cv0ZUtc+I0d12/lOf+4juuXLCwucfntq1xfuonZ7OCTXtR/OOBatWoVzY2b0CnakfRspKv9TeSyBlTSbcg6a1C0vI6p7Q1c7W/ibX+DcE8NMXE9YVEjrs5a3IJGAsp2rKJGFK0bUbRuQNW2AXXrBnQdNdilDWTcErIBFbmonkxMR9Arw2ruwWzpxe6U4HRVgctlV+N2VjmqKlelxu9RE/HriPr1hNx6Im4jMZ+FqNdE1Gsk5NXjd2vwuzV43EpcTjlup4pwwEI66SERcxIP24kEzUSCRiIBHVG/hpBXgd8pwucQEHSLifrlH6nAI14lEY+SgFNG3K8hGzOTjZmrYOaSEQuoyCXN9BfcVPIuChkbpayTUtZFLmWnmHHSn3UxkHMxXPQwUvEyXPEwPOBmsN/DYMnDQMFFf95KJWeiP2eiP2eo8kwZPZWMnlxcRfZRJZT0xRRkE0qKaQ3ltIZiUkUprWEgo2MwpaU/qaGSUDDcp2VH3sCukoldRSPluJSMv5t8UMhwSs140cLeko39FTv7K3YOVmwcG3ZycszNyTEXJ0bdnBj1cmpXgMm9EU7tjXBiPMj0kQQzx9NMH00yP5Hh0kSByyeKXD5R4K2JHJeP51iYLLE4VWJhssDiVJ7FqSILJ/JcP1Vg6XSO5aksN2azLM9kWJpOcWu+jztncyzNpFmcrtbCVJrr0xluzuR478II3799jO/fPMYPbxznWwv7ODPmomxvJa7eQlzTSErfSlTdhLHtdaR1zyGte4aEfht/fuUAP353lg+XDvCjByf4wa0jfG/5EF87N8YenxBPyxeJdq8lKdxIuOs17I3PYa5/FvWmp1BsegZZ3RpEtS/SU/MCHRvWIGtZj8PQU70G0XShlHeikHWglHeilHcil3ax9s1Xfw24nuTT67heJpcvc/nade69+wE/+dk/8qt/h3/91//7fw64Hr0ehWX86lePJ1m/zfXlZcwW+0c/9Nc5rt/nyc9v+sxqIOxGjOp2lOItSHo3o5E1oRU3oe7ciqa1BmPLehyt6/F1bCTSs4WUtIWYuIWAoAmfqIWAqguPqgtt1xZUbTVo2zZj7qjD2LoRY2cNLkUTKY+cfMJIMqrF65ZgNnVjsQhxOqrHyw6HfEXFrl8pHX6vjqBPTzRkJho2Ew4Yifj1RLxaIh4tYZeSsFNJ2KUi4tEQ9Grwe7WEPAYSQSepqJto0EY0ZCUWtpKImgn6NAS8VdFkyCfB5+ol4BER8ssJ+pSEfCoCbiUBt5KwX0MsrCcRNpBN2sglLYQ8MpyWLtw2AYWMjR39IUopB4WEjXLGSTnjotznoph2kE/a6M+5GSi6GSp7qBTsVApWink7pbydct7GYMnBUMlJf95GKW2gmNJRWgGufFxFIaGhlKp2YoW4lkpGz2DWyFDWwFBWz3CfkeE+IwNZPYN9WnYUDews6tldMpDzdeNUbSJo2c5QRsfuko19A27GSw52FSzsKVnZX7FzdMTNsVEXx4adHB31MDEW4PSeKFP7k0zuS3B6X5LJA0kmD8Y5M5HlrakKVyb7eftUhcunSyxMV1iYrHBtsszCVJmFqRKLM2UWp0osnsxz/VSemzMlbs0VuTGT5+ZsnltzeW7PF3hwvvLR97fmCtyaL7A8nWNpKsd7l3bwvbsn+N7tk3z7+jG++tY4Y8Fe4sqNpNV15LSNDFg7GbT3EpbUY2tbh7l1LXm7gD+/doS/en+e79w5yg/uHeVbS/v48OpePpgf5UBEQVS0gZR0EzHhWgJdL2NvegrD1j9GXvNHqLd+Hk3jC0jrXqB34wt0bXwZWfNG7KourLoezJputKpOlPI21PJOlNJ2lLJO1q975RM+XL/p2f79NCSPtoplLl1Z4N7Dd/n7n/3jx7Y2v00g7OPx1z//l1+wdGOZ8xcvsHTjBhbrpw9cT6563E72k+83N9ZgULWilm5BJqxDK21GL2pG29mAtrUW/fb12Fo34GxZT6SnnpR4BbiETYRk7UT1IvzaXgw9DShbatA0b8DaUYetow5L12Ysgq3EbCLyCSPxqAanU4jR0InFLMBhq27tnA4ZLpccv1eL36vD59ES8OoJ+Q1EQmYiITNhv55IQEvMpyHmVRP3qEh61MTdamJeDRGvlrBXT9xvJRl0kgg7iYXsREIWYlErsYiJcECD360g5FUS9ssIeAT4PSJCfiWhgJqAV4XPrSDgVRMKaAgFtUQCWjJxM8U+J/GwBoe5C4uhjXhQxUDezUCfm3LSTiFhoZC00hc1kgrrSUdN1YTrrJNi1rYCXDbKBSfFnJ1SzkEl76S/4KSSc1BMmymkDBRTevr7jBSTGgpxzQpo6ejPmBjOWxnJmxktWNhRNDNWsDKatzKUNzFaMjE+ZGXvgJX+mJSIeRspdwc7cjoO7fCzb8jH3n434xUXu0o29pStHBpyc3yHj6OjLo7t8DCxy8/J8RCT++JMH0gxczDD/JEc0weqG8FzEzmuTPdzdbLC5RMFrk5VyfTF6QpXThe5NlliaXaA6zP9LE4WWTyVZ2myyN0zA9yer3BjpsDN2Wrdni+sAFaeO/NVYLs1V+LmbInrU3nee2vXCsd1kh/dm+Ivrh1gR6CHqHw9RcNWhi2t7PVL2OkSEZXU4+rYiLVtPTmrgA8uH+LH787xvTvH+P69w/zFwm7+/OJOlo/mGA/JiEpriAjWEer+Es6WZzFv+yyqzU8i3rAK3ban0De9iLT2ebrXP0fnhpeQNm3AJmvHrOzAoOxAq+xAKW9DKWtFo+hAKetg3Zsvf/wcP/GZT0w1v6/n+nHg6ssVV0bFd/n7f3gEXL/lVvETOq5f/Hyl47rM0o3lPwhwfdIH+5PvNzfWYNJ0oJFtRSaqQyNtQi9qQdvVWAWupvXYWtbhad9IXLiNtKSNmLiFoKiJsKKDuFFCUC/A0NuAum0z2paN2Lq24O5pwCWsxyltJG4XUUwaySQN+LwyjMYuTMYebBYJLrsCl1OB0yHH7VTgdanxezQEvTpCfj2xoIlY0EQkoCPi1xDzaUmHDGRCBlI+LQmvlmRATyJoJOIzEPVbiQZsxEJ2ElEn8YideNRKPGomEtQR8qgIuGQEPRKCXhFBr6TKbQXVhANaQn4NQZ+akF9DKKAl7NOQjBjJpWxk4kaiARUhn5SwT0YqrGUg62Qo56SUtpCN6UgEVGQiuioJn7ZSzNjJp80UMibKORsDBQ+VnJt82kY+ZaWYtlFM2+jvczBUcFLJmCjGNRQSavIxNbmoimJcx3DOymjexnDOXAWvooUdeQujWTMjBRO7Bu3sHrAxnFGTdndQCAo4OOTg+C4/+4Y9jPe72NvvZk/Fxf4BFweHPRwZ8XJs1MfEmI+Tu4NM7o0wuS/C5L4YMwdTnD2a48JEgXPH81w4nufSyQJvny5+RMIvTlW4Nlni6uki104XuHa6wNJ0heXpMounCyxNFrk128/dM4Pcnq9wa67MzdmVzmsmz50zRW7O5rlzpszt+RJ3z/Zza67CjZky77+1i2/eOMYP7k7yNx+c5c8v7WbY00lSsZExTxf7AiIOheWM2nsJC2pxtK3H3LKWrKmb9y8e4L98cI4f3D3Ot2/u5+vXdvP+uVEu7YnS7+jEL1pHWLgef8eXsG17Bt2WP0a+8UnE659A3/wM5rYvItv6PF0bnqW75iWk29djkbZikLehkbeilLWgkLWilFeBSyXvZP26L/6a8+mnB1yrV79AXzZfBa4VHdfvLof4hDvEda4uXP2DdVz/vc99BFw2fTc6eT1SQS1aWTM6UTPqznp0bbWY2zZhb11PSLCFtLSFPlk7cWkrUWkbcU0PaauMmFmMSdCAqXsr5s46XL0N+EXb8Eka8Sm2k3SKqGTMlHJ2IhENVstKQrVFgsMqx2VX4nKqcNpkeJwKgl4NAa+GoE9LPGgkETQRC+qJ+NTE/FqyMTO5qJlMQE/KpyMVMpIKm4n6DIT9JsJBG7GInUTMSSrhJBGzkoxZiIX0RHwa/E4pXqeAoFdM2Ccj5FMQDqiJRQxEQ3r8HiUBr4pIUE8iZCIVNZOOmcmn7fQXXGRTJsI+KWGviFxMy2CflaGinXKfkWysevbS3+egnLZRTFkpZazkkyYKKQvFdHWkLKQc1TOYlINSys5Q1sVIzkU5aSTpk9AXUZCPq8hFVfSnDQxlzIzmrewo2BjKmhjs0zOaW9kSlq3srFgZ6NMQtbcSs7Wwt2xhYpeffQM2dhTNjFdc7B90s6diZ/+AiyOjfg4Pezg85GZiLMDJ3WEm90WZOhBlan+UmYMJzh3t48KxHJcm8lw6nuXa6RJXTua5cqrAwlSZxekyC5NFrp7MszhZ4PpUkaWpEjemy9WaqXB7bqBa8/3cOzfA3bMD3JorsjyT5+65Cjfnitw9W33//vkhbs/1c2u2n3cv7eTbt07w44dz/OW9KZaO9THsaqdsbGSfX8BeTw8HfVJ2OgTEBLW4OzZibV1HxtDJ++f28rd/foHv3z3O1xf38JUru3gwN8jsiI+kth5H16sEBetwtb6Mdfuz6Lb8Mcra/4Sk5jPotj+NvvVFZPXPI9i8mu7NLyHc9iZGadUKSCtvQSlrRi5dAS9pKxplFzUbXv2DAlc2V+CtKwvcfbgiQF2x1vqdgOvRqLi4dJ0Lly5WA2FtjyVZ/5rtxafNcT25ahXNDTWY1R2oJXWIu2vQSpvRCZtQtNWiad2EuW0TjrYNBLo3k5G1kJa0EBU1EZa0kNT1krXLCesFmAWNWHrrsXVvxSfcRkTWQkjehEfSQMzaQzllothnJeRXfORTZTFVXR9sFikuuwK3Q4HbIcfrUuJzq/C7lIS92pXSEPVVKxHQkouayEVMJHw6En4DiYCZqNdAOGAmGLISjthIxJwk41Xgigb1RPwaAm4FPrukKup0C/G7qiLZiF9NOKAm6FPhccrwuuSE/BqS4aoPejykp5Bx0F9wU8rZSITkRHxCwu5ekn4hpZSa0aKVgayJfExDLqqrnrrEDFRSFgYyNooJM7mYhWLCTiXtopxwUohZKMTMFOMmcmEdfUE1+aiGTFhGNiqvSh0SaspxNcMZI+NlJ6N5E0M5I7tKVg4MexgrW8nHFST9vXgNDSTs7RwcdHJg0Ml4xcqeQSfj/U72VBzsLtnYW3FwcMDN4WEvh4bdHBn1cnxngBN7gkwdiDB9IMLU/ihzhxJcONbH+cNpLh/LsnCywOLpEldP5bl6KsvidIkrJ7IsnMyycDLH8lSJG9MVbsyUuDlXZnm2wo25fu6dG+Hu2UHunu3n3rlBbs4WWJrJsTxX4MZckTtn+qsd2ZlBbs5WWJ4s8s75Ub5z5yR/+WCab1w7yMyAnaKhgX5jIwe8veyytrHfKWCfS0xCWIurbR2WpteJybdx69QQ3787ydcX9vHlt8d45/wQS6cKHM4ZCStrMbW9gL3lZezNL2La9gzGbU+hrf8ckk3/G7K6zyGp+zyCzU8hqH2ezk1r6Kp7BZ2oEYOyBbVs+0fAJRY0opA2o5K1s/E3dVxP/I+fwf8VwLVmzYvkCiXeXlji3sP3+Luf/uy3A65Hr4+U87/6Ff/yf/6S68tLXLh0kevLy58Eriee/IQL6h+CnG+u34hV14VaUoeoayM6eQt6UTPKtlo0rTXYu2pxd23C21FDSrKdlKSZqHA7QeE2osoO0hYJMZMQq6AeffsmzO2bCAi3EZe1EpY2Yu+tIaRvJR9RkYnp8DhFGA1dmEy9mIyCj4DLYa3qtrwuZdVh1CnH65ITcCsIeVVVTZVXRdSnJuxREvNpSIeNpFe6rUSgKpEIh6yEIjbCUTuJmJ141EYkZCLoVRP2qVc+R0nII8fnFON3Swn7FEQDKsI+FQGvkoBPScivIRLUkYpYSEer+q1CxkEp6yCbMhIJiIn4BCSCIkKONmLuTkbyJnZWHIwWrAz1WRjss1KIakl6pRSjOgYzVgYyDipJGwNpJwMpJ6WYlWLURCGiJx1QUIrpGEgbKCSqUofhjI5CWErY0kLE2sZo1sh42c7efif7B1zsLtnIBER4zE34rS2EbW2kXN3syOjYU7ayb9jJgVEf+wbd7BtwsbfiVSfEnQAAIABJREFUYH/FyaFBD0d3+Dk25mNid5ATe0Kc3Bdm6kCUyf1hZg/HOX88w1sncrw1keXqiTzXTxW5Md3P0kyZ69MFlmeKXJ/MsXg6y/JUgZszFe7OD3JnboBbc/0szw1wc26I++dHeXBuhDtnBnlwYZj754e4OV9iaS7P8myB2/P93D0zxO2zw9yaG+DGdIV3L47x3Tsn+PG7M3zv5nHODrvpU9RQVNex39nFAWcPJwIKToTUlFTbCXZtxN25gYRqO4vHSnzrxgRfubqHdy+NcnOmzFtHUuxOKAkqNmFqfxFzy0tYm1/E2voC1rY1GJueRVr7Jwg3/QmCms8iqP0CPZufpWnd07TWrEHVu6XqOCuqRyZpRCbdjljYiFS0HbWig43rv/hYIOzKJPV7P+d7nJz/5MlPdVT81/8Pt4q/+DmLS9e5+Nal3wBcn86o+In6NaBsWgEuvbwehagOvaIZrWA7yrbNqFs2Ym7biLNjI56ODcSFDaQlzUQEjfh7txKWt5Aw9BLW9WDp3Yq+bSOWto34e+uJSbYTEm3F1buZsK6FbEBOOqzGaROg07aj13Wh1/VgNAgxmUSYDaKqUt6txGmX4nRIcdmrJz9el5yAR0HQLSfkVVY5KrecmF9DxKch4tUR8xsJeQz4fUYCIQvhiJVo2EIkaCTk0xHwqgl6VQQ81e1hxKci4lUQ9imI+BQrOXnVgIdoQEsiYiQS1JEIG8mnnSt+6Q5KWTt9ST1Br4CIr5eYvwe/rYmwvYVSTMZASsPukoPDO8LsKjlJuIV49M0kXELKMR1DaQuDKQvDGTtDaRuVmJFyTE8lrqcU0zCUMbIjb2agT81ASslAQk7K1YFVsg67bAMDMTmHhz0cGvawI6sn4+3FZ2rCZdyG27iNoLmFsLmFSlTBvkE7u/tt7KrYOD4eYd+AiwODbg4OVOvIiI+JXWFO7IlyfDzMxJ4gk/sjzB1OcOZYiksncyxMVsfBxckS10+VWDpd5sZsheXZEotTeZamCtycLrM0WWB5usSduYFqzQ9y68wwt8+OcvfsyAqg9fPg3FAVuM6UuD6b5/pMnltzFe6eHeT2fD93zlR5rvvnh/nWrSP89Xsz/B/vzbJ8JEW/rp6iYjN7bR0ctHdzKqBkKqpjSNdGUlpPWLSVhLqJtw/n+NriIR5eGuPmmQpvHU8ztdNPxd+LW7wWQ9sa9M2rMTStxtr+Iqbm1Wi3PYOq8WlkW55CVPt5hHXP0LHxKRrf+FOaap5DuWKJLeypRSTcglhUj1jYuNJ1tbJh7csf8chV4HryU3B/eZycL3zEcf3dT3/Gf/u3FUnW70rO/9PP/5nry0u8ffUKN2/f+g8c1xNPfBqz8G8GridXraKloQa7rhurugmNvAGtrAmtcBuarq1oWjdhbFmHp3sTYcEWUtLtZOVtxCXbCYkaiCpbSRp6CWu7MHXVYu6owdVTS0S8jZSsmZi0kYB4KylLF6WImmxci98jQa9rR6vpwKjvxWwSY7ZU1fJ2mwSXS4HLrcDuEOO0i3E7pbhdUrwuKQGPgpBPRdCnJBxQEwlq8XuU+N0aIn4jIa8Rv89AMGwmErEQDpqIhkxEggbCAR2hQPVUJxzUEvFriPpURP0qIj4F0WDVUyoeqm4RU1ETiYiRbNJGKeumnPNQyXuo5J3k0gZCXgHRgJCIr5Ogs5moo4VsUEghLGUgqWW85GS85CTjFZNyCYhaO0m5hOSDckYyJobTRobTRkYyZioxNQMJDWM5I6NZHaNZLSN9agZTcorBXtKOFjKOFvqDQg6UzBzqtzOa0VKJyog52glYW4h5egg7O/HpmwgamxnOaDm6M8CeQQe7KjYmxqMcGPJwdDTAoQE3R4a8TOwMM7U/yYnxGMf3RDm1L8rpfWHOHE1z8WSOK1MlFmYqLExVWJruZ2lqgKXpAW7MVbh9pp/l2TKLUwWuT5ZYmi5xe36Q++dGuTM/xJ0zw9y9MMbt8zu4NTfI3fkh7p8d4u5cP7fP9HNzvszymRI3zpS4fabC/QuDPLgwxL1z/dw+U+a9yzv47t1j/Jcvz/LTr57l3ZkKe5xdjGgbOWjv5LCth2NOEce9cga1zWQVjUREWwgr6jm7P8X7V/dz69wwl072MX8ozsQOD3lPFzbh62hbnsfQ8jzG1tXVry2r0TetRrPteZSNzyGs/QK9m59BsGUN7ZuepXXzapS9m1BJtyIVbUEoqEMibkAubUIi3IZEsJ11r7/IH616tAT7zMeJ8Z8CcK1e6bgufYLjqpLzv3PH9U+/+GcWri/y1ttvsXzzJnaH67Ef+mmReP/9jqt56waMilbUwlqkgk0ohPUou7eibK9F2bQeTeNrONrXExLUkZJsJyNrISJswN+7hbC8mYS+h4iuC0t3LbbOWry9W4mIGknLmohLGwmKt5CxdFOJasnGtHhdIjTqFhTyZrSabowGMSazCL1BgNkiwuGU43DKsNqEWCy92O0inE4JLocYj0uKz6sg4FcRCWmJhvX4vSr8Xg0hv5GQz0QwYCAYMhIIGAh4tYT8OmJhE/GIiVBQiy+gxhdQE/arV8ZOBUG3lJBXTtinIB7SEgvqSMfMZBNW8mn7R+r4St5Nf8FFMWsmGZGRCIuJBbrx27cRsTVRiIjp8wuJ2jrIeIQMpwyMFx2MpA30eYWETC2ELS0UwzJG+wyMZPQMJbUMpTTszBvYUzFRDAsImusJGLeQcGwn521nLCnj5LCdc/sjHBu00R8SEbc2ETJtI2xtJupsI+LswG1swm9ooc8rZnfJxrGdIY7sCjA+6GR3xc7BIQ8nxkJMjAQ4PuTn+I4QJ3ZHOToW5MiuEBN7IpzeG+XM0QwXT+a4eCLLlekyV6fKLEyWuXaqzMLkijJ+psjiVIGFyapifmm2wt2zIzw4P8a9s6PcOTfK7Qs7uHNhjNvzw9yaHeDu3AB35we5faafW2cGWDpT4saZMrfPlLhzpsw7Fwd5eGmY2/Ml7p3v57t3jvJ3X5nnH/7iHB/MDTLu6GBYXc8Jn4gTLiHHHQKOOEUMqpooqLYTk2whINvCqbEgt86PcW2uwrkTKaYORDg07CBq2Y6m7QU0zc9hbF+NoeVZdE3Pom9ejarhGTRNa9A2vUTPpi/Qvv7ziOpfpKf+RZprn0fUsRaFuBappI7ens0IBVuRibcj6m2gp2MLr7zw9CcSrJ94HLh+b+D1HzmuOw8f8rc/+Zjj+u2NBB9L+VlcWuLS5be4cesWNvvjR9ZPfiqe858ArV/vuOprMCvaUPbUIGhfj6hzE8LWjUia16NqXo9++xvYW9cS6NpEXNhAUrSNqLCekLCemLKNpKGHsKYDh7Aee3cdnp4tRIQN9MmbSci3EZU1kDZ3UY6oyMe0eB0idJpW1KpWjAYBRqMYs02K1SnHaBFjtkqw2sSYLL1YHSKsdiFWmwCHXVQFL7cMr1dOMKAmEtYTCukIBQwE/UbCfjPhkIVwxEI4ZCbg0+NzawgH9ETDBgIBLYGgjkBIR8inJuRWEHDKCLpkhL0r5z4rWYB9cSuFtINin4Nin51cykyhz0o5b6dStFHOGiln9RSSSuLeLqKONlKeHtKeXpLOHlLOHvo8Qnak9RysuNiVNZK0txLU15N0tpIP9FKJSxlMyulPSChGesn42ghbt+DSrsOlWkfMXMdAuItj/QYuHggzP+5jJCIiZWsmatpG3NJC3N5Byt2D39yCz9xGJa5hvOBgf7+bA0Nuju4OcHDMx3jFxuERPxNjQSZ2BDg65OHwkJcjOwKc3Bvn2O4op/YmOHc8z9ljWS6cyHH5dJErU2WuTJW5Nj3Iwswwy/Nj3Dg7wvL8IMtzg9xa4abunNvB/Yu7uH9hF/fOj/Hg4m7uXNzJrXOj3D4zwt2zI9w/O8K9c8PcOzfE7fODXJ8rcn22wO0zJe6fH+DhpWHeuTDEvbMVHl4c4of3J/jZ18/x91+Z4/7JPHscnYxqGznm6uWUR8Rpj4RjTjG7TV0MGDuIiOsIyOs4vSvI7Uu7uDJTZvJAmAMjDsZLZqKWJlQtq1E1PYe+9XkkdZ9Fte1plA1Po6h/Gn3rS2hbv4hoy3P01D6HrPkVBNtfpn3raiRd61CK65CK6xALtyDsqUPQXUdX+ybamjbywvN/uqKXXFm6fYrA9chI8K2rizx4/8v89B//mX//d357cv5Rx/WrlZOfpeWbjx1ZPxaW8Wu/yKNYo1/fNv6v+QN/swNqa/1GTPIW1D01CFvXI+6qRdC+kZ6m11C0vImlfT3utnX42tYTFdQRF2wlIWogJW8hpe0gaejGK2/GKWnEKdyCt3cLUVEjael24tJtRKQNJPQtFANS8hEVXlsPOlUrGmULJkM3BmM3JosQq1OOzihGo6tmD2p0HZhXbhpNxh6sZiEOixCvS47TLsbrUuD3qvF51bidKjxOVTXv0KvH5zcRCFjweA04HCo8Lg0BXxXc/F49PrcOn1uN360i4tcS9euIh4zEA3pifi2JoIF0yEwuZqPQZ6NUtFPK2yhmzZSyJso5EwN5C6MFO8NZK7mwiqirl4RLQNYvpRhUkPdISFo6SVnaqfiF7EwqKfu6SVm3EdBuxKtZS8SymYRrK1FHLSFbDT7TOtz6N4hYN5L3NDAUamVXvIeDWRkHMwp2BHvp9/eQ93QRMTcRM7WRd4vpj6jxG1qIOXvZM+DhyFiIwyM+dhct7B+wMbk/xsTuIMfGfBwb87J/wMpwWsl4ycKpvXHmjheZPpLn/PEyCzOjvH26n2uzQyzOD7MwN8TVmUGuzY2yMLeT5fN7uH1pnDuXdnPrwk7uXRrn3sVx7l/cyzuX93P/0l4eXjnI+wtHeHB5P7fO7+L+5b288/ZeHlzcxZcX9vPg0s4qTzZT5vbZCnfOV3hwYZCHF4d5eH6Id85U+PJbw/z4wXF+9tV5/ua909w8lGCvq4cduiYO2bo5Zu9lwiHmiEPMuLWXorYZX+8Gwqo6Tu/yszQ/xMzBBPuGnAz0aRlMa4nZ25G3rEFQ92fIGp5FVPt5JLVPIal9CmXDs+iaX0DVtAZx/fMI6lcjbf4i4qaX6dn2AtKutcgFm5H0bEbSU4uwYzPd7TV0tm+kpXk9L6z+s+oz/MQTPPnEH7Fq1Wc+ha1itZ5fvZrcCjl//90P+Ok//PPveKv42JH1IwfUK1cXWFq+hcX6PwKu39fa9D86oP7RqlU0161DL2lC1VODsGUdsp4tyAS1iNvXomhfi6VzPe6ODXjbNxDsrCHUWe280vIW4qo2YtpO/MpWbKKtOIX1+IUNREXbSIq3E5c0EpE2kNS3kvOKyPileKw9GLUdGHSd6HUdmCw9mK1CTDYJOkMVuDS6XjTaLnT6LvT6bjTaaoSXTtWOzSTEYZV8ZN9st8iqrqdOddVT3q7G7TXi85twODQ4HBpcLi0et46Az0jQZ8Tj0uJ1qfG4FPjcKoJeDTG/gUzMQl/cSiZsJuxWE3IrSYS19JcdjAx6GKo4GCzZKKYNlNMG+tNG9g34Gcs7SPkkROzd5IMKhqI6yl45fdZuYtrtxLQN5GytFJ1t9NkaCKjX4ZK/glv1Ki71K9hVLxGyrSPh3kzMWUPCUUPWWUfZs40BdxOD7maGPR0Me7sZi8oYDIuJ29uIm9vpswvI+6W41I0UYxqO7o5xdFeEk3uiHN8Z4MiIm5O7Qxzf6efgsIOdBR3FiJChlILpgwkuTg4wczTPxakRrp8Z5+r0CIvzY1w/U63F+VEWz+xk8cwubl46yO23j3Drrf3cvLiXmxf2cOP8OLfO7+Xm2T3cOr+XG+fGuXVhL7cu7ef6/C4W53Zw4/xuFmaHuXq6zOJ0P/cv7uT+hTHunRvl7vlB7qx0W++/vYP3Lo3w4EyF/3xpmL9+MMHPv3Gev3t/kuWDcfZ5BOw0tnLEKWDCIeaoTcgxj5Rd1m76lPX4BRuJqrdyctTLpYkCh0f87CzZGClUxbpJVxe67tcQNTyNsmk18vpnkNQ+hXzrMxhaXkLV8CzCmj+lt/ZpBFtXI2pcg6DxBXobPwYuaW8d0p46hJ21CLvrEAq30tG5mddfff6jW8Unn/ijj0fF3xNYPQLJVatWsWbNC5TK/VUd1zvvfeLI+rdyh/jYuvlj4Hrr8pUVP67HchX/gMD1qOPaXrsWvWQ7iq4N9Da/gbirBnF3DZL2tWi7NmBqX4uzfT3Brk0EOmsIdteREG0jLW8lpe4iruvBr2rDKd6GS9CAt7eeiKCRhGg7cXEjUWkDKUMbRb+EbFCBz9aLUduOQd+JydSNwdSN0dKLySpGZxChUHUjV3ahUHWg1nah1fWgVHWjUnahUXZi0gsx6YUY9SL0OiEGvRizSYbDocZmU2E2K7DaNVjtagxGGXqDBINBgtWqwOXU4LCrsdtU1aANmwyPU4nfqybk1RIJVLmtdNREMmIg6FHgd4vpS+joL9gYrjgYG3AxkDUxkDEykDKwu+xib8VDKa4h4RKQcgrIuUQUnCJy1h7Sxjbi6npC0hoSmloimvV4pK/ikLyEW/lFfLpXCZpeJ+3ZTNZXR9JVQ8T0JjHDOvostaT1NWT1dQw52hhxd1N2dlJ0d1PwCkjZukjauohaOvBqmxjL2zi6M8LhHX4mdoc4vTfCxE4fx3Z42FsxM5RSMJiUMZJRMJxWsrffypGxAHsGPewZ8rF/KMDeipfDoyEOjgbYP+TjwEiA/SMBDoyGObgjyuGdCQ7uiLBvJMj+4RDjFS/7Bvzs7/ezr9/Hvn4fe/t97BnwMV7xsKvkZEfOwmifiaGUluGEirOHUzy8so8Hl3Zx59wwt86WuXdhgPcuj/LupRHun+3ny5eG+d/fPckvvnmBv3n3FNf2hhh3djOi3c4BezcnvDJO+RQcdUsYMbWTkNXi6nqDgLyOQxUH0/uSjJedjOSsDGctjOTMxB0d6HteR9GyGnXzapQNz6BufA598wvotq9GsOGztL/2n+hY+zna1/0ZHRu/QPump+nY8jyi9jeQ9NQgFtQi7NpET+sGejtrEQjq6eis5YsvPr3y3D5aun3mU5BDVGv16hcolipVHde7H/B3v6utzcfA9St+/otfcn3pBucvXPr/JXBtq12LTrodRc8GhG1vIOnegKhrPdLON9H31mDrqcHbvYmwYCu+zk0Ee7aSkDQRFW8nLG0hKG/HI2nGJW7C1duIp3sr4Z4G4sLtxEXbiIkbSOtbKQWkK8AlxKzvxGzswWYXY7L2YrYLsTnl6I1S5MouJLJ2hJIW5MpOlKoeJNJOFIoe1MpedBoRSkX3SrpzFwplN0pVL1qtCK1WxP/L3JsGx3Wf556ScyeJb7yIEldxxb6jF/S+9zmn+/S+Ad0NNBqNfd8baOw7QICrSImkSEkU90WiRIoSSVGLYztxJTepxMmd3Ju6GSe24zixM1VT83EmKUn+zQdQshzbcxPnWsqH8w0FFLrq/+vn/5z3fZ5QRCIUdREMS/iDAh6/Ha/fTjAkEo25iUZdRGNuIhGRaEQgmZA3S2DjEvFaB60ZD4N9dUyONZEdjNPXGWSgO8hgd4DJoRhrM00s5+pZzTWwPplmdTzFoelmlrJJRts89CZt9MRMZBucTKUlJuvtjER1NNsL6PaU0uEroN6xnbh9KxnvbobSFcz06pnoqmGgsZSeZCFdtYX015bTFy6lUy5gJKxgtt7MVMLCWNzMaMLCWKOTsYzIaMZJe8zAQNrJ+lSa51a7ObnSwcZ0isPT9RydbeDITD2r2QjLIwGeXUrz0tEu1nIxelIGepusDLXL9DZLdKcletIuBlu99Ld46G1209Ms05Px0NvspbvJQ1fGS1ezj+5mH10ZLx2NMp0pF50NLjpTLroe5a91NrnpSrtpjttpCGppiZtprTORCdewMp7g9fPz3LuyzFsX57j78gR3X57g7cvTvH1pmgfnJ/nm9SX+6mtn+OEfXuK/PzjB9ZVWVhptTPqVrNQaea7Vx3NtftYSNiZCGvq8VTTa82lyVbAyUMuJ+Q6Ws43MDdeT64sy2RehP20nYt+PpHoCv+5JgtonCeu2EtFux13+JUz7HseS91uI5VuwFH8FU9FXMJVuwVq9A8lSgOgoRXRWItgqcJjLsFurcDpUWKwKdu984qdWz+P/6TMG105Gs+ObCaj/HnB99OGjMsaPPuQffrzZ8nPt+k1u37n7H+aq+Nhjm+Z8TWUBYVlLSKzA4yjFL1XiFcvxOkqICmU0uRW0SUo6RBVNlgraBRU9Lh2tDhVpu5K0oKHZY6JR2gRXi1NNh0NNt1NDt6Cix6WmP2JgtEmkv1mmuV6gvs5JQ72bZL2bRINIMuUi1eSnNi4TDIv4Ak4ktxGXbMLtsSKIJmx2A07BhChacDiN2B16HIIBh6DHKRqwObRYbBqckgFBMiBIRkSXCUEyIkgm7E49DkGP7LXg8pgRJB1OQYPbbcArG5DdNYSDBtIpiZHhJONj9Uxk65kcrWd0IEZ3i4uhDg9L4w0sjtaxMpbg2HwrR2daODbfxvpUmvFOHyNNIiP1TqbSbhaaZSYSVkbDWjqcxeTqtIzWVVNv307U+FWa5F2MZqqZHzAz3qaiO15AT6KQvkQZveEyMs69ZOx7GYtoWEg5mUnaWWn1M5kSGKw1s9ATYLLDTWedjokuL8cXWnnhyCDPrrSzNl7HwVwdp1ZaePloD88tNfLcUoobp4d47cVxzh5qZ6xDoCmqojGi2cybT9hpCBlojFlojFlprLPRWGsjHXeSitlJx0Uaap001DlJJ100xkUa60RSMTupmOOTn8kkJTJJkVSdg0TIREPYREvCRlejQHfKzsp4kkvPZnnr6ir3Li9y99Foxf0Lk7z10jhvnsvyzRvL/NXXzvK3v3+eP797lMuLGZZSNrLeKmZCNRxuFFmNW5kJ68gG1PT7FTQJxdQLJUy2+1ifyLAw0sjMcANjvTEm+qLkurwk5RJsFV9EqPpN3IovIpb/FkLpb+Eo+N8w7nkMZ/GXCWv34arejqX4q1jKnsKp3o3bVoxoL0F0ViI5qxEd1ThtCpwONVabkvz9Oz65Kn5W4Pr4qrjjkcd1+RcECf6bPK6fLcv40c+AK574Zb2KnyG4Hv/p4nVNVQEhWUfYVYVPKCXgrsTnKsdrLyQilNIgVNJoL6fJVk6jpYI2UUWHuKms0k4VaUlLi9dM2qWnSdDQ4qyh3ammy1lDh11Bt0tNf9jASFpksMVDa71EQ1zc7DCMC8TqbMTrBRINbiIx8VEZrAvZa0FyG3F7rLhkO4Jow+4wY7EacAoWBNGMw2nC5tgEktmqxmBSYHPU4BR1CJIeQTLicBowWzQYTSrMVjV2pxaLTYXJXIXZUo3VrsDl1hIKmmhMuejpijA8GKe/L8LoUC0TIwlGesP0tcmMdvmY6g8x3RdkrN3NTE+A1bEkR+eaN83wbIKpDj/ZlEA24SBXZ2U8ZmIkWMNIQM1syko2riLtfJp6xw6a5N20BA7QHi2kI1ZIWzif5uA+UtJuGux7aRby6fNWMhEzstAgMt8gcrA9yGyTm7F6Bws9AYYazQw2mljPJTk+l+HwVIpnF1p5/cUZvvH6Ub71xjM8vLrIidk4x2eiXDnRzSunh7n14gQvHu1loMVBMqCkzqekLqClIWqlIWYlGbGSjou0NMi0NfpobwrQ1hSgrSlIW3OYtpYw7ZkgHU0h2psCdGZCtDcF6ciE6GmL0dmyuV410FXL5Egjfa1eOlNOZofjvHwiy62X5njzygr3rizy5oUZ7p6f3Fz7eXGcN54f4XevzPOX757iB9+6yLffOMrzE3Fm6y0MylWMeRXMhHWMe5WM+VQMB9R0eipIWPcTteTTk7CzOJJiur+e0a5aRruiZDtD5Lr8tISV+PTbEBW/jbX4MUx5jyGVfxG57EuIxb+DXPkUQc1uHGVbMBV8GUvJFkT1bjz2EgRbMXZrCQ5rOQ5rOXZLJRZzFXpDOXt2PfGp8/apAdTPQHHt3Llzs+Xn+is8eBQk+MGH/+om618Arg8+4u9++A8/k4D6acX1cwT9DMH18d9TVhYQlLUEXVX4xAq8QjluRxEeewEBezG19mLipkKimgMkzSW0CCoabZWkbFU0iTU0uXVkPAYaJQ1NooZWUUObU02nU0WXoKbXq2Oozka22c1As0wmIZCIOYjXCsSidiIRC4l6gfoGmUhMIhqVidXK+AMOPB4LoYiLUMSDxysRCMoEgh4iUR+hsIzX50CWrfj8djxeK5LLiFs2Egw5CEdE/AEnHo8Dp2DGLdsIhAT8QQey14Lo0uMQ1EguLeGonXSjTHdXlOHB5Ca4eiNkh2vJjSQY7AmQ7QttFkp0+5ju8THU5KCjTsdYp4upXj+Lw1FWR+LMdQfINYkMRo0Mhw1MJWzkInpyUT1jUS1DEQUdniLavAVk5P0khZ0kXbvJ+PJJew+QFJ+m1rKDtLOAoYiGiToLEzErU7UOFlJuZhokxhM2ptIiuWYnXTEVE21Onp1r4shkPXPdHs6tdvDn773Id/7gGn/2zvPcOj3CUp/I2pDMlWe6ef3cGLdfnuLmuUnWJhsY6wnRHLeQjtuYn2xneaabpaluVmb6WJkb4ODCCBvLY2wsj3FwOcvBtSwbGznWVkZYWxpmfWmE1fkh1hZGWJkbYmlukIPLo6wvDbGxNMTqXA9DnSF60hIHJ9O8dn6B+9fWeOvKMm9eXuD+5dlNk/7iDPcvTPPWi7lH4DrND//LFf749UMcHwwxWWdk2Kdi1KsgF9QwHTWQDappcxYTN+7Fp96KT7ubtqiR2YEEue46BtsiDHVEGGr1k+vy0xarIWjahbvmy1hLv4C15Dfwq5/Er3gKb+VTyJXb8Cp3IVY8haP8KZzlWxGVu/DZS3A7S7BbirBZirFZSnFYq7CYKtHWFLFz+5c+N3B9XAh75car3Hv4Hn/93b/9d0Q3/4Jexddev/MziuvxT8mUAHvvAAAgAElEQVS9zwNcjz32GKrKAgKuGjzOMmR7KR5nKZI1H8G4D685n6Apj6jhABHNfpLWUlpcKhodlaQcVTTLWjJePWmPjrRbQ6OgosmpovXREGqXpKHPb2AwYWO0xU1fxk0qZiPqNxELWqkL26iN2DZjnBs8xKIuImGJWEQi4Lfh8ZqJRF2EI25kj5NQ2Esk+uiJyAQCAj6flVBYIBIWCPht+H1mohE7dbVuaqNu/H4nsmzH43UQCAqEIiLBsAOf34IsG5DdOoJBM40pN309tYwMJhnqq2WoL0putJ7caILOVhejfUFmR2oZ65AZb3cx0mynN2ViqMVBX9pCX72JbMbJRIuLuTYPU40iubiNsZiJ0bCWkYCaHncF3d5Kun2VtMjFpMQ8GqQDpL2FpNwFJMUDpNwFNMtldPmV9Po1DPp0ZINmJqI25utdjEYsDEX05FI2eiIq2kOVzHSIvLjWwfn1bg4Ohjg9l+H3Xz3CH71xkvevLnFmoYGxtI7FHoGrx7q4eWqQ66eGuXp6jOWxeka7grQ3iLSlXcxPtXNsfYyThyfZWM5ycHGMg4vZT57VhWGWFgZYXRlmdWmQtcVBlmf7mZ/oZX6yl8XpARamB1iZH2ZtfoCFiXYG2kO0JR0Mtcocmc3wyrkp3rqyyL0rC7x5aYb7V2Z5cGWeB5fneHhlnnvnJ3n30hx/+d4ZfvAHl/jGlXmWWpwM+lUM+pQMehSM+NRMxkyMhrSkbQV4FU/hKPsSLtV2WiM6pvtqGWkPMdgWoq/Zz2CLj2y7h5awElfNE9gqfxNn9W8jVHwRueqreKqewFe9nYBqN3710wiVTyFVb8dVtR1n1Ta81gK8UimivRirpRDBVobDUo5BV4xOU8yu7V/+HBXXrkeT86/y5oN3+Ku//h4ffvQT/vmf/5kPP/zwV1BcH/6Ev/vhP3DzlVtcvHSF23fufqos4/NXXI899hhqRSFBjxavWI5gKtgEmLMYp2EfsnE/UXsR9Y5S6owFxAz5pIQKWmQ1jUI1jS4laY+GRq+WhKAg6aymVdbQKWtpl9S0CzV0eXV0hvX0pRwMtHhpTojEwzbiITvJiJN41EZt1EZD0k193Es8JlMXcxMK2pFlA4GAjVjMTSzmxR9wIXschEIufD4HPp/9E5M9HLQT8JkIBc3EawVS9V7SqRD1ySDhkBvZbcXtthIIOggEbXi9RrxeA36fgWDASKpeYmggyeRYE7nhBnIjDczk0kyON9Dd5maoy8vCWILZgRCDaRsjrQ5GW52Md7npb7LSWadlNG1nqs3NRFpkMiUym5YYDusYDKrp81bR6aqg26ukN1RDh6+KFk8Zja5ikmI+Da5CGt0ltIWV9ER19AR19AeNjIatTMZE5pIy07UCfV4NuaSNqYyTzmAlvTEFZ+bTfOPmBm+9MMvB/iDPTtbz3qVlvnXrCG+dm2RjyEcurefERIS7Z7O8enqYm2eyvHJuisWROJ0pgfYGic5mDwNdMSZHmpif6GQq20l2oIXsYCu54XYmRjrIDbeQHWlkPJthcqyZqWwL44NNZPvS5IZamBnvYTbXx+RoBwuTHczlWunOyPRlXCxlk5w62M2dl+d598Yq791c5u2r8zy8vsTD64s8uDLP25fnePviDL97bYn/9u5p/uabL/Hu+Ukm642kjHmkjfl0i5V0OErpcJTRLVXRKlVQaz6AV7OTiDWPlqiW8a4g2a4I/S0BOlIuOusFRttkmoJV+I07kLVPIKm+gqzejLGJ6HYT0uwlotuPr2Y3zsqnkFW78Cmexq3cic+aj8dZhMtZhOgsQRYqEWzlGLSFWIwV5B/Yzhc+OW8/nw7x61Zcm4Wwr/Dw/a/zvR/8PR9++JN/x1Xx0RzXx+B67fU7PzeA+lmkQ/wMKP8FuJRVhfg9WjxiBW5LEV57KZKlAIduN5JhL0FLPklHKQlbMUHNXiKGA9RZioiai4g7KkhK1SRdCuqcVcTt5bS41bTLNWTs1TQ7FHTIGlq9anoSNgabfaRrHcQCFqIBK7GAlWjATCRsJplwkUr4iMdkYhGJcNCBVzbh8ZgJhYVPVJdbdhAISng8Vvx+G6GQk3DQRjBgIRyyEQlZqIsK1MdlknEP9XEf0YibQMBJKCxS3+An1RggEZcIBox4PTr8Ph2JWgdDA0mmJlqYyKY3E0rHUkw9ilaeGUuyPNnIUjbBSKtItl1kcSTMdJ+H/rSZvnoTE60SE80iQ3UmRmpNZGuNDIW09PoVdMjltLsqaHcraBYrSAtlNLkqaBRLaRRLaZYraXJX0hFQ0xfWMxA2MhQ2k43ayEXsZEMWBrwaBvwahqJ6+qNqBuNqFnuc3Htpir94eI47z+VYbHfzzFice+dmuLDWwXPT9by4nOHSRiuvPtvP7eeHef1sllvnclw5NcZ0f4T2ege9rQEmRhpZmethaaaLuYkO5ie6mMt1M5frZn6il9lcD1OjbUyNNzMz2cZ0roXZ8VZmx9uYzrYxOdzK2EAzk6OdzIx1c3C+n4PzPYz1xpgZrOW51S6un87x4OoyDy7P886VhU1QXVnknWtLvH15kYeXFrl/fpr3Ls/zZ/ee4dt3j/L+xRnOzaTIRo20WEtpMhXRbCqhR1LSJStpESuotxcTNuwjaNxLylfNQLOL7rRMW4OL5qRAR0qkr0kg5a3Ab3war347Pt02/LrtRI27CWl2EVA/TUCzB69qF0L1NsTq7Yjl25AUO5FNBxBM+3CY9+Ow5CNYSxBsZRh1+Zj0xezZvWXzDD/++KMZrs/Y4xoZ+6Se7G++/3efSof4Fcz5Dz/8CT/4u7/n5iu3uHT5Krfv3P2ZlZ/Prp7slz/VVUV4ZB0uoQLZUoTHUohkzEMy7EM27SdoK6BOKCXhKCFmzCesPUBYn0etrZh6qZK0R0mDq4q4o5yErYSUo5IGWwVJYymNlgo63Gq6/VoGEnb60zKNtQ5CPjN+r4mwz0w4YCYcdZBIyMRr3UTDArURidqoC6/XisdrJxAS8XgduNwOZI+ALyDi8dnwBWx4fRY8XiPBkI1I1Ek0ZCcWslMbEaiLSMTCIpHQ5lWyts5NuilM06NWoFRSIlnnJFnnpLFBYnQ4xcxUOxMTLYxlU0yMN7Ew08r6Yg/rC50cnGvl8Fwb0/1hsu0Sy6NRVrJRsm0CU50eci0SgwkjYw0WxutNDIXVDEVqGIzU0Omvos1bSaurkpS9mJS9lIxYRUasokmopEWspsVZRa9Hw1jEwnTCwUTMwqBPQ4+soEuuosdTxWidlv6oioGYkoVOB+cWEvzBrTX+9I0TXFrpZCYjsD4Q4sRkPcv9fp6ZrufWmVHuXZzg9gvD3Dk3zN3z47z+Yo6rp8dZm0yT7Yky1l/P8mwPzx6bYibXSm9HhMHuOoa64/R3xOhuidCZCdKa8jx6ayjRFBfJ1Em0JN00J2QSYTt1YRudLREWprp57vAEx1YGWJvK8NzBbm4+P8HbV5d5++oS9y/M8vDiPO9cXuCdS/O8e2WZdy4t897lVe6/OMv9Fyb407tH+Yv7J/nDmwd599wUh7p89HtUZMwldDgUDAdN9Hg1NIsVNImV1JoK8Gh2kXCX05uWyCScNMYF2tIynS1uOlJ2aqUyvIa9RGx5hEy7CRl2ETE+TUi3E79qOx7FNjzKHbiUOxEVu3BU7URQ7EY25CMa83AY87Aa8rGaC3HYSjAa8jAaCnl651c/JT4+vYf8hc3G+i88tvn8WsD1NNmx3KMgwa89eqv4k399WcbPJaB++BP+4Uf/yK3XbnP5yrVH9WSfAtdnVgj7y5+KigIcDgWCowy3pQjZnI+g3YNTuxu3YS9e8z6itkLitmKihjzC2gPEzAUkhTJS7mrqpUqi1kLCxnxixiJqjUXU6gup0xfRYCol46ikza2kr9ZCX4OLhqiDkNeETzYRkI0EvCaCIRuxWpFYRCQUsBMJOQkHnXg8ls1ZrYATt8eO5LIjShasNi02Ww02uxqjqQKTuQKbXYHdqcJpq0ayK3AJNUgODXarEptFgcVSjcOpRpS0eLxG4rVOmtNeutoj9HRF6emKMDqcYnysifHxNBMTGaYmW1ic6eDQSh8bSz2sL3ZybLmL1Vwj450ecl0eZvsDzA+EmOsLMthgoSdaw3Bcz0SjhWxcx2BESX9ERXdIQYe/ihZXOWlnKY3OMprESjJiFSlbGSlzKS3OSgZ8OqbjTqbjNkYCGjqFMtqlMtrEEjrlMjo8pfRFqplttbIx7Oa1Z3v41s1lLqy0MN/iZCRuYCrjZKHLzaHRCOfWWrl8oodXTvfx6uk+Xj3Vw+1zw7x6doTrZ8Z44cgwRxZ7mBtvZmWuhyMHR6kLWzCq92PTFyKYy3CaShDMpUjmcgRTKQ5TEU5TEXZ9AXZdIYKpBMlchkVbgGyvpqctzOJ0F0dWBlmbaeeZlR5unJ3mzvk57l+e560LMzy4NMubL03xzuV5Hl6e5e0L89w7P8/DC0vcPTfJG8+P8q0bS/zxawf5vUvz3FjvYrlVIhs20O/R0CmqabFX0WAsJO3Y/CzrzEX4tLuJOotpTzpJx52kEyKtaZm2tEgmbiLkKMat2UPIvJ+gYTc+7Q58NVvxq7fiVWxFqtiCW7EdR8VW7OXbsJQ+hbHkScSavbgMBdj1BzBq9mExFmAyFmI0FmAwFLFj61d+Cq7HPz7bnw24djwC183XbvPg3Y/nuH4VcH30cZP1R/zox/8nr71+5xPF9ek8rv8I4KqsKERwKnHYSnCZC/FaC5EMexENe/CY9hOwHqDWUUzCXkLUkEfMmE+Ds4yUq4qUu4p6qYKYrZiwsYBaczF1phLixlKS5nKSxhKSpmIaneX0RE30pdw0RByEfRYCHisBt4WAbCIQsBCNCsQiItGQk1DAgc9jQfZYkL1W3B7rJ+Byiias1hqsVhVOoQa7U4HVWondVoXTqURwVOMRapAFDVZTJRZDJTazAqulGqOhDLOpDI9HT7LOSUujzFB/krnZTsazTeTGMuTGmsiNp5mebmVmpo2l2U6OHhzi2PoQR1f7OLbSw6G5Vqb6wvSnHeS6vMz0BZjp9TGcttJbW0M2ZWSiyUw2oWEwpqQ3VEmnv4zOQAXtngoyYikZsYxWuYpWqZoWZyXNjgpahWpGwybmGgSm6kwMeBX0yhV0y+X0+CrokIvoj1Qy02JmtVfg1GyUu+cGubieYaHVymTKyLn5Jm6fHufsYpozCykuH+3m+skeXnt+kNfO9PP68/288mwP10728erZcV5/eZErZ+ZYn+tiZbaHI2ujBNw1VBRsQa/ch1VTgFmdh11XhNtahU9Q4BUq8dhKkUyFuMzFuM2lyLYybLp8Ih4t85PtHFoZZHW2k6WJDC8cG+WNi0vcv7LE/ctz3L8wzcPLczy4uBll8861Od65usT9SwvcOz/PG2c3Z7m+cXWOP7q1xreuLPDSbIqZRht9fjXdbjVtDgUNxmIShgKSlkKaxArq7WW41LvwGvNojTtprXfT3OCmLeOlPeMiHTMQcpQg6/bi0e7CXbMNWbUVj/IpPNVPIpU/gavyKcSqzdhmS/EWNPv/M5r8LyHW7EU2F+EwFGDR52MyFGDQ56PV5WO2VLJv7za+8PinrZ5Pqa7HH/+1Llvv3LmL0ew41165xcP3v8H3fvBDPvjgo821w3+zx/X//hMffPQRP/rxP34Crk2P61+C6/OD1mOPPUZVZSEuqQanrQTRlIfPVoio34OoexrZuJeg5QBxZzH1QhlRfR4xQx5Jewn1UgUNrspH4Cohaimh1lJKrbGUhLmCBls1SXMJcUMBKXspfbUW+lMycb8Zv9uE120h4LIS8FgJBqzURoXNNZ6wQNBvQ5bNeDwWXG4zosuE7LUjSVbsDh0WqxKrTYHLpUGWNUiiEtGpwOPWEJD1RLxGgrIBwabAaVUiOtSITjVmYyl6XSE+r24zaaJeYqQ/yepiP7MzncxMtTGZy2yCa6qF6alWlma7OLwyxDMbozxzcJhDC10cWuhgabyBwWYXgxmRbLubyR4vk10uRpvMZDMmZtttzLSYGEkq6QoW0+LJo9VbRJunhIxYRLNUTLunkg53NR0uBe1SNe1iFUNBPVNxC7mYjkF/Nb3eMro8xfT4SxmIVjCZ0bHa6+Rw1supmTBn5qKs9DqYatJxeNDL711f5U/ePMGVI128vNHKq88N8Nrpfl55rpe7L4zw1kuj3DzZxdVnurhxaoQ7Ly9y4+w8B6fbWJ7u4NnDOaI+Hcqy7TiMxbhtlUimcmRrJUFBTUTWEvPUEJWV+Oyl+Gwl+O2leG3FCPp8Ih41q/NdHFkdYGWmndWZFi48O84blxa5f2WBh1cXefvSJrDevTrPe9cXeHh9nrevLvDWxXneOj/HG2dzvHF2lK9fneW/3FrlvRfGWWlz0O4qobbmaepqDlCvL6bRXEraWkrcXECDo5R6RxmSehdCzW7SYQstCXlzDq3JS0eTm1RET9BejKvmaUTlNgTlk8jqbQRqdiJXb8VZ+gRS5VaEyu0I1bswlzyJas9votz3W9iqdyLp87EbCjDrC9Dr8lHX5KFUH8BoqmTP7m2fSkD9+Hx9DK1fL7h27Nz5qCzjJg/e+xrf/du/ewSuX9Wc/+iDT8Yhrl678QsU12dn4P1yxVWAJKpx2kuRzHl4rQWIuj0Iml3Ixj0EzPtJCMU0iuVEdfuJ6vZTay4g4Swj5a4iKZYTsRQRs5YSNhYT0hWRsFSQtFYSN5eQtBSRkSoZTNjpT8kk/Fb8rk1wBT0OQl474YCNWMRBJOQg9GgvUfZY8HqtuGQLgmTE7bEhSmZsthpM5iqstiokSYHbpcQlKXCLCvyylpDXSCxgIeIz4xU0uMUaZLEGl1OFw1qBTpOH7FbR1CCRaXAx0p9gZb6H+dlO5mbamZ1uYyrXzPRkC7PTbRxc6OfwygjH10c5tjbE4cUeji73cWi+g+mBWnpSTobb3OS63Yx1CgxnzAw2apnrsrPY62A0paInWkp7oICOQCEdvmLaPcW0eUrp8lbRF1DT41PSIZXT6aqkz6ciG9UyVqtiJKKgN1BKT6CIvmgJuaYaFrstLPXaODzm4VjOx+FRN8/NRFnucfDScoqvX1/m9ulRXlhu4sbJXm6fG+WNF0a4ebKHN84O8ca5IW6d6uX288PcOjPK7ZdmufLcJIvZFAvjGc4cmyDq0aCrfhq3tRyPvRKfvRq/vZqwUENIUBJ1K0l4VfisRXgsBfhtRXgtBbiMBwi5KlicyHBoqYfVuXbW51q58OwYdy9vguv9G0u8c2WGdy7P8LUbC3z91gpvX9+MuXnj/CxvvjzL7XNj3DrVz/tXpvn6lWmuHcwwlqih21+1+VbWq6VNUpO2lRM3FlBryiNhKyZuL8Wj24ezZi91Hh2NUYF03EVzvYvmpINkQE3AVohLswtBvRVBuQWfbgdB3S5kxTZcVdsQK7YhVO7AWbUTa+VODAVfRr3/ixjLt2JT78OmL8CozUevK0KpykOpKUSjLWPr1kcDqD8DqE8B69cIru07djwC1w3uPXyHv/7e9z9lzv8qCagffvjJAOq16ze5++a9TwUJPvZTGn+O4Covy8Ml1SA4yhCM+3GbDuAy7EPUPo1s2E3AvJ+4o4i0WE6t4QC12s23inF7KQ1SJXWOMkLGQoKGAkKGIkL6IuodShKWSmLGQhrspbT71AzWO+hJSiSDVsIeCwHZSsjnIOixEfJZCfo2fS+fz4LXZ0X2WAiEBDw++ya4ZAuybEVyGXA4VTgdVTgd5TgdZbiEKtxiNbKgwCsqCXp0+F1aPIIar1iDV6xBclTjtFdgMhTglqpJJRxkGkRGBxIcXOpjYbqd2alWlha6mZ/tZGqimYW5TtaXBzmyOsLG8gCrc5u+zYmDQ6zPtrM+287cSD3DHV560xa6U3o6EzUMpHXkOiws9DuZ7jQx1FDNYLKKnlgpfbEKuoOldPrL6A1Wk63Tka3T0R+opj9QzVBExUhMxXBsc8F6rEHJbKuexR4Tq0MODo/LHByVODLp5/yhJu5dGOfV53o5OOTi/GoTVw53cm4pzYWNNl5/PsvNUwOcXWnk5HQtB4dcLPXaObNQx2tnhrjzQo7Xzk1x4/kZlsdTTI/Uc2J9mDpvDVb1XgLOKnz2SoJOJTGXhohYQ0SsIenX0OCrIeIsIyKWEnIU4bfm47PmE/cqWJpo4vByNwtTGebG6jn/zCgPrq/x9VsbfP2VZd69MsM7V6Z4/9o8X3tlkXtXprhzfnIz4+vFKV45PcyNEz289cIIt050cW29hbdfnORP753iz++/yJ3n5tjor6c7YCCk3UdQt4eQYT8+/X7cun0I2gOERTWJ4GaJazJiJRnWERSKcen3IKp3INY8hVPxFUTFE0iKJ5Eqn8Kj2IVUtRN72TacVTsRlHuwlm1FV/gVTBXbsdUcwKYvxKgpxGgoRW8oR1VThEJVwpYnv/r/f9Z+nYrr0a7ip8H1KwUJfnoc4u//4ce8eut1Ll2+yp03Ph0k+Bj/MgH18wSX6CzfBJd5Py7jXkTNLiTtTjz63cQseTS7q2i0lRDT7qfOUkKDpKBeqKLOUYHfkI9Pe4CgsYCYuYyko5qwoYiAbj8NQjldQS39cSvtMSu1Xj1Bt5GQz0bYb8fnNhKUjUSCNvxeCy6XHsltQPZaCISceP2Ozb1DyYTbbUaS9IiiEqdQgcNegmAvRnKUINnLkGzluOxVeCUVXkmFLCjwSRpcjmoc5lKc1lLspkK8UhXpBjstaekTcC3NdrIw3c7yQjdLC90szHWyujzAxuowh5aHWFvoZXm2k8PLAxxbG+TgXDtHl3s4vtrHQraeoXaJrpSJrgYdXQ0aRloMLAyKLA+JTLYbGGlUMpisZCBZRVe4mL5oOYO1CobrlIzUKukPVTBSqyBXX0M2qWQ4XslIfRUr/VYOj0tsjAscyomsZSXWcx5ePtbKOzfm+L0765xdSbPYK3Fqvp4XVjNcONTBa8+P8eqZLEem6hhp1LE+4uPy0XaOjvtZ7nNydjnFa89nuXdpmRtnN8E1NVjLoYVOkgENov4AEamaoKOKkLOaWpeGiENJnVRDg09Hwq2kVqog6izBbzmAz7IPn/kAcbmSxWwD63MdzOXSzGaTXHh2nPdvHeabn7TuzPDg4hTvXZvnvevz3L88zd0L07zx8iyvnd3MiL9xspfXTvdx4WAT985m+b//8k1+8qM/5O//5C73X1zl6GgTvVELYWMeXu3T+I37N4P/NHsQtAcIiWoiHiPxkI140ETUqyToLMRZswNb9ZMI6i04FV9GqPoKbtVW3NVbkSq2IlbuwFb6FJaSJ7GWb8NasQNT+XYMFTux1uRh1Rdi0hZhMVVgMStQKApQKkvY8uQTn9sZ3rlzJ9nxca7c+Bhc3+ODjz7e3vm31JP9C3P+1mu3P5nj+vlexc8fXG5JgyRUIJkOIFsOIJv3I2l3Imp24NXtJGEvpE1WkLIWEVHvIWYspt5ZTdJZRZ29Aq8+D49uE1xhUxG11jKi5mIilkLi1mKa5Wq6ogZaIkaisga/pCXoNRMLOwj5TARlI2G/hYDPgiyb8Pgs+IMOvEE7steK5DYjiAYEQYcg1uCwVyI4yhCFUkShGJejBJejDJetAslWgVdSEZA1+Nw1BFw1uO1ViJYyJFspgqWIiE9NW5OLjoyb7GCcjdU+NlYGWF/uZ3m+m4XZdpYXe1hfG+bQ6hCHlgfYWB5gY7mf9aUeNhZ7OLzcw5Glbk6sDXBspYeVqTRjfX56mq201CnpTCoZ6zCxOupmrtfOaFrNRKuObLOazmghA4lKsikVw/FqBmLl9ISLGIqXM5lRM96kYqJFzVyPnsMTIocmRZaGLMz2GVgacTI/LHJiOcGdi1PcfmmCE3P1rI+FeX4lw+XjvVw61svr5yY5Od9IT0LDQIOeq8f7+f4fX+Obt1bYGPawNujh6jP9vHfzENefn2ZxtJ7pwRiHF9qo81QjaPcQkSqIipXUuVXUSkpC9ioSsoaUV0etWElMKCNkycdr3EPAcgCvcS9RoZS5oTrWpltZnG5hdbqZK6eneP+Vw7x/bYV3L81x//wEb700zrvX5nj76gz3Lk9z7+I8b56f45XT41x+po+bpwa4fLSNMwtxbj3Xz3//3Rf4r++/yNduHOX8+hCzHWGafTX49Xvx6PcQshfhteRhUe3Aqcuj1qMn5jVT6zOSDJsIy5XEXKV4jHuQNNuQDU9hrfpt7JW/g6XkP2Mr/hJCxZOIldsRqrZhLP4KqgNfxFS+Hbt6H8bqPegVezGq8zHrSzEZyjHqK1BU56NWlfHkk09+fuDatYOx3Mfgepe/+f73+fCjD/mnf/p/fsWyjEeK6+NxiNd/oTn/H+Oq+LHichn2Ihn2INRsx656Clm7g4S9gBZXBSlLIbU1+4joi4iZK0g4qonZypG1B5B1+wmZigjo84haimgQq6hzlBI07CctldMd09Mc1BFyqfAIStyiGp9HR8Cjx+/SI4uaR1dFK16/lUDIiezb9Lgktxm7Q4vk0uNya7FYSrBbi3DaC3BY8/AIpXjFStyOClz2ClzOKnyiipBHi19SITuqkJ2VuB1lSLZiIj4VzQ1OOjJuJkbrObI+wKG1R+Ca62Juup3Z6Q7mZjpZnutiY3mAw6uDHFkbYGO5h42lbtbmOzi03M2zh4Y5sT7IkeUulqZS9LU4SEeqaY5V0p/WsDAgMt1tJdeqZ6JVx3BTNa2hPPoT5Yw3qRlrVDGZUTNSX8FoqozZDg2TbSqmu7QsDppYG7ezPGZhqlfL9ICRs0fSnFhJMNHnYG7Iw+pYhNVsmJPzjVw40sONU6Nce3aYs2vtTHSItEaVrI5GeO/GGt9+eIpbp4dY7pMYadBwaqmJNy8tce30FMtjDUwNRlmbThNwFqIt+yqSfi8RoZyYWEnSU0OtpCThVpN0qal1VsVFU/UAACAASURBVBCyFBI05xEy78dv2ous20XYXsRsf4yViWbmchmWJpu4/Owk7904xNeurW4WZpyf5MGFae6+lNvcUbwwzevP53jl1Dg3nhvj0vF+rpzo5dR8nGMTIV5cbeL0UpoX1jt47ewMl4+NM9sZoV6qQlBux23Yg99egGjYi0mxHYtqD1FZQ53fTFjWEZSqCQjFuM17kfTbkQ3bEbVfRV3wGLrCL2As+C1Meb+NWPEU5qKvYCl9AkvFk2iKvoS6cAv6iqcxKfdhUO5Hp8xDV1OIXlOCQVNKjaIAVXUJT27Z8tNz/Zkrrh2MT+S4cv0Gbz54yHe++10++OiDXx1cH360ufLzyq3XuXLtOnfuvkUi+Slw/dK1gF/HP/+Lf2d5eT6uR4rLaTqAZNqHqH8aoWYbovopPDXbiJn2khFKaBHLaTAXETMUEjWXkpJUJCQlPkMxHl0+PkM+PkMeHs0eAoYDeDR7CJvzSLnKaHSXUyuUINtKkJ1VuIVqZEmFV1Ljd2kJePT4ZAMuSYdLNiB7zHh9Vjw+K5LbiN2pwSlqcQoqbJZSbJYCHOY8BEseorUAt6MUt6MCyVqOx1GNX1ARlDT4BBWyvWpTjVlLESwF+N0VpOMWOjIyM+NNHF0f5dDqEAcXB9hYGWJ5rpeF2S4WZrtYXejl+EaWZw5lOX5ohGcOj3LsYD8HFzvZWOri0FIXJ9b72VhoY6jTS3+LSK7Xy2inSEdCTU9DDSPNegYbVQyllPQmyuhNlDLbuelbTbbUMNtpYLbLwEK/gfVxB4uDJgYay+hK5NOXKmGsQ8XBSRcvHsvw9bsHeev6PKOdNhr8pbTV1tAcUdAeUzE34Ofqqc1VnqkeD81hFU3BapaHQ7xzfY1Lxwd4brGJ+T4PYctOcm0O3ry0zKsvzLExnWGiP8zcaC3NdTringoSniq8xnwC1mJqRQUNHi1xUUFcVFDvVhNzlhGyFRK2FRCy5+Mz7iPiLGVuoI6ViQzzuQyLuTQXT+Z475XDvH9tmbcvTvP2xRnevjTLg0uzvH1lkfuX5nn1zDhXT45w49QY154b5cVD7WyMhzk+WcuV473cODXCCxvdnFnp5tLxSTZyrcSlaqzVW7Grtm9+2WqfxqrcgVmxE4+tgrBbT8ilRTaXImifxm/dj6Degqn8iziqf4c65z6mOiTmurx0R/T41E+jP/BFdHlfxFj6VSyVW9EVb0WZtwVD1V7MmiIM2iJ0mgK06gL0mhK0NSWoVKVs2fLZXxU/3rrZuXMHY7kc127c5K0HD/nO33yXDz784FHm/P9sjusnwC/aVfzRj3n19h0uXr3G7X9VkOD/+sz5xx/7DR5/7D/xizK5yirykVwanI4yLMa9COZ9OLU7EdRbcSm34FU9SVS3k0Z7AWlnCUlzIRHdXmKWAuqlShKiAp+pFEmbj8dQQL1XSXNYy1BGoqPWTMReSMC4G1H1JPryL6FXbcVuKsAjKQh7tUQDemRJgSypcElqBIcSl6jF6zHh8Zpxy0Zcbh0OoQa7oMJmr8ZqKcFhKUCw5OE0HcBh3I9oLUK0FSNZSwkISkKihqhLT8SlIyTU4HcqkO3l2I0HCMjlZJJW2hpdTGUzHFsb49DyKOtLI6wvD7O60M/KfC8bKwMc3xjj5JEcJ46Mc/zwGM8eH+fEkSwby92sL3RwdLGL9blWJgYidDTaGerwsjBWz1iPnwZ/JV31WsY6bWQ7TAw2qemsLWaovpy1fjMbA1bmO7Us9JtZG3dxeMbDSs7JwrCZsTYlg+kKWsIH6IwVM91l4ex6hvvXFjk2lyJk30PIvp/lbB3rU/V0JHQkfeWsTia4cHKUXJeXWqmUiL2QwZSVl4/0cfGZUS6dHGdjMoVHt53ehJZ7V1e48fwUc8MxRrt8HFlo5dq5ae5eXuGZpXbaYkaijkoitipi9mrqxGrq5RpSXh1xl2LToBdKiIpl+Cx5BO1FzAzEWJ3IsDieYXkiw8Xncjy8uc47N5Z5cGWKd6/O8PDyNA8vz3L/0gJ3Xp7j5tkJrpzKcv35HFdPZTmz1sbBsShroxFOLzVz+8UZLhwbYaIzRH9Kpj/lpdalxlGzB1G7G0m3G7tyO3bFNmyKHXgs5XgFFS5LJY6a/TR4FDy70MLBkQgx6x6Stv3ceX6CP3nwPC+t9zHd4WOhM8R0i48mjwqXZjem8ifRFW5BdeAJ1KW7MGlLMOhLqVEfQKXch1KVT5WikCpFKVu2fOXngPLTM/3rzZzfsXPTnL92/Sb37r/Nd77zXT74OMz0fzqA+kvA9cMf/yOv3r7DhStXuXX7jc8pAfU3eOyXgKuk7AAutxbBWYHNvB/Juh+XcTdu7U7c6qcIardTa3iaRkcBSWs+cWMeYe3TxKx51EsVxKVKAtZS7MrdBO1lnDs8yv/4o9v8yfuXuXPxIJM9fuqkQpK+UlqSOurCauzWgs1JfaESWazGaS/F79XgFlV4XDp8HhMe2YQgahHEGtxuPU5RjV1UYLWXY7cW4zDnIVr2I5r3I1kOIFgPINjy8AhlRD0aYm4dIUFNnawn5tIRFJTItlKcpgOEfVW0pGx0NLqYy7Vw8vAEh1dGWF8cZmN5mOOHcmysDHHiyDinT8xy6plpTh7NcfxQluOHR3jmyChH1vo4ON/O4cUuBlplWhusTI7UMdTpoymmp6XOxFiXhyPzjRxfSnF4LsZyVibbUkM2XcX6kImjI1YODllYHbFxaNrDxoyX6QEL0z1GLh5r4q0LI5yajzHRomesUcvphRS3nh9jYyxGT52GjjotF09kee3leXI9HhLeMqYHArx8YoTDs83USeUEzPlMd/k5e7CXcxv9HJpMkwmqSPvKOTyR4OHNdV55YZb54Ri5bj+3Xl7kr7/9Oj/4izf55punOLnUTaNPS9ReQdReQZ2ooMGjo8GjJeFWUidVEpXKSchVhJxFRKRyZh55XAu5DEu5Zi6fnuTBjTXeubnMw2uPsuWvL/Du1XneenmWN16e4/b5OV45N8nV02NcODHEmfVOVsdqme3zc2giyYXjIxydayPbFqAl4iDhMSAZirAodiLo9uA170fU7sap3oGo2UPEpUSyllNTvgOPqZDzR0f4wZ/d4X//3Rc5Pp1gfdjD//jGOd6/sczRyTg3nh3jO79/k//2u9e5dHScgUYJc8VWKnb9JvqSbajLdqJR5qHTFKLXFaJWHKCycj9llXmUVxXzxBM/TYd4/DMecdq5azNz/vqNV3jw9jt893t/+6jl598Drh/94yeK6/MD1xf4mb3IT32w5Y8Ul+Asx2bch2Dci1O7C5dmO3LNVgI1W4nqdpE07qPRlk+dYS9e5VME9LuIO4sJ2woRanZjqHiK/rSLv/n2Az74v/6C7//Xt/k/vv0mL58cZaTdyeUzWf749y/y7PEhwiE1TkcJJv0+DJo96FS70an34nJWITqqsVkqkQQNskuP5NLiFNQ4BBWCpMBuK8Wo3YtZ/zQO424Ey14Eyx4E217cQh5eoYSwS0lIVBF0KB69wlcTdFYjmQqw6fcQlCvIJC20NQpMj6Y5djDL4ZURDi4OcnQty8kjE4+U1jgnj05w4sg4p56Z4tnjE2wc7OfoxhDrSz1MDifoapJojBlpbrDSkRFpTTkY6vSzOpnh1EY/L58c5uyRLs4cauGZxTjz/XZGUhWs9GtZH9azMqhjLWtjYcTGUIua9ngZIxk191/+/5h7zyDXz+tO85KyZFoUKfKGzt3IOQONDDQaqRudc84555xz7r7dfXPizTmRl5mULMka2ZZEOY5nPZIlW4m2p2rKu1vlHa8tap79cEmKlDVVY3kpGlWnCt8A/KveB+ec95zfb4gff/sK37i3yHpvBiNVDk7NVnNlo4OFzkzGGwPMduVyeq2T2b5CyrO0RNzxdNX4OLfdz41TUww3Z1OX62B5pJoz671sTzWwNFhKa7Gd1aFi7pwe4+GlWa6fHGN+sISJzlxevLzAX3zjGu986Rz3zs2wOFhGaUhPnldFrldJcUBPeTiZ4oCBAr+GoqCGwqCKgqCSDK+YwoiOmcEy5sdqmR6uYWGsjovHRnnt5iqvXJ3j1avTvHl16rEV2dUZXjw7xoOz49w/O8G1Y8Oc3+rm+EorR+cbmOjOYbA5ndm+QuYGy6kvTqG/pZCWygzs2gSMikPYdYdJscSS7hIQdiThM0XjT44j268h1SEhJTmJ4dYcfv+1U7z75y/yh68cZXuiiLEmO1e267i+28LlrWb+8KUd/vpbd/n2a+e4d2aeqa4S/KYEtPGfxamOxqSKQSWPwmwUkWyWoNMkoFEnoVKLEEoSePrp3/nFGX7iiY/JVX3i4IqJfbyreOMWr73+Jt//wd+8b5bxT78muH7+c374059y8+49rty4yYMXP03N+Sd/JbiUKuHjvpFXgdsaj88eh98aQ5o1mkjyEXKSoyi0x1LhEVDrk1DqSiTLcph8dwLlIQW5XjEpxiPYtc8z2V3Md995xN9/96v85Tcf8pfvPGBjuoqj8zW885Wz/O6re0yNlZGbpcdiOIjPncTKXDPnT84w2FVM2KfBZkrE45QTTDWQGbGTGXERCJjxpmjx+3UEfGqcyQm4bXEEPIkEvQmEUuIJ+xNJD4rIDMjJD+spSjdTGDZTEDKT5zeSHzQ8Vr7wSsjP0FNX7qWh0s94fwVHVwbYWhpge2WI/Y1Rjm0+jv3NEY5uDLG/PcqpY9Ps7oyyMN/Owkwz4yNVNNWGKcu3U1Xspq0xnZG+YuYnGji60sPJrQHO7Axwerub01vtnNpo5tR6AxtjOYw1mlnssrI2YGehN5nlkRSG22zkph4h23uE5kIVl9bq+Isvn+T1C2OMVjsYrfFwfqmJk9M1jNSm0pxrpqfKx958C5NdufTUBYh4kshOlbA+3ci1k7M0lfhxa+IZ7yzl916+wJm1XlqLHcx353L39BivXlvi/sV5Tq13M91byNG5Rt68tcGt06NsT1eyOlJOY4GdbJeMXLeCkpCB4oCeolQDJQETxUE9RSHtx8BVkK5lYqCEhYk6JgermRmq5tzuEK/eXOG1G0u8+r7u1ptXZ3jzygz3Tw5z7+Qot0+NcHGnlxMrbezMN7EyUcNIZy6NZV7aqv1szLdz/uQic2NtOE0i1OLn8drEBDxi/M4kwi4BQUcSHsMRvJYY/A4xqQ4x9SUpvH1/n+9/+x4vXRhne7yIropkmgsUbIxksD9dyO54AW9cnuHe6VHOrndwarWL4eZs0h1inKqDuLSxmFSx6DUJ6PVCTAYRek0Sep0QtVpMUlIcT//Ox8H1m5zPjIl9bJbxQcb1/R/8zb9BAfVfgeux5vyPfvouN+7c5cqNmzx89Mqnb5bxPrg++EeQKwSk+Ay4nFLs5hjclih8lmhC1ljCpsNEjIcpsMVR6RVR5kyk1JlAni2KQm8ipSEp6c443PqDeEyHmeov4ZWbW7x8bZ1Xrq/z9v2jbM1UcWW/h6++uM31UyPMDJcQCcpI1j3P9GAZP/jzN/i///6P+OZXbzLQUUB2moGciIX0gIFw0EgkzUZayIrLpcLrUuJ1y/HYhXgdSfg9gvezrgSCvkRSPXGEvULyw1qKIkYKwnpyUrVkuJVkpajJDmgIeSXkRXTUlXtpqvYzMVjBzko/W0t9bC/3s7MyyM5KP9vLfeyuDbK7McTe9ig7G0PMTDXT3V5IR3MOzfXpVJZ4aK2LMNRVxMxoDVsrXZzeG+fs7jj7a73sLLezu9LKqY12jq81cmazhb25Mua6vSz3OdgYdrE84GBrKo3BZhtp9mdJsx2iNCBgZ6yQVy9MsNQVoTZNzlC1l/MrbexP19GUn0yuR0R5hoGNyXqWRqoYassmyy8nL03HzkoP2wt9pFikRH3+AL5kJTvz/Zxe7ae10MZwnZ9L2908vLjAvYtLHFvpYrqvmM3JOi7u9LE7V8vCQB5zvQVUZ5nJdsnIcSspDhoo8hsoCVioSLdSlmamOKQj36+gIKAgwysmK6hkoKuA+YkGJgarmBgo4/z+CK/cWuPVm0u8fPnxkvXLF8Z56cwot/f7uX18mGt7A5xYbmV9spbliVpmRioZ6iqkKDOZnJCB7dVB7tw4Tk15BglRT6GVH8FtFeJMjsNljsZnT8BvF+AyROMxx+M0J5JiE9HbnM1bd3f5/VdOcGqxjrmuDJoLDVRnKljqz2FruJD1/hz2JspZGSxgfrCAmYFimsu8hO0CvLooPMYkzJp4TEYJWq0ArSYJnSYJvU6MWi0hLi6Kz332s+/3p3/zGVdsbNyHpeIrr77OX33/r/8N9mQfAdcHZhn/8t7P+PG7f8eNO3d54cpV7j58kfKKmv/lF/hNguuD9zJZIm63FmuyALPuCB5LHKnWeALJsfh0BwnpD5FrjaXIkUiJPYEiayyZ5sMUpggoSBURsBzGpf8iKZYj1JU4GGzJZGWskr3FZm6eGuX0cjMnFuq4fWqYe+cnObHaTm5QQW5QwZt3jvLNty7w9VfPcP/yMlvzLVw7O8+VMwvUlgYJ+jSE/HoCqUZ8Hg2pHjVuhxS3TYgrORGPLQGvI56AO4mwT0jIJyDil5LlV5CZqqAgrCPbr8ZrjsdjiifDp8TvFJIRVFFT6qKlNsjEYAXby92szrazNtvB+lwnm4s9rMy0szLTwd7GMCd3J1icaaO9MZua8gBtjdl0NGUx2lfO9mofx7aGOLrRy856D0fX+thd62V3pYv91S5ObfZwZruL46uNnFpvYm++guXBMIt9Hua6klkacLE5mUFTqYY0+0HCyYfIccay0JPJpc02ZjsymGgOM1DrY663kMt7Y7RX+bFrDpHjV9NTn8lQWz4lWcnUlftYW+zmxNEpSgsCaGTxiOIOIYg5iDThOfrqczi91E5RioDhxiA3z85w++IKJzb6WZlsYLg5k7ZSFxsTlRydq2eoKZ3KrGQKA0byfHqyvFryfAYqM1zUZLspT0+mJKQjzycnL1VGlk9GfkRPX0c+k8PVTA/XMD9Ww7m9EV68tsyjaws8ujLHixcmH5eIp0a4c3yI28eHObvWwdpYFcuj1SyO1zE1UkNXcz65ESsBr5a2xkKy0u1IRQcRxX8BScLTyAWfR5zwBOK4A2hlT+MwxOC3S/DZpbgtInxWMfkhA0tDFZxba+P0YiM7ExW0l9oIWmIo8MpZ6S5id6iMyYYgO1MVzAzkU5ypIexKwmuKwW9Jwm+ToVfHo1ULMJuVGIwydBoBBr0MrVbGkSPP8+QTT3wIrsdu1r8Erk9gcv4XvoqPpZs/Wio+zrj+x69RKn5gCPu3f8fNu/d44epV7tx/+CmC6+MP8RcZlwibXYHJGE+yIQaPNRGPOR63PgqP9hABQxQ59kSKXUIqUqTkmqIJ6Z4jkhxDxB5LmiMGr/kgLsPzZKWK2Z5r4I3b27x2a4PzW90s9ObywkYbt08Oc3yxiZmeAjJcQorDaq7tj3Lr5BhXdgeY7c5jYaiUV25scOPsHLUlHjKCOtJSdXidSlxWMV6HBK9dgtsmxG6KxWmJxetIIJwqIT1VQnqqlMyQ8rHph19Fll9JJEVGUYaZwgwLfqcYr11A2CenNN9KfYWXgc5cVudamBuuZX64lsWxRlYmW5kfaWRlqoOjKwOsznbQ31FMXUWQ+qoww73lDPeVszzTzsmdcY5vDbO70cPOahebS+1sLnaws9jBsdUuzmz1cnKtjb2lek6vN3NiuY5jc6Xsz+azMRJmoT+VuYEwBcFEzNLPUJmhYnuinKWBXNZGiljozaW3OoWqLCPl2Sa2FzsZ6CzCoDpEOEXD7EgTQ93l+FxyKkoDjI02UVmRiVgcTVxcFCq5ArVSSezhZygIWbh3epbxpjB5PhHzozU8uLHHqe0xJvoqGGrKYqI9j/WJGrZnG+mtTycvoCfkVJGdaiY/zU5e0EpZxEVVlpuSsImydAMlYS3ZKRLS3ULy0jR0NWczMVjFzFA1cyNVnNkZ5Nb5WW6dHef+hWleemGaly5McffEENd2eji70srebD0bk7WsTTUyP97AWH81dZURsiNOwoFksjM9KKVRCGKexmdX0VgZoaclj6oiB3bdQaSJn0ElehqbIQGjOgavTUJKsphkxfP0VPm5ut3L2cVGZjozKAlJUcf9FsaEpxiqCHF6sp6VzhwW+nJoKLEQThHgTY7BY4whYJPiMUtRy+JQK0UoFGJUKhF6jQStSoRclkRSYizP/M7nOXDgCZ488BmeOPDkxycDPuFdxejo6A/B9e/KuD7anP/Ru3/LrXv3uXLjJvdffPQpgeuX4iPgkkqTsNuV2G0SXNbHmYxNH4tLH41Tcxif7giR5Hjy7ElU+5UU2QWk6Q/h0z5P0HyETLeAgC0Gg+JzZPlFvPlgh7/45m3+6GuXObnaRkVEybG5Wt66scyJpRYaCuy4dYfIS5WzOVHDa1cWeXh6jKHaFDbHyji32cVYRzalWUay/BqCHiU+hxyTOgqz9hA2UzRuazxOSwwOSxQ+VyKZYSWZQRlpPhGRoJycdA0ZfgWpTgF56QZWpltZnm4l1SXFZooj1S0jI6SkKEtPZ0MaC+M1TPSVMjNYxfJ4M4sjjayMt7Ay3sbMYC1tNRlUFaVQWZxCVUkq7U3ZdDTmMDFQzcZ8F0eXe9haaWd7pZ3t5U62FjrYnmtjd6GN3YUmdufrOLnayJmNFs5utHFtv4tre62cWqpkZ6aI7bkKyrNUmCSfpbvSzds3V7m+38dSXy5txckUpEopCCjJCagpL/RSX5NBaooKn1vD2GALQ3312K0yXB41nhQDEnk8h6MPkZAkRKUxodIYEQuSCDlUnF/v542ry1RlGSjKsnDthU32N0doq82gsdjHZGcR+0udLI/XUpXvJOxWEfIYSPOayU1zkRfxUBxxUZ7lojBkpDRNT2maltwUKWFHEpk+BZ2NOUwN1TLTX8l0fzmnNvu5eXaGqydHuX1ugvsXprh1Yojzqy2cmK9noTeP0ytt3Do7y9pMEz2t+TTXZlFWGCLos+BxGkj16JEkfpFkTRInd2b4ztdf5C++/TJvPDjG7HA5hRETFk00BuURjJpoHOYkbNoYkmXPUBKUcWu/j1dfmGK0yYfP+CziIwfQxX+Wzjw7V5ba2B+toL3ESkFETlmhhcyQEqP0ObTCg1i1EtQKIWJxEkmCeCSSJDQqMSq5ELEwHqEgni8+/QxPHniCz3wK4IqNjWN4ZIzrN27x8iuv8b2/+sGvWyp+YAj7c/7mxz/9sMf14KWX/8OA68CBx9e2AkEsLpcGl0OO1ZiAK1mA1y7Cbxfh0kbh0R4hZIwlwxJPWYqcSp+C7OQEIsnxZLkEpDsTcRsOIoo9QGWegTcf7PDw6iIvXVvi+GorafYoqrPUnNto59hSC5leITb1FymN6FgcKuWNa0vcPzHEUI2bvelKji/UM9AUoiLHRJpLgtOYgE2fgN8lJugT4rJF47LF4LAcwWY6SKo7gaw0OdlpciIBEaEUIRlBJZGAgsygis7GTM7sjrO90kt6QIvDIiCQoiHNL6emxM7SRA3Lk3WMdOUzO1TJykQziyMNzA3WM9RaQmtFGtX5XhrKAjSUB6ks9FKS+3iNZKSrnM25Hrbnu1mbbWRjvonNuRY2Z1vYmmthd6GV3fkm9hYbOLvZysnVJs5stHPv3Bi3TvTzwlYrl/d6uX12gqneXCLOeMrTFeyMl/PqC9OcmKsl35NEgU9KdXYyxRnJpDgk5GQ7KSjwYbcq8DoN1NcUUF6RhdEqI0ZwkOjEKIQKORKVAbHCjEhhRCaTk2pVs9hXxjdePMaptR4ifi3NDbl0thZRlGEj3aUgJ1XD4ngd86M1hD1y7MYkIv5kgm4zKU4DaanJFEbcVOZ6Kc+yUxhUU+BXUBRQkp0iJduvorc5n4neSmZ6K1gYrObEag/XT09x9+I8j64tcXazg63JCi4f7ebiVifjbemcXGnn5RubzA5XUZLroqwwlbxsH06rBr1Ggk6ZQOKRz9HVWMx/++s/4Z//4Xv843/7M77/Z6/zyq0dtua7qCzw4UoWYjcnkqyPwaI+SIZHSMR6mLXBbP7g0QbbE0VEnEdQJh7AJPptugqTOT1RyaWVZrYmS5kZKaK7LZPcNAMawbMkPPdbyBKPoJQKEYsEiMRCpGIBcokAlUyISBBPdNQhnvrsUzx54DO/iCc+YpjxGwLXjZt3ePW1N/69peI/8bP34Ec//inXb93m8o0b3H/pERUfA9fHS7hPB1xx2KwqLCYhNlMiXruYFLuYoFOK1xhDij6KkCWeLLuAYq+ckhQ5aZZ40pLjiTgFeE1RWNRfIJIqZnetgztXlrh0aoKliWoG2iOc2upmb6mF8mwDeWENgx0FVBW5aChNYbQ9l5muXEYa/GyMlXD9+CBbk5U0l9jJ9knwmqNxm2LJCulYmWtmdrySUIoQu/kgdvNBnMmH8DnjiPjFRFLFhNwCQilSgikystK0VJZ46W3L58T2KHubw5TmO+hqyWV/a5jZ0RpObPby+r09thfaGOsuYry7mLnBamYHahlsKaa9Kou2qnT6W/KZHapjrKucmkIfOX4jFfkpzI00sTHbzfJUG4vjDSxN1LM62cj6dCMbM03szDVxfLmFEyst7C3UcWypgdMb7Vw82sPNE8PcPjXGpd0hji2101ruIWSLJdMdT44nnq5yOzOdmfRUpdBQYKc6z0lZjpusNCsV5RGaW8oIBm3oVAI8LgMtrVWkhFxECWOIEiURL1cRLVQRJ9IhVJmQKBX4nXrGmvO4uNbDha1BssMmEuK/gFIeh8UgwmWVYdLGE/TpaG0upL4+H71RgkKdhCVZi0GvINmkIuw1U5rtpbbQT3nEQkGqgkL/4xvmnFQZPU0RJnpLmOguZbqvghNrfVw7O8ONc9NcPzPJ3EAh4x2ZPLgww90zE4y2pjPWkcPqRB01JV4CHiXZEQfB1GTMRgUKTQzdpgAAIABJREFUeRISwSHU4i9yYmOUf/jBt/j+O6/yey+d4e4LK5zcGmJpupWulgKywgaMqoOkp4hprXDRU+OiyB9Ld4WBL92Z5fVb0/TU27FpnyLsOEJtuozVrnTevjLJO2/vc+5YF021XlLsSeSGLZTnpeIwKZAK4hAnJSBKSkAQH4NSkohCFI9MGEdSbBRf+NzTHwHXk491539Z1uYTOs8xHw6g3v4QXI9lbf53xiH41ZrzP/7Ju9y6c48Xrl3l9oOHv0Jz/jexZP0rDGGfePy5oqQ4HFYNTpscl1WI2ybAYYojxZpA0JZAKDmekDmOiDWRLLuAdEs84eQE0h0CUkzR2DTPkZuu5vhOH6+9eIydtS5W55rpbcuittzJV147zU+++xXmRmtwWuKZHKljarSBgiwrtQVu6vLtNJXY2J6r4+6FGTan6ygKq7BrniMnKGe4p4D9rT5uXV1luCcfm/EQTsth3MmH8diOkGKPIeROIuwWk+aWEQloiIR1hP0qQj4Vg92lvPLwDG88OsdwTxGn94b5yuvnOHN0mIvHJrh/ZY354Ur6mrIY7SxmfriO5bFWZvobGeuoYqSzlLnhOjZnu5kfaqK5LJ3idDstFRmsTLSzPtfN8nQ7i2MtrEy2sjbVytpUE+vT9WzPNnB8uZnjyy1sTFayv9jA2c1Ozm52cWV/mDPrvUx2FlKRaSJkiyfFHEVWqoiCsBS76ilC1igWhso4vtrLaE8F1SUhSgpDVJRn09xSSWF+GkatGINGQijkxeG1k6iUckQqJVqu4YhIQ7zUSKLaiEAuIeQ2MtNezGpPCdsTDRRErCTEPYtYmoBGK0dnkKE3yEgSHsFi09Ex0I4z5CJOnoBcr0CtU6LTKLDoZUS8FppK02krC1Ee0lGYIiXHI6AgKGGgJcT0UAnj3WWM95RzfGOAq2dneOHEKKc2uxnryGawOY1rx0Y5OtNAfZ6Fntogw615ZAd1pDoVRMJ2PC4jGrUYqTQJuSQKo/Igs71l/PGbl3nn1fM8OD3HydV+lqdb6esqpaQkBb9HTrpXRlddgLm+HMZaUmgplDPSZOWV66O8cnOC3mY7XuvTZHijaCvUcmWjni9fn+TcRg2LEzkU5aqwm6PobM7n5O4MQ921WPVyBNGHSYo+hCjuEMLY5xHHHUQc8zzRX3yapz7zwa3ir74E+yQTkpiYmMf2ZNdv/gJc789x/VpCgu+97/Jz5/4DLl67zp2HL35MHeI/ArjEwng8Lj1OuwyD5hAm7UEc5mh8tjiCtnhSTVGk6A7jN0TjUR/EqzlEmjWBkDUem+pZbOpn6WoM8dU3z/D2qydZmq6jptRFTamD5hoPty/P8aP/+iXuXFknI6SnpCiF4YEarKYEUm0SSrOS6W0KM9adx8xgCdMDpVQX2EjWPk9loYPT+2PcurbO5mo3kZAKjfzz2AwHcZoO4TEfJsUaRdCVRDhFSiRV9bihH9RiNcZjNycwNVLHi3eOc/PSOrNj1SxP13N8s4fF8RrWZ5vYnG+hpylCXYmHvpZcZofrWBhpYnG0jZWJTpbGm5kaqGJ+uIG5wQYmuqsZ66xkqqeW+aFGliZaWZxsYXmihfWZdjZmWlmfbmR9uo71qWq2Z2rYna9jb6Ge3fl6Tqy0cnazl+2ZRvrqwhQEVPjMcbj1hwk6EsgOyChMV+AzPYdJ/FmKwmqunJzh2vk1OhrzKcj1UVaaSUVVHhkZPrQqIXqtFJ1egVQlIVEpJValJFFrJE5hJF5mJE6uIU6YSMilZ7Aqjcn6CBujdVQX+xGLjiCTC1Fr5KjUMrQ6JUJhPHqThprmGgLZaSSpJEg1CjR6DXqdGp1ShF0npTo/QFd1JrXZVvK9UjIdCeT7xfQ3BZnoKWCiu4ypvkr2V3u4cHyMs3uD7C230l3rp7cuwK3TkywNlpLlEtBS6mG6t4yCjGT8bjUZYQduhwG5JImk+BiEcc8RsIoZb83l7asbfPXGJvdOTHJua4SjK4P0dVWQ4tVg0sZQmuugqz5MY2EyPdUOBuqsTHV4uH6yjXM79dSXKLDqPoPf+gz708X86Zvb3D/RwvJwiMXJHNIDSWSElCxNt/PCmRXWF4fITfMiijtM3KFniD34eQTRz5B4+PNIYp9DLojm4LPPvF/F/GpwfRLx0VvFoeFRrt+4xaOXX+V7f/WDX9MQ9ufv8U//9E8fguvm7btcu32bey89+vTB9dEffuAA8bEHsVqk2K0CzIZDmHVfxG46RKo9hlRLFCmG50k1RhEwxeBSPo9Pd4SwJR6/KRqz5ClSLVEsjJbxpZf3eevlfTaXmygrMJOfoaS11skLJwf5P/74Jd585TQ1FUEys2y0tBRgNiaREPU5In4dTdV+6srcpDoSKc4201afRtgnx++V0d6aw+hINQV5doz6aJyWeJzmaDzmKPy2OPz2OEJuIel+BRkhDRnpRlI9ShwWAdnpFiaH67hwao7TR0dpqvAxM1DG7nI7HXUhxnoKWZmqp6nCR1ZQRUdDBkuTLcyPNTM/3sbSVAfLky3Mj9SxONrI0mgTqxPtrE12sDrezvJEKxuznaxNt7M21cL6dAubs81szjayOVPL1mwNm1NV7C/Wc3qjlf3FBvYXW9iebqCtIoWsFBkhh4gMr4KgXUB2QEFRpp5UWwz+5MMEkqNJdyXR15LN8c1RpkebKc73U1WZS0lZFqGwB71Ohk4nQ6WWotQpEGlVRMlkxKq0xCoMHBGoiBErkMhFBO0aOgu8DJSmMNKQRV66DaEwCqVahlavRa1RY9Tr0GrUmC1mQhlpeMNBNMkmVCY9ZpsVg1GPSi7AoBZSkO6mqSRMXb6LsjQduR4RBQEpfQ1BxtpzmeopZX64mt2lDs7sDHBsrYPliSrKMrQ0Fdt5684221N1ROxJdFUHuX9xg/7WIuxGIS6LkmSjCrVcglQkRCWMYaA+j3un5/nd6+u8eHqCY7ONLAxVMTfWQk9HJak+M1pVLEW5LurL/eQG5NQXGOitsbE0kM61423MD4YJOZ5GKz1Ali+Gh2f7eOfREsenM7l5opHt5VI89oOUFdnZXO7jxN40W6uj1JZloZUmkHDwaTwWNSU5fgIuHQUZXiaHOkkLpP7rc/cbWv2Ji/vFHNe/vcf1KzOu9/jRj3/Kzdt3uXLzJg9efvkjCqgf0aL+FMD1Qep65ODTqBUxBLxKqkvslObq8Jiex6r4HC7VF/Cqn8GvO0jQGEWq9jAe5XN4NQdxqZ/DqX6Wunwz53Z6eHRzhWvnxlidrSQvXU6q4wg1xQZ2V5v4xpcv8tK9XSoq/FhsIgJhM4lJz/KZJw6QFPtZHOYYrIYohPFP4jDHUlboIj2oxWUXUlaWSnaOHZ0uBo3yEHZTPDbdEVItcfiTY/FZYvA7kwj5ZISDSoJ+NT63gqqSAPMTrWws9XD66ATzI7VE3GImuws5s91PU4WXicESLp6apLEyhVSngNbaNFZm25gZa2RmtIn58VaWp1pZHG9gbriWpbEGVsZbWJ9oY32qnbWpVtan29iYbWdjpoWNmUY2phvYmqljY7qKtakKtmer2FuqY3+pnv3FBo4ttdHfkE66U0jQISQ/bCA7qCPFmkT4/QHOVHscEW8SmSlC0lwCslKVTA7Wsjrf+1i3LDuVQNCJzW4k2apHp1Og1shRaJWItGpiVSri1DpiFQZipTrEGgMicQLJ8hjqwiaGy/005zrx25RIxHGI5VKUWi1qjQ6dRo9OrUOjVqM1aNFZDGgtBlQmHRqDDp1ejUYtQacSEvQYqczzUZfvpSRNT6ZTSJZbQHdNKuMduUz3lDI/WMnWXAubc42MdeVQk2/Bo3+e3FQxxxZbOLncRlOhncHGCH/41jXWZ7qw6gXolUlolSLk4iSUEjEmhZCmogAnl7p5eG6aO6dGWB0tp7HcR2XZYwf05GQtCkUCPq+OcKoWtzmWwnQVTcVmhpq8rI7lUl+kwKY+gFH5GWoKNdw91c7DEw2cmsvgrdvDLE1k4fdE01QbYHGmna2NIZYX+6mrzEYY+ywq4RH2N6c5d3yR6pIgO6vDXHthn7zMjE8NXDGxj1d+bty8zcuvvMZ3v/f9DzOuXxtcP/npu9y5/5DLN25y76VHnxK4fhXIDvDbn/0tvC4TIwMN7G4OcvPCDC9enWekNUxBSiINWVra8y2UeSWkG6PIsMSTZo7DbzxCyBLDfH8x33j1FN/7zj2+98f3uXt5homBbJqrHATdMWQEExloD3PhxCgndofIzbMhlDyDO1VDdW0W3V2VDHSX0dmUQVWxm8JsC5GAirBPhc8tw+0UkxGxYHOI0RvicNokeGwinPpoXJrDuHUH8VliCLgEBFMkuJ1JuO0iqksCHN+e4PjWGEuTzeyt9LE8UU95tomGIgfDbdn0tka4cn6Gm5eWyI1ocSfHUVHoYmygkrmJZhYn21ma7mBuopGVqRZWJppYnWhkebSetfFGNqdbWJ1oZH26he2FdrZmm9iYqWdjqpbN6WrWpyrYmqlib7GOY8v1bE6Xs7/YwO58C7V5VsJOIRkpSgozrWSHDNiMsXhsCUQCSnLCKrL8UnKCcvLDagJOEVXFPjpbiggFLLicOuwOAxarAavdhFarQK6UIFZIEKpVJGg0RCtUHBariJcbkBnMyORCnOoE6oIGBoq81KVb8FlkKGRCxHI5UpUGmVKFWqNBJpMhFgkQS5JQ6hQojSpURhUagwatXoVOr8RkUGAzKcgOWinLcpEX0JHtlVIUUtFbG2C4JYPh1mwmOguYH65gZqiElgo3/uQorIrPUxhUsjRUznxfMc1Fdvrr03j74SlWZzpIsSuwGMXoNCKUChEapQyNPJGgQ8l0XzlnN7s5tdHOxkIjPV2F5OSkYLHrkSslyJVCkq0KbMkyrPp40j0yitM1VOXo6K51k5sai1lxAK/1eVoqLZxfL+fGdgl3jpXz4EIL/a0OCnNUNNc/9iOYnmxmbqaTwpwU5IKDBD1azuzNsTbfRU2pn931IfY2p0h1O36RFDzx8XP2SUf0+5rzH6pDfKRU/DXB9XN++u7jHtflGze58/DFX/JVfPJT0px/fOPx+ac+x2BvM9/7L1/nj7/1kNfvbvKnX73I2ZVm5trSeeviPH/86AS7IxXkJsez3F3MvZMzTLXn0Jhv4Y0b6/y/f/8tfvbf3+Fn/+cf8e2vXGB2KJ+5kWKqCs2kOI9Qnm9keqSciaEK/KkKYhJ+i/6RWn76t3/K//h/fsg//l//lb/+y7f59u/d4Pv/+U0e3NhiZ6WHGxfXObo5TFG+B6M+FqddwnBfNeP91fhtQiIuMS3lXqoLbAScSaT5ZARSpJi1UfS1l3D70hZzow10N2SyNF7PxnQT9UVOUkxRWORP017n53dfP83WchtOcxQuSwzO5HiKc+0sz3awNt/N7HgTi1PNrEw3szzRwNpkI0fn2jg618bmVBOb082sTTWxOd3E9kwDO7MNbE7XsDJeyvpUOcdXG9mZq2Z7poqNqQq2Z6qZ6SuiNMNAXkhHbpqRzJAej0OETn0QZ3I8WWla8iJ6wl4hkVQpuWEVaT45aX4N4YABj0uL2aLE6jBgsugwGrVotUpkcgkCsYgEuZQ4pZzDEhkHk2TESrQkKtSIRAl4NIk0pZkYLPTQGLGRalEgkyYikSuQqXVIVEpkSjkajQKNWoZCKcZi06Mzq5GpJehMagwmDWq1DJ1Ghlkvw2oQE3SpKcqwsjxWx/ntQRb7S+mrC7A6Vsv+cgd7yx28/dJxHl5fJS+sIM8v4+75BX7/9QssDJRRHtHTUuphe7GD/o4i0gMGTAYhEvERVCohWp0cYdIRkg0C6sqDTA6Usr7QzOx0PbX1Gdg9elQGBWqDGp1JhU4vRaMWYDNKSPNqiHgUpDkF5PhEOHVfwGN6lsJsDY1lZvZncrl3rJx7x8s4u5ZPc5WO5jovzfVpVJUHaWzMobuzjGCKDqMqjoyAiYbyEE1VIWrLUthY6mJiqBGTTvkrmu8f2Q/+hMHVPzDEtes3ef2Nt/jBD37Iv/zsvV/f5ee99/4nP/nJu9y8c5dL129w79GjT+lW8Vc90AN8/qnPMdzfzB/83j2uXZxnYbiYO6dG2BkrY3ekjN+/vcV3v3yJ8/MtNEZ03Nkf5zuvv8DeTD0Trek8ODfFD965yw++c58XL82yt9hAY4mVtekaJgcKH6/hpAgZ6i5gZqyWrIgBpfo5Ll1ehf/5Lv/8j9+Fn/+Q//7Dr3H3hVl++J9f51tfvszF/TG+87XbvPP1+wx3l+OyCMgKGJnqraG9KkJljoNLxyf4xpsvsL/aydJELVfOztHfnkey+ghTAzW8/eI53rx/ii+/dIYLu6N014coCqtJdyZhVXyBkgwt20vNVBdZMaqewWGKJtUpJi1VxeRwLdurfWwu97Kz0svqTDObc63sLnawM9fMxlQDG1MN7C10cGypm735djYma9mcqmZjsoql4UJWxkrYXahlb7GOo3O17C3Uc2qtnYGmCPlhNfkRPUU5dkJ+NVrNIQy6I6S4hUTCajLDaiI+CSGviHS/DL9LhMcmINWjwuXSYLYoMFu1GExadFo1CrkMqVSMTCFHqJATr1AQJ1cSK1UjUBgRqrQkJEbjViXSm+dhpjJMZ56XdIcWuTgRoVCCWKEhUSZGopRSUJRDU2MNhQWZZGUHcHuTUajFqLVydFoleo0SnUqGQSPDpBNjM4hoqorw9otn+drLZ5jpKWS4KYM37u7xzS9d5dKJCd568TgPbqxTVWSjqy7Md756gz986wrrEw2Upxspy7QwNVRNb0cxIb8euTwKrU6IwShDJk9CJI7BbJESDhgoyLZTXeYn6NciU0aTIDqCSifF4bFid1qQK0VIRHEYNGK8NjVBl4agQ4pdexib+lmyA1KaqlNpqrAy1e7g3EKY27sFHJtPp7fJRk9bOq2NWeRkOSgqSqGuLguPQ45JHUfIraK9LoPGKj+56VqmR2roaMpHIU38X5yzTx5eH6z8fAiuv/7RR8wyfs1xiJ/85F1u3L7L5Rs3ePDyyx+Xbv60wfW536K+KpdzJ2aYn6xiqDXM6dUWVgcKWe7O4epaJzc2u1lqz6Y5y8jGSCXH5luYbIsw153NzeNDfOv1U/zhqyfYnatlrD1Ctk9If3M6O8vt1FekYDMcpq7cx3h/BflZZhzWWO7c3OBH3/0S3/+zR/zD33yFN28vMdEe4o0by5xebWOsNYM3bx3lxcvrlGVY8SULKc90UJvtIdurZrK3lN995QxvPzrJ5nwzD69v8Cdfv8uJtQGmest568EpvvO12/zpN+7y47/8Ei/sDVNXkMzxlXZeu7XN5nQDhWlKRrqzGenJoyTbxNRwJZdOzzHWX0lncy6Tw7XMTTSxtdzDznI3R5c62FvuZHehlaOzzezOtXB0vpUTaz0cW+5kZ6aR1bFyzmx08PDSDLfPjnN0rpbVsVLm+vPYnKri6FwDHVWp5IfVFGQayAzrsJjjEIs/j8FwhGBATlpYSSSoIJwixe9KIsWeiNVwBIPqIPZkIU6nGrNFgc6oRKNVolLKkYiFiARCpDIpIrmceKmceJmSeKkWkcKMUKkhITEGr0bEQGEqc9XpdOV5yXDqUUoEJCYKSBTJOJSUQLxUQFNbI5tri3R1NFBSko3HY0WpkqJWK1Ar5Rg1aiwGLSqFGIkwGp0ynsbqDO5f3eHa6Vk6q/z01Ia4fWGRRze2OL7ey95qF6M9hRRm6hnqyOfuxTXObI0y2JxHhktJxKOmvT6XmvIIdpsCqSwavVGG1iBHLBOQ7DBQ11RMXp4Pkz4RozaepPhnOHjwKZ57/ncQieOwWfVYrSZkCjGCpDgUkiQsWjluiwqrNhGt+IukuaXUFntorA5SV5zMYJ2B3TEX17ez2ZsNM9Lhpb8zm9rKMKGAgVDYSEGhF69TgUEZg10fT3tNOoWZBgJuAS11ITqa8zHpZR/JuD5iBvsbAFf0h+B6PDn/3fcn5//5n/+NTtbvvffYLOO99/4nP/3p33Lj1h0uXrvGvZde+g8CrscP8gu//VnyMr3MTTSwPFPD9nwdu7P1DNSm0l5gZqkzh/W+AoaqfTTnJ9NT7We4JYOBulS6yx1sj1fw9o1Vvv5wlwfnptmariPfL6euwMbOUgfjQ5U4LHFkBLTUVwQJ+xQ4rDGszDdw/dwEb91d4798/QVOL9ewMpDJzb1eZtojjDaEeHB2np3JJnK8CiJOGaUhM4UpevJ9Gia7i9hb62a0r5CW6lTO749y48w8Z9eH+JOv3uGHf/Y29y+ucG57kNdub7E5XctQawZ/8c27/Ms//Dlv3t+jodTOud1+/uBLlzi1PcBr947x3T99i0unF5gdbWBisJqBziIWJhrZX+vl+pk5vvTwBK/f3uHsZg/ntwZ46fIqZzb6WB2rYWOilmPLrXz1pX1+9Oev8LVHeywOFbIwWMDKaCnjHZn01QWozrVQkmGkIMOAx5GETnMInT4KU3IsgYACf6qYYIqYVKcQrz0BhzkGi+4QevVBTPp4LBYpBqMUjV6OWqNErVQik0iQCEVIJRKEUhnxYhnxUiVxEjVxIg3xMiUiiQC/SUFXtouRQi9N4WQyHFq0SjFCoZgkkYwokYAYcSLB9CDtbY1UlhUS9LsxGtRoNUq0ajV6tQaDWoNJq0GvkSNOikYljSUvw8nWUi+Lo3WURPQ0FjuZ7i9luDOP4c48xvtLqCl1E/JKqC/3sT7bznhPBRU5Htx6EW6jmNw0Fz63Hp1WhFojRqkWI1dJUOtVZOdH6OptIi3NiVR0GKnwMEnxB0mIP4xMmoBEEI044RAScQKJggTi42KRChPRyMVoZEmoxNG4zGLqy4M0V6eTnW6kOEPFfI+bF1bSuLaZyYmFDEY7U+lsilCc58bpkOPyKAmFzfjcGtSSg+ikz9NcGaA4y4jTFEVbfTqTIw14nYaPgesXRji/OXBdv/Gvm/P/W6XiB68PMq6fv/dz3n3377h99z4XL1/jzr2HlJZV/SuAfBC/kG7+//mH/pJJ5Qdb7J978gnS/FYGu8vp78hlY76J1YkaMt1JFAdkrI1UMN2VT022hcKgmoGGCPP9pTQX2WktdrA1WcOF9R7unpzk9UurTLXmkmZLoizTzMxwNbMTzWSmmXHaRHhdckyGeLSqwzRWh7l0apKvvXKCly/Psz1eynxXJkcnq5huz2J5oIzbp2fYmWulozpEyCUh06sm32cg06NmsK2Awa5CKosdlBckc2y9m+25Fhb6y/nK/WM8uDDHUGMaI83pnFnvYq6viJHWDL50f5f/9Npp9hdbGO/M4bWb67x+a5PdhSa2Z5q4cWqOvYUeVkaaWB1rZLStkMmeIi7sDvOd373M3/3lW/ynR8dY6i/g7GoHX7m/z8pwFd1VQRYGSrl4dJCvPzrN7796lp2ZRlpKXGxM1XFhd5jWSj/5QQ35AQ0FIQPZIT0OSwJGfQzWZAEutxR/QIXbLcRljyPFGocnORafMwm/W4zLJsSgTUCrFaJSS1CppWg0WrQaA0qZArlIjFwsRiaWkSiUES9WcVio4DmBnOfFEuLESfiSNbRluOmO2Kn26Yg4VOjUQsRyKQkSOXFyMYkqCYkyMQqNCqNJh06nRK2WYbYY0BoNqHUGNGoNSrkcp82G3+vEYpCRlmpke6WXxcl6IiliqvJtzA3X0VobobLEzVB/KRVlXtTKL5IW0rO+NMBEfwM+mwq1LI5kgwy7RYNWLUEuE6JSSdHpVahUEpQqEWaLHoVKTlR0FHHxsYjFAmJiDqFWiSjICWLRCol65kniD3+e2CNfIDb6EHFxUSQmxCESxGEzKcjLdNDWHKG00ESy6XkyfNFsjfq4s5PFjfU0Ti9l0t/koiDTjM+pxqBOQm8U4nBpcLv1yMSHUcsO09OaT2t9OpXFbmbG66mtSEMQf5gnPzjDTzzx/pzkR+OTBVdf/yDXrt/itdff+nAc4t88x/ULs4z3+Mm7f8vtOw+4dPk69+6/9DE9rl+O3wy4nuSJA0/w5IEDPHngAAaNiNKiVIrznDTVBJkaLqcs10RTqYvzu0MsT9STG9Dg0kXRUuKlq8JHSVBJX22Ql6+u8sbNbXanGjk530FjroMUfSzFmRbaGrLo7aygoiyML1WLzSFHq09CIjpEY00urz88xzu/d4uXb2ywOFDKdGc+w40RqjJNzPWV8ejqBjODleRFDFj0R/BYhBSnOygIW2mtzWJ6pJaaUg/pPimb803szDexNlbBmzdX2Z+toSnfQEepg83RKgbrwow0Z/DK1TUevDDPTG8B/XUBTq+0sTlRQW+1h/66ELszLcz3VtFbnclAXSY91WHGO/M5u9nDq9eX+fqLO9w6NsBYo5/VwSKOzTbRXxtmoD6TtbFajs63cnV/kstHRxlry6OhwM3CUDWrUy2U5topTDeT49OS7lQQSdURStHgtIkxGeKwWYWkpChwu8U4kmNISY4m5EwizScl4JHhcUgx6QVotRLUGhkKhQyVUoNaZUCtVCEVCZBLxMglCsRiFfFiDYfFGg5KNTwnVxAlTsJl0dKU4aM93UmlT0+6S4VOJyJBJiZWKiNBISVJKSNOKuVIUiKJEhEKlRyNVoHOqEWiU5EoVyBXqlEqNbicbnIyIoRTHWSFrUyP1nJsu5/qYjvtdWFW5jqpKQ+Rm22lqSWXcIYZhfowvlQdy/P9rM4NkGyQIEg6iFYrQakUo1IpUCgVyGRSjAYdJqMWUVIMhw8f4tDhOGLjxcQmiIhLSCI+IRq7XUNephubLhFR1FNIYp5GkXQQUeJhEhNjEAgTUSrFuOwaImEDORlKfN4j6HWfJeD8HZb7LFxfC3J62sbakJPGMh0pDgFGdSJKaRwyRSx6swynS49GI8CoS6S2IkRXax5njk+yON2C1y7n6d/+zPuSNgd48kMhwd9MuRgd/QG4bvPa618gg78MAAAgAElEQVTi+z/4d/a4fvbzx3Nc12/c4eKl69y7/+hjGdcvC459YruK/wpcT34IrqSEQ3g9GtJCRnwpCqoqUpger2J+vIr50UqmBsrJSlWQao6jscBOT7mX1gIrtVk67p6f4od/9jK3zkzSUx0k2ysj5BBTUeCmOM9FTo6H4pIw2XkeQunJGMxiBMJDtDaXcunsOtcvrPHq3T1Wx2uY6MynucRDbqqK4dYCbp9fobc5F6PqMGr58zjNAv4/5t4zSK77PPMFCIqUGEBgZjqfPqdPPqf7dM45TE/Og8FgZoBBBpEzQAIgIkkwU8ykGEGCFJhAUaRIMdiSJdmSZVmWHGrXlhUcJFt1XXW37tatuytb5P7uBzDa8tZa94raruqvnar+v37e5/+877tiuMr8sm5mJ2ucPr6ZrWt7ydhXsmmmyH03bOC1J0/yF199nCdu28K6YYfhgp+dszUOrOvns8c38eZzd/HI7XtZP1lkutvi3uNruP/kWnavqnDNpgFuO7yOvetG2LNmhG1zPWyZaXHDNSu58ZqV3HViHZ+/fz+P3nw1B9c3OLljlBO7Jtk138Phrcs4fe06juxcwWdP7eDJe45ycs8qVo9XOLpnJfu3LGNyIM2GuTbTwwXKyRDtis3YQI7eVpxU3E86IVAuKJQKEvm0h2raw0Bdu3BbWtGpFnTSCZl4VCXqmJimjmlY2FaEaCSCpslYYRPTiiDrUXxKBK8WxWen8ERiuNUQjq0yUkow20yxrBGnnjNRdT++UJCgbiLpJv6QQkAzCegGfvmCGtMtFStiEDJ1JMvCikSw7TCxWJx2d4O5FWNMjtTYuLqfB+86wKE9yzm0ZwV7d87Q15uiuydJz2CWZF4hXdBptZPs2DbDnu2zRAw3srgUJyKjGyHsSJhILI5hhInHUyQTaXRZRZJUOj0ibp+MNxDC4/NjWTLtVoZyRiWhdpCzPGR0D0kjQETzY+pBwrZMKmGSjsvkkwLZRAfJ2GeIO5+imvkUhzaF+dyJIjdu19m1SmZqSCSX8hALBzA1H7LhIZJUKJXjpNMGUSdAOaewe/skzz19G7u3jFPJa3RedRkXLVjAooXvxyE+OXB9aM4/x2uvv8UPf/Q3v14c4t133vlgkODf/v1PefqZZznz5DO8cP6LLJ+e+3c/wG+0yfoj4HpfdS1csABZ9pHNmtTqUTIFhUrN5MSxTdx58w6mBuM0c0FaOZGVA0muWdPLjdvGODBTYazg47NHZ/mnn7zF3/6nL3Fk5yQ9JYVyQqCvEaGvJ0m1HqfRTtNoJyk3oqTzBr19JU7fcJBbbzzI9ddt5eYT29i7aYSNM03WLW8wWA/TXwuzff0Y61cNEA970ZUlxMNe+upx1sz0smHVAPu2TzHaEyGpXcqW6SzP3reH7752D7//4i28eP9eTm7rZ6Iisnogzul9czx2+zU8fuchju+aY7wZZbKq89y9B3jh/oPsWVXl1O5l3Hv9Vq7dvIxNK3qYHshy9WwPtxzdwKkDc9x342ZefOQo9xxfzZbpLMe2j3L7devYMtNg74ZRrt21kvWzvexYP8bdp/dz83VbWDPV5Lp98xzYvoLp0SIbVvayekWbTDRAOavSrjtU8hox203S8VJIixTTAbKxLoqJTlrFIK2yTG/DppLXiYaDOHaISFjHMFU0VcbUdZKpGOGogR4x0BwH0YzikyO4RBuv6uDSbTolEVH0ktT8NJMKtZRMPqVgWkFEJYhm2ai6jU8I4Vd0FCdGwFARVAlRFghHLVLZNNVmg1y5gGmbSKEQ2UyKjevmWDM3zPqVfZw6sp4T186zbf0Q9apFLOEnXzJI5lSctEwyr1FrRVk+VaPdsKgXNQpJjYgVxA6rWI5DSLcRZAMznEBVwoh+BUkyWeqW6HCLuPwSly++EtMI0t/OkHN8JOTFNGICrbhKWvHjKH4MxYepBYiGJcKqC0O6nLi9hHR0CY71KVLhBWyfDXHT3ii751ysHFnKQKuLXMZNNBJAkd0IcieRpEKu6BCLhhCFK5D8l7BpTS+nT2xixUSefErEtfQKFrwnBv5tqfgb9rg87zdZP8+rX3qDH/z1hRzXP//zP/8HW37eA9cv3ysVzz37Ak8+9XlePP/K/0Kp+EmA68NLgWjMpNGdp1SLkS3bFMoW69cN8tmbd7Flvk015mP1cJ7PHlzDQ4fWcc/u5RxeXmbrcJQHTs7xV985yz/97e9y9uGjLO9PkbE9tIo6Qz0pWs0k5WqYUtkgX9RYPt3NQw/czEP338Spozu54fhO1sz2smFlP5+7+yib143SLNk0iia1gsXy8SYb1k3Q15NDC3VQSGmMD5ZZM9PLyuUNykkv0/1hfvf5W/iTL9/LV585zuM3zHPurm189/X7uGX/csbKMjvnerjr+A5uPbSFoztWs3N+lK1TVR6/cQuvnznJ7dfOcN3WUa7fN8fJfWuYHizQU7KYGiywf+skNx/ZwN3Xb+HcQ9dx9p4DbFyW48CGfl547HqO7Jpm9VSdyeEKPY0E9aLFquVtbr9xL8cObmDDyn5OH9/G4X2rmZmosmKixkA7SToWJJsMUcwqOEYnMctFISmQi3pIWYupZT00igLtqkpvPUwlr5NJaETDMpYhYxoKYVMjk4rR09ug2iqhxXSCloFkO/iVCF4xjE8K45N1BFVGV4OEQ12EpcXEjKXMTneze9c6SqUUITGAFlKRZQ3NDiOaBoKl4BI68fiXEI0ZLJsaYc3aOYZHB8gXs9gRi0jEortZYsumFWxaM8TW9UMc3j3L7ESJsH0Vsno5yYxEpeFQbjhkCirtnhjzcw12bO7njhu3smqqiSYtwbIkjIiFZNrIdgxZj+EP6AT9BkLQosOnsdQTwhNUWNq1lFhUZbCdJmN2kdOWMJCRGUxHyMkSYcGHLnqRAp3oITem1IkuLiYV8VHJhohHFhNRF7B6LMjBDSrrxq9ievAqBrq7yKS6SCYkJNmNqHaRzFvkiw6WFcDrvoSQcCnT4wU2rm7T1zTJJYO4Oy70Kl70bxTXbw5YH4LL8wG4Xv/y2x+JQ/ya5vw7/+NCAPW5589z5skL4ProPK5Pbub8R5/v/Qu8l9o3bZVyPUs6b5PKW5TKYQZ6kqydbjI7mGG2N8WpLcu5e+88D+6f59F9c9yxYZC7dozw5plD/O2ffp6f/OkL3HJknsGSQXdKZaKZYLI3S08zQb1ik8sITE+WeOTBE7z28mPcdvoA1+xew5H961i7coB1qwa59fQBHn7wNLu2r2KgN0+5GKGvt8j8/ARjYy0idpCIJZBP6TSrDr0Nh0Y+xHW7JvjBtz7PV86d5KmbVvPaIwd4++xxvv/WQ5y5fScr+2OM1Ww2LGuyaaqHXasnuPbqlexZ2cvTt+3mO68/xNvP3sKXzt7M6WtXs3G2l/5ajJGeDGP9ecb6s+zcMMr+zWOc2j97YdjdoXmunqlx+vA6rt05w1hflmrZodlIUSs5DPYV2LNzFbu2zVDOqUyNldm9dZrl41Wa1QjtRpxS3iAZD5KM+olaXUSNpZSSAmPtGDMjaVZP55keT9Nb16nmZXJxkagdxFB9WHqIWMSikEnQapQZGGpRaeUJRWT8egjRihBQbCTFQVYjKJqOqoeImCJmqAN/xwJK6SCPPXiSr7x5ji3rp0mFFWxFRFMkVD2EZEqYcZXu/iKzKwcYGS4x0Fekt6dItZEhl08QcQwMSyGZsFg20WLLhnGu2bWCXRtHqWUFouErmVtR5Z67D3P33UfYs2+eZZMVlo1n2b6pj2MHJ7nh0CxjPQ75hEDUEQmEfAiGjhJNIGphvH6FYEDDK+h0Bg26Aip+SaHL20U2azPQTlKI+CiZXTRtP01LJxkQMT1etMCFkTNKwI3i70T1dZAKSxTTBra6GNm/gNGWm9VjbiZ7LmG4dSmN4mWk4kuIRQWCYhei0kU6Z5FKm5imH1G4AlNdTF93mIF2hGImSDoWxN1xYa/iRRctZOFFCz9y1j5+tn9T4Ho/DnEBXH//kWUZv6bH9dOf/uwDcJ1/6dX/fcD1ngpz+TpJpMOkcjbRuEwxZ1LNqlSiAgN5nWvWjHLbrjVcN9vPPVuneenENs4eWMPnj63h+6/cwn/5q/P88Zv3srxp0rD9rGoXmO8vMNVMMtrOsmp5k6HuMFvX9fDSM7fyyvP3cvyajcwtazI/3WbvjlkO7F3H7p2refDBWzh1aj8DAxVyuQjZvEOtlqVazWCZIobuJ+qESCcVUjGBckbi6J7lfOOVezhz60Zu3t3H7z5zjK8+dyMPXb+OG/ZMsn6ywFDZoJVR6M4YTLRyrOgts2m8wptP38JffO0sX/78zbxy9iau3T7FcHeS9SuH2bZphs3rppgeazLYSDA7WmLfpjEevfMgD966l5VjBYYaDuP9OXobCQo5m1Yzy8hIg+HhGkODZXp7MsSjfqK2h4GeFMvGqtSrDrVKhHYzTjGnEYt4iVod2PLlDDYt7r15F+ceO8FDd+1hy7oeymk/2ZiPXFzC1ryoITdhQyEZDVMv52i3yhTLSZyEhh3XMGIWIdPEJ4QIyTqWHSEei5CKmWSiCinbhyV+hsmBFE8+dJzXX3yQz954gMO717Nx5TiNcpKA/yp8gSsZGq1w9qk7+NpXnuG2G3fQ3+2QjPqwLR+G7icclrFNiUzaZma6jyceOc3vvPY4h3dfgNGxa2b43h++yJ/9yas8+rkTHNg7w9pVTUb6wsyOxtkwnWGkLjI7nuTsY9ezb89qZMWHK+BFMiy8ooo7IBEQFTyCQldQxyUo+EMh/EEPxWKEvu4k+YifvOYmE+wi5Q0QdgUx3EHMoIwiiChCENUfQBd8xE2ZVERFF69EFRbRW3Ux1LycvuoC+usXUytcQsK5jFjYhyAsJaS4SKUNkkmDSFhEkzuJWC4aFYNyXiEWdqErXVx15WUfq24ueNf/1r/+zYLrOV57/W1+9OO/+w+sJ/sV4Hrnf7zL3//0H3ju+fOcffo5Xv7i6x8H17/qU/xkwHXhB33/UsDt7cCJ60QTCpGwQDGjk7G9VCJ+1o9WObpxOdetnuDgZJt7t81y9sBGHt21iqePreNbz57gB1+7nxfu3clEPsRoymBNd5H5VpaZVorRRob1071snG6wZ+MAD96+mxfO3MJNx7cxM1mnXjIZ7Muybfsq9h/czO59G5iZGyVfjKJbIuGISjIVJpOJkc3EiMVNLCuEaQZw7ADJaIC1MzXePH8nZ+/exXVX13ni1g08dedWTu0a4ZrN/Uy2w9SSAdpFg3papZqQ6S+EWT9a5sXPneD3vnAPx3ZOsHoiy0Rfkon+Evu2r2PzhllWLBtkfKBONWPTLjtsXzPKvaf38eT9J9m/ZTkDzQTljE6tGKVcitHTW6Kvr0StnqRaT5LKqCRTIZIxkUwqRKMaoVw0SSZE8lmFXDpE3PGQjnppV3W2revlqQeO8PyZk9x+/TrWzdUopnxE9Q6ycYlkJIQe8qJJAWxdJu6YFPMJ0ikT0xJQNT+GKWOYOpIoYpkaxXyaZjlPKRkmYYqUUyr1jERvSWXzym5uP7GV+2/Zz4O3H+bZM3fyxEM3Uc4ZiIFPs351/4UBjgdmuO3EJk4f38B9dxxk19ZpUvEQybhKOR9j2XibQ9ds5pYb93Dy8HruuXkP5x67ge/9/jn+8k++yF23bGdmWZ6+boOBtkkutpRayk0766GV6uLW46v5y++/xk2ndhN3NCQpSFBS6PIFcQdEvGKIzoCIKyjTJYh4ggEkJUCldmGJStYWyKoBIu4uwl0+zM4gclcQxScjBWT87gCCy4cpiUQNiYgewFKWkE+6WTERYXywi3ZtIX31RXSXP0UhdTmWfiWicCWK5iaZ1HHsEGrIjehfjKl1Ui7opJMiaugqPK7P8KmLL3ovCvFvz9xv+lx/OEjw4x7Xr2fO/+IXF7b8/PRnPPvcizz51LN84eXXPr6e7LcCrgUfe/+OriuwwxLxhEoiKpGLiWRMN2NVh4Prxjm1bRU7xttsHahy0/pl3LFhGadXDfHQgVm++ewJ/vTLt3L/keXM12zmiglW5BOsbmVZ3VtkoJBkrJ5h+1w/u9f1c3T3FA/dcZC7bz3Ivt3z9PSkyeQM5laOsnXbakYnusnkI4SjKmFHw7JUTEMmHrPJZhMkkg6mpaBofqLREMm4SF8zzDOPHOfFx49y/f4R7jy2gkduvZqXzxzni0/fyLF90/RXDYaaUSZ60tQSIcoRgfFahNMHV/LZExuYHnAYaplsWTfCyql+xoa6adULNGsFehtF+usFRttFpocq7Fo/ya3Hd3LNzpX01hPUilEa5QSFfJh6PUW9kaJSjVNtJEllNSKOQNQRSMSCFLMa+YxMxHIRjXhIxHykE35qRZm+psFYr83WNU12b+xhw1yRkV6bYtJLOuIlGQng6H7CqoCthYgYCtGwTjSs4ljSBXPbELDUIJYWQpX8xMIq3Y0sk4M9TPR10yqmqOfD9Fcj1NMSlZiX2eEcezeP8/A9R/mjr77An33rS9x+/R5WDBfZs2mMmw7Nc/epjTz22X1863ee5L/8/Ht8/9uvsn/XStr1JLPLh9ixbTWHr72avTtWMD9T5/ojazn/1C2cP3Mj99y0je0belk2kmB2Ks+qFSUmhxIMt2wGywYrh9M8/bkjvP7ivexYv4xs1EQTQ0hBBW8ghFeSccshXKKET1HwSEFcQQ96OES1kaJWdohpPlJKCMcrYHR4MdxBVG8I0Sfj84bwuYMIHj9hXSHhqIRNH4a8mGLWz9x0jGVjXvpai+iuLKCnvJBG4TJy8aWoocvQdRe5rE3YDOJ3X4m36zMYShf5rEYsGiAU6iAgdHDZZy75yLn6hNIC7yuuDwKoz/Ol1y7cKv5aiut9cP3y3Xc+ANf7cYj/XcD1fuZk6dLL0DQfmaxBLqXi6J3UUiHWT9Q5unWGE1tXsrq3yMpamr3jba6bGeTYbD+375jg3B0bOXvrPAdnc2zsTrA84zCVjbKhv8yavhLtdIxSRGVmoMi6yRrzYwUO7ljO7Tft44ZTe1i7YZJWb56x8TazK0dp9RTRIxKaLRJLWCSSEXLZBMn3GokjjokTtQhHdOxICMcJkkkF2b9jkqcevJazD+zlsTu38vKZo3z77Yf5+pcf4raTGxnuDjPWl+TYvnlWT9QohX00EgKbpqtsX93NeDvMsqE0OzcvY2ayj3wmSjrpUCxkaFYKDLdrDLYK9JYTjLXzzI43mRqu0arEaVRTlApRUkmNVEKhWIzQaucoV+Mk0grxRIh8wSKft0gnQ8QcHxHbTSYlkkoESCf8lDICtbxALeejkfPQKnholfw0ikGKST/ZWICY5cNS3Fiyn6il4ZgqhhJEEr3oqo+w5scMudGDbtSAGz3oIRfXaTfSjPTWGe9vM9hdpl6IUkldUNXR0JWkrS5y8QAb1w7y7OM38fXXzvD115/i/BO38sht+zh33yH+5K3H+f7vneUnf/4G//R33+bnP/kmb778CDs2TTE71cfKFf3MLG8xMpCiUZZZPprh1MF5Tu6b5ciuKR64Yy9PPnyU06c2Mj2ZZ9lIhnbZpBwX2TDd4vTh1RzfP8/0UI2koSK5A4h+GSGo4pUUuiQJlyQRkBU8wQCdvi7MqEqpGqeQC2OFPMQUhWhQQe/yo7j8hLwSPpeAxy3i90oIvgCmJpKMKhhaB1LgUhLRpfT3CvR0X85Az0X0NxfQU15ALXMRhcTlZBMeygWLWjmOrQeQhU5sPUAiGiKX1nEiIobpR1b8LH6vVHwfWJ8ouN6bDvGhx/V3vPPufyDH9f7jnXfeHyR4YazN+7eK5196lRUzHzZZfzCX+jf+BX/VPK6FXLRwIa7OxSQTOvVKjEwsSNp0M93OcHj9OIfWjLJrus1gVqM/pTBVj7O6L8+W4RKHVrU4sa2P3SuzLKsEGIj56AsHWdnMsGm8xngtRsaSiSgBarkwU0MVRtpJesoGOzaMcfSa9Vx/ajf7Dmxkbn6c4fE2tXaRSqtIrpJFsxRa7RobNq5hbnY53Y0y2ZSDbWtYtkE86ZDNOeQzGsPtGLs29HPdngnuOL6SB25az+3HV3HtzlFGe03KWS+DLZMzDxzhW2+e4d7rtzJS1RmtGywfTDI5lGW4P0u7laa/t0qzWaZUzlGpFmk2KpTzSYrpKAPNImO9VVaM9jA51KRWjNGspMmkLOr1FLOzQwwPVSkWwiSTCum0ytRUL1u2rmRwsEo6Y2AYXnTDQyQikEurZFMSuYSfWj5IdzlIK++mXfHRrPio5PwUEiL5uEw6KhG3Awx2F7h69QyrZ5ZTKeXQNAlV9eFEJHIpg2zCIGyImKqPuCOSiAvEHZF4OETUFjFCbqyQh4QtEjMD+F2XIPg/w9xcD089egPfePsMP/3BV/nxn36J848e56HTW3ns5h18/t5rueO6NVxz9QCHd0xw1w1befaxGzj78ElOH9vENTtn2LJ2kM1r+jh5ZA1nHz3Bi0/ewtmHT/ClF+/me98+zyP3HyKX9FDJS7RrYdq1KDs3TnDXDbu5/tBmhtolDFnE6/YS8Ifw+UL4Agpuv0SnR8IT0PEKCkvcXYTjNoVSkqijoopeLEnACgpo3gCKV8Tf5cfd6cfrCeL3iAgeH2E9RDQsoWtdyMHFJKMdtOqd1MqL6G0tYqB7Ib3VBeSiC0hbixhph1k/P8jYUIWwKZJwTCrlHMVCmlw2Tirp4EQMZFniiiuu+JVq65MJoPo+Ys6/xY9/8jf88t13+MUv/hu//OU//68rrg/Xk10IoF5Izn+el7/4OrNzH12W8fFexU9WcV2oyf2uDvq6S/Q0kkTUDkoRgTVDZa5bN87uqSYzjQjteIChgs5Mb5aZnizz3UnW9sdZOxplpk+nL+umqF1Jf1Jm9UCJuf4cAzWHVEzF0gViEYX+dp7lY1V6KhaTgymuXjvAqaNbuPGGfWzduYb+4TqNnhL9o73U2lUMW6VUyTEzN8X8qhWMDrYo5+KEbQ0zbBJPJcjnElTyNr1Vm55iiEqii96Ch7mRMDvWNTiwbYiJQYdSxkM+3sXezcO8+vQtnH/serbPt6gkXDTyIoPtOK16lFIxSqmSplzNU6oUKNfKVKoFCoU0lWKGZjXHYLvMlg1zHDu0m7npEerlFHFHZW5ulMefuIeDB6+mWo7gRPyUCjaHD2/nuqO7mZsbY3yyj0w+jCB1EFJcxGMhClmNSlamUZSo5zw0cp30NQK0aj7ySQ+5eJBsTCHlhIhZflZM9HDbDddx06ljzK6YolLNErYlErEQvd1ZhgfKtBtpMkmJSNiFE+4gHvUQMbuIGF4s2U1Y9lPNxlg22sPYUI2Vc/0cO7aVhx88ynNPn+a7f/AMf/MXX+J7X3uSt56/kzOfPcBDN+7gyOYRZnrDLOu22bW2xavnbuLP//BZvv2VM3z99cd54/wDvPLcXbz+0r289cqDfPXNJ3jtCw9w1617OHxgjpnJIhFzKcWszOaNE9x3z0mee/oe3nz5MW49tY9kTMXn60IMyfgEGbc3hBDQCQZ0vF4Dt0/HI8i4Al7i6Sj5YpJIWEUV/WiCD83vQQ/40QICfpcHj8ePEBDxewIEPT5itk7UlpCCS5D8V1JI+ehpuamULqK7fhHt+kK6KwsoJRaQj1zM9FCSrRvHGRuuoCt+bEMjlUxgWRayHEJRZHRNw+1ys+jiRf/OBuuF/Crh8P83uC54XM/y2utv8MMf/5hfvvvL/w/gei85f8HjOsfLX3ztX4Hr431Mvw1wLbn8M7TrWXrrcRytg+FajKsnW+yYbLBpMM9oJsRgSmSyFmHdaJWrJ5pcPVJiVW+EsZpIf9FDLXYVWe0KRisRVg1VmOzJMNBKks7Y6JaIqvspFCNMjtUY7k/R27CYHM4yP9dm757V7Nm3kfm1kyybHmRotE2rp0qhnCaVidBuV5maGmKov04hEyEetYg4NpFomHw2Rr3oMDdeYct8m+UDCXLW5VRji9mwosjdt2znxJE1LBvJ0CjJ9FU1dq3t49Hb9/HAbbvYPN9kxXiOqdEixbxBoRChVElTbRSpNMoUKgXyhTTZXIJCPkk6FaGYizE13sfBvVtYv2aaajlFKmEyPT3I6dOH2bFtFT3dKXJZlcH+Ivv2b2J+9QSjY22GRlpkixFkzY1h+smkdSoli3JOpruq0ir5qeY66K55qBRcZBMukmE/UcNPJiaTCAfoqSc5uGsjxw/tZ9XMMuqVFGHTTzzip6cRZXwoz9hAlnbNpFIQqJV8NKsSlbxINa9Sy9nkHI16Nsb81BAHdq7l9MldPHT/cR596BgP3r2fu2/ZxgtPnuLHf/4a/+dP/oBXn7qTU3vnuePIZh48vZtHb9/Dk/fs4+WnTvCttx/iP3/nef78Wy/wh79zlq986RFeOnsbTzx4nFdfeoBvfOUcJ49uJpsWEXyXYmhdOOEAQ0MVTpzcy523H+W2G/czPdnG51mM1+tC0Qx8QRWvX0UImgQFG0EwL6gvnw9B9JIrxskX4tiGhCYFUHweVJ8HU/ShCi4C3k7EoEAoJBPw+FGFICnHxtYF/N4rCAWuoJwL0G52UcwupJhZQK24gHZ1Ad2li6hnL2e4ZTI9WaevJ4sm+xH8fkJSCK/Xh8vlwu12EfALLF68mEWLLv53wPWbf3q8/g/G2rz++pv86Mc/+fXA9e77GYp33+Fn//Dz90rFc+/1Kn44HWLhwkUfLK34bYHrqssvYdlwk8P71nFg6wr2bZhgy1SL+e4kywo6A3EfvXE/AxmJVX0Z9s32sW+mm+3Ly6wccBhtSDTTLrLGYsYbcVaO1Vg2WKRVixOOa0iGgGKLJLIWze4kjapBq6Ix2I7S13SYXdHD3r0bOHR4O+s3TDM0XKent0xfX5VGI8fwUJMtV6/ixJG9jA+2MDWJWDxCIhElk4ywcqqPMw9czxsvPshLT93OrdetY9XmHvEAACAASURBVMVAlMG6zs6rhzl9cgu33riLW6/fwQ2H1/PkfdfxOy/ex5fP38Wj913LoX0zrF3VR60aoVSJUW3kqHdXyFfyJHMpkukEsXiYeCJMLGYRj5vkcg59PRX6esuUSkmyWYdSKU6znqJejVOvOPT3ZJhZ0c/AYIVoXCES1dCMICHDi2x4McIClUqMZiNGPi3S09DobYao5juol13Uij4qOZG0E8T5AFx+immVFRNt1s9PMT7cJhaWMJQO0jEfzbJKf8ukt67R39Tob0m0G176uiX6uzXqRZlqRqeUsMk7JrmoTl8jw9xUNzce38orL93PV956jPvv2sPNJzfwR197lv/8nTc4vH2eSHAJc4M1zj96Jz/53pf56z8+z1sv3srXXvss33rrAV555jTPPnKK5x+/hSfuO8nD9xzj+XP38NqXnmDb1hWYhg9B6MCyZGTFR5f7MkS5i3BEJGyLBEU3AcFDSFEIiDK+gIwQ0BAEA0m0EUUNv99Hp+sqFMVHuZwkm3EwFREl4ENyuQi53WgBF3KwAyHQSUgWUWSFgNuLFhTIOBaW7kcUrsLSOqiXBZq1JeQzFxGzFlDNL6KnejHtyiU0C4upZbzUSxaVkoOhifi9PtxuH4Ig4vcLuN1eAn4Rny/IZZddyYc39gs+UYB5PwKuL7/xFj/+m7/lnf/xa5aK//0XHybnX3jxCzxx5hleePGLTK/4KLg+nqz9bZjzxXSMz950mO9842X+8o++zL2ndrGiFWckE6KhL6GiXUHd7mC0EGJ1X5K9My0Or+njyPp+tk6XWdZj0VMQqCf8jLeSrBpvMtqTo1yIoNkyfsWHV/ZgOiGK5TD5tEQxJdBd0RnpTTE9UWP71lm2XL2C0ZE6rUaaVjNDs56ipztHb7vAzu1r+ONvvs2t1x9GlQPouozjmNiGyOY1k/zh757nm2+c4w/e+Dx/9d3Xuf/W3Yz2RIkaSxgZyPDKFx7m//6/fsD/81//il/81//EP/7wa3zh3K0c2DXJ2pXdTIyVqDcSJNMGTtwgnokRTcWIJBxiyRhhxybsmDhxCzt8IaJRrWWoNbMUyxfAVcg5lHJhKsUItXKEnlaS3naGZEJFlNxohoSk+gnqPgTFg6z7SGUMsjmNeNRDtRSktxWiWXHTqnlpVC7suMzFJBJ2kJQTJGq6ycSD9DZS9HXnqZWT6KoH23CTTQbIJTxUcwGaZZF2TaRV9VAtLaVWclEtC+TSASzVTdRQSEfCRE0VRXQh+C7H1DrZtnmSb3/rJb777Zd467VH+Prb57j52G6yYRnvlZciXHUZ66eG+fqrT/BPP/4af/J7j/PVL97OGy/cxDOfO8QT9x7h3CO38MWnH+D1lx7jmWfuYv+BdYTDQZYuvYwu11J0Q0EzFLyBLjpcV+DyLsHj9eAPBJAUlaCs4fYJCEIIISjj94vIso6iyPj9HXR1XkrUkWjU0iSjOlowQMjtIeT2oPkDyH4PQb8Ln9dFIBAkJCoIHj+y30fCUtCVLryeT2EoV9KoCDSqS8mnP0VEX0AptYju8qX0NxZTy15BJrKYWMSLoXkJCh4CfgGXy4fbHcDtCeBy+/F6g3R1ernooovfEyKL/s25/o0rLo+fXbv3cvbpz/P6l9/kRz/5Ce/8Rzyu9x/vfhRcP/sHnn3uPGeefIbzL73yMXB9Ugthf9VrLlywkEsXLWKsr8lTD9zMF56+iyfuOsyRzRO0414mijI7l1fYMlVk50yVh2/cyl2H17JnusrVgwkOrmyya655YeRNO8pEK8ZEd4rJ3iK1TBjHlBAVAckIIRkyRkQhnTGoFkxK6RCNvEZ3yaKnFqWnlaKQNYiGA+TSGq1GkkY1RilvUczbzEwPcP/dN3L0mu309VQpVzI0W0UGekqsnxtmz8Yp5scb7Fo/wWP3HOPo/lXs3DzB+HCeatnk2Wfv5Z1f/oz/4+ff5R//7vf5yhsPsWvLIJMjKZaNF+ntTVMoRbAiIRQzhJOKYjhh7HiUaCqJFQljORZ2zCQcM4glLYqVFMVKimw+Tj4fo5CJkEsbVAthKnmTUka78PkLDvGEjRU2kE2ZoBZA0gXCMZV0zsIO+1FCl1PM+ujrlumu+2iUPVQLQao5hYwj4eh+khGBbFwgEXGTS0qU8yapuI4ie0jERJp1i4TTQTreSaXgp5z3ks8uJZ26nExmKblCgHQmhKZ4kSWRiO3gRBwk0Y+mCciyC0VeSn9fhgP7VrNn19wFU1rzIXo6UQN+/EuWILk62To/wjffeoqf/eVb/OV3nucP336Et79wH6+cu5tXn32Yl55+iHvuOMb6TePEkhIuz+UIQQ+iFMSwLCRFRlRFRFUgKEv4gzqCpKNoNiHFQAiKaJqKaWqoqoQiC2iqDyXUgaW76W4kaTVSRAwRye1CC4joAREjGELyCfg9QXxeCZ9XQfRrSN4QEUUlaYfQ5cUIgYuJRTpp1UUa1U4K6U/jaAtImAtpFK9ksNtNs9BBxlmKqXUgBJYS8HsJBkN4PEG6XAHcbgG3J0hAUPF6JC655LL3VNZFnzi83ldcF2bOf9zj+pd/+cV/vFT8l3d+yU//4R959rkXeerss5x/6VWWT3+4nuzCF/zN3yp+7DXf32K9YCGfWrCAWsbhsbtP8tR9R1k/UaBiL6E/5ePmXVO8efYmzj9ylPtv3Mjbz9/Ct1+7nyPruukNL2b9QIy1ozmW9cQYaUWZ7EkzVI/TU4jhKAKBrqX4Ah5UU8N0LHRbxXEUKvkwvbUooz1ZiokQtbxNqxbHNtzEw37KOYPeZpLBnizVUpiJsTq7dsyzc9sq9u5cy7XXbGfHzg3s3rOJk8f2cvLwdka6M6i+y1C8l9EqhxnuS9OohOlpp2l2pzhz9m6+9o2XuObgKm67eQuHDiwjl3Qz0OswMpShWnPI5sOYERUtrBNORIkkEjipNNFkCiMcRrUMNFvFdDSiSYtiNU2lniOVdchmHcr5KL3NLKP9JQZaSao5g1LGoruVo9EsEU1GUSwNT9CDX/JhR3WcuE4o1EkwcCnFbIDeVohG2UUl76KcFcjFg0RUL1qwg6jpo5JXSTouwvoSElE/jh0kJHVRKlr09sTRlcsIm1dSyAvksn5i8SUY4U8TSXSSyIgkszq6FSIgiYiyjmZGEGQZSZEvrB2zFdyuy9FUN05EQgh04PUsRZUl9JCMJsksvfwyFO9V7N86y+svPMjLT9/BN944w++99hTPn7mbx++/jXVz40TtIGJoMYHglXS6PkMqE6XZahB2HAKSiC8oIKoSoqLR6ZbpcIm4vQKSJJFKxWi3q3Q3i6STBrYdxLZ9pJMi3fUoy8drNCtRDMmL6HZjCDKqICEHRASvRMCnI/gtAj6LgFtH8sokDJOo5keTLkORP0Uy0UGrEaRcWEIy+mkseRFh9VNUcp30NQVqRTdJpwNN6UAQOhECAYSAjMcTosst0ekK0uWWCAQt3C6JixZe8kFj9UUXXcwnOSDU6/V/YM5fmID6w1/fnH9fcf39T3/G5889/17Lz79WXJ+MOf+rwHXRggVcsmABpbjBDQc2cOexjcy2wzTCi9m/qsYzd+7mufsP8vhnd3DX9fM8fPvVfPGJI1x3dYuB5FKGCz76CxKNrESjoFPLqWQiAnEjiOrzIHo8hEIilm0RTcTRbQPDDFHIRuhpphgfrNAsx5ifHWLFVA+tepzRgSIzk02Wj9UY7Ekz1J9n+9ZZbrhhP0ev28HB/RvZu2cD23euY8/eTVx7cAvX7t3A6uW9lJIaerADPdRJ2PQRjyokkibFWppls8MMjFQx7S5mZips3tTHQK9Df2+cRsOh1kiQyUWIphyMqI0VjxNOpIgkszjxFIYdRjV1FFNFtRWcpE2lkadYSVOqZKjVswy0S6xaPsjVa8ZZs6KPkd4M3bUk9VqaSr1APJPETsQRVQWf6MewNZyogaH70ZWllLICjbJAtdBJo+SjVpQpphTiRhAz5CIZCVDJKzQqCvFIF7J0GdFwAEvz0NtO0tfjoMqXYmiXk04HSKYCRGJuwrEuwnEfsZRCpuBgRg0kXUPUTcxoEieZR9IsFM3CtiMosoQsCyiqgB3RsWwbTdOxrTBOOIquyCgBL7VsnPG+KssGKly3bxOnj+xlfvkow70NZMlNx9KLEYKLicZD9PSVOHp0P7v3bscX8OD2ufAJASRFwReUEEIaIVnHtix6WlVWr1zG2lWT9PcUKBUiNOop+nuzDPYn6WvHGWinKKZ0DNFLyONHFWQUIYQcDCEGVcSgRUhyEIUwAbeO5teIaTqO6kX0L0KRF5HNeejuDlHMLyUVW0xYuxIjdDmltJ9WVaSY8ZCK+rBMP0HRTVAUCQY1XO4Qne4QXW6ZLo9CQAgjCBZXXL7kI2pr0XsTUD8ZcH3UnH/t9Tc+Vir+2orrH/7x5zz/woU4xPMvfOHjHteCT8ac/1XgWrBgAZ++aCHjPSXuu2EPj9+2l5v2TnHz7nEeP301Z+/YwRN3bOPsA7s5+7nd3HnDDIe2Ndg4GWas6qUY/gzlhIfuqk2jGqZesShldYopm5hlELNtIhEb0zZRbRtBVfAGPYQdhUzWIpezGR5usmXzSsaHawz05lm/aoT9O1exZ/sMM8saDPXn2Xz1NPsPbGLHzlVsWD/JmrWTrFw7yao1E0wt62H5RJNlQxV6ailKaRtd9mFoItFYmHgqQSQVI2QpKHaIdN6k2Y4xPpFncjxPsx6mXLapN1JkCwli6Th2PIpiRzDiKexEhkg0gRV2UE0T2VBQbIV4JkqpmqVYTpEvJKjXc/Q284z2lFg+XGXZYJGBRoJqPkIirpPKxknmc0QzWXQ7gqgoaLpKOKwTsUM4lo98OkA546WS66JZFqgXVXIxiagm4GgCqWiQUk6iUZHJJDwY6mIcy03MdDM5nKe/20aVFmFpl5OMBwhHPFgRN3bUhx0LEo4qRGIGQUXAHxIJ6gaibmOEk2h2HEV10OQoqmIjqyqiLKGZBmbYQdEMVM3ANE00VUEWRIIeD5LbRcjdhSH4cFQFRfDj6lxCl+sqMlmbtesmueWWQ7z66jP82Z9/k/sfvB1FE+hyL0GSRQJCEJfPixMPMzLSx9zMOJvWLGfP1nk2rZ5karTFSF+VdrNApWgRczpJhLuoF00S4SCa4EUPhlBFDTmoEhJlQpKCGFQIigaBgI7fLaMHNNKGhSEsxe9agCpfTDbnod4MUi67ySQ6MdWlqMGryMYFCpkACcdF3BEwzAD+QBcBIYg/oNLplul0Kbg8Kku7ZFwenU6XwqJFn2bhgotZsGDRb0VxvQ+uV159nR/88Ee/7q3iBcX1L+/8kp/+7EKp+OST7w8S/NeK67dRKl54z8WXLmLN1ABvPv8AP/jWi/zZ7z7GN87fwR+/dj9//a1z/Ok3zvA7r9zOI/du4/CeXrasTrFxJsr2NUU2zpWYGs0wPJyn1Z2gVLbIpDWSCR3b1LFNG1mWEUISXYEAHQEfPimIHTWIpyxiCYNWT4XegSrVcoz+njwrp3vYvH6MXVuWs27lAK2qw9hIlVUrh5mcaDE0UKbRylCqxqk3M9TrCdrNBJvXT3L80Hb2bF9Pb6uGZRpE4wkS2SxOOo0Rd4hkHAr1FKV6jGZ3nEY9QrlkUq8nqLdy5CtZoukEdjyBHUtixTLY8SyRWBrLdtBME9XSMRyDZC5OrVWiWs9TqWapVTOUC1EKSZ1CXKacurCyq5aPkIipOHGbaCaF5jgoholphzEtk7BtYBkilu6mkA5SLwhUsy4aRYF6XiMbCxHTBeKmRDYRolZSqRYF8mkPiWgnEX0J6YiHVcsrDLUtTOVTOOZiUvEAEduL4/hxogHCkSCRqEIqG0GzZNyCh6CiIKkGwZCBpkXRtRghMYwSiqBqEWTNJKQbSJqBpJkoukFIDSHKEmpIRw4qiJ4AkidA52WLCXR4Eb0BujqXEpIFevoqrFk9wc5tq7j77uu574Fb2LFzPaVKBinkx+XpwuV24/W5abVLbNgwzchgmVrBopo1qGZsikmbTMwmEbExFDc+z0IM9UpKGZW4HUQX/aiChBbSUUI6YjCEFJIQggJ+QcQfCBH0yVghg6RpogaW4HctIGJdSbUmUqp4yeU6iYaXooU6CPmX4lgBUgmRRCxA1BHRdT+C4MLn89PlEuh0y3S5VTo9Kp1uBa/fwuXRuORTl3Mhl/m+2vpkbxUvJOfP8eqXvsxf/+jHv57ieufdd/jv//xhjuv551/6IDk//T8ZJPhxoP0mwPV+aXpBxl5x6SLmp3p5++XP8f3fe4Y3zt3Mt954kJ//8E3+6W++wtlHDjM54lAreBnt11gxaTE1rrFiKkZ3SyUS6UQ3XEihDoJSJ75gB25fJ16/F78o4gkIuAMBunwBlri8BCSFcDSGHbEJR0wSqQiGFSKW1OnuzjDUm2K0N85Uf5Kp3jSDVYdGxqCW1cnFJJIRgUREIpXQGB6uMzM7yORki+tP7eal5x/j6ccf4Lpr9tGsVzFNk2giTiydIJqJEcs5RLNhspUU+UqaRMoiX4xRrmdJFBJk6wWMhIMejRFL54nEMjjxLHY0jahqSKqCHr6wLTqVTdHqbtBoViiWUuSLMTI5k2RcImb7yTgSzWKURilOKmFiRw3MhE2X6MMj+DAjJpZjYFkKlnUBXKmYj2rxQolSK4rU8ioZRySieonqfjIxgUpepFYMUEh34piXIvsXkol0sm6uQW9dRQksJGpeRcrx4phdpCIekmEPjtlF3AlQLcdJpcOIUgCv308opCIGZVRJw5RNVFFDVyxUxSKkGgQVHdkMo4TDqGETQZUIGQqqaiCLKrYWRg3qBLokJJ+G4AshCBKqoREUfchBF1LQTUBw0+FeQqfPjWzpCLKIX/DjdbsIeFy0a2Umhrox5E7cSxfi6bgYf9eV+N1dBDx+BG8Qj7sDj/vTOOEA6YSGLnsJet0EvQHkkIYkqgiChCBJuPxeOt0efD4RSdTQFQNDCSF4r8LvvpSo1UWtEqJY8BG1r0QVL0MOXIXgWYqliqQTFsmkSjgSRNH8BAJe/P4Abo+A+z3FtdSl0OVV8Ys2nW6JRYsu/eDs/usoxIeC5DcDM6/Xy759Bzh37jlee+3L/OhHP+bdd3+dhbDvvst/++BW8R/5/LkLOa7z519h5v9l7s2+7K7Pc08GYwxmUtX+zfM873neVbVrllSSqjQiJCGEBtAsJDHZTAYsMMYMBsxgYwYbCRswGOM55+Qkq0+Szums9FWvvkmckzjp1f/CyWmTT19sgXHirJM4Mc7F76JUtZfWXtL+1PM+3+d9vtuv/xfQ+N/3DY5qmkej6QXn5ewFF1zAlZddwr5d6/nJ28/z1tcf4NF7dvPHP32B//vP3+LcS/ewcSlDEy8gci9lYcZmfkZlbkZhccElSa9EEC5CVq9C0UropopsKIxLIuOSjKSZSIaBoBmMyxqrSgq65ZOkZeIkI0kTktQnjCyywmGinzA/EbHQtZirKyzWVTYOYhbqDp1IoJMq9KoO7YrH4mybXTs2cPTo9ezes8zRw9fxlS+f4Ztff4anH/8CN+/fQ6ddJ4wCgjSkaBYUzZy0nlDtVKm161TqObVWQbPfoDXs0JmbxCunOGlCWquT5lXitEyQ5DhRTJBFZNWUartKf6LP/PwsU8M+nW6VTreg28to1gMquUkttxl0UiZ6BfVGQlIOcVIXxdPQHA0/cnBDkzi1qVZ90lgljQQ6DY2JrsZk12Kq449OFH2FSqjSrphMdW3mpiwmuyKRdwGBfRGLUx4Hb1xg2DNx9U9QTQW6dZtGrtKpaLTKEtWkRC1TmBrkdNoFrmuhqhq25WGbLoEbkvoJiZ8QehGOHeB6MU6QECQ5Xpqhew5W6BLmMX7gY5o2cZASOCmm5mNqPrrmYpoepuuhaiqmImNqGiVR5MpV41wpylyjaqiWM0rHiyKqKDA7MWD9mll09SoU+XJ0fQxdk9A0A0kyEUQDQSghSp+mWvVptzM8W0GXRUzVwjI8TMPFtBxMx0MxbQRFpyRoKIpF4MV4toNnqRjK1aShxETfpV2XiZwr0KVPYohXYUoiie/TqJXp9qqkuYWml9B1Fcdx0Q0XSXIQpPOKS3KQNB9RtfnUZR/NcX384Lr11ts5d+5b/PCHP+ZnP/vv/OIX//AbXJZxHlyjIsH/l9e/9RYvfv0bvPnmu+y4bve/O5j+JYrrH4Prwgsv4rJLLmLz+kleeuY+XnziNp5++BB/8INn+cYLn2H3tR2K8NNY6oXE/uVM9DQmeiLDCYHFRY8sXYUiX4ZpqxiWjWH5aKaLIBuMizqSaqMYDoJiMC5qlEoamuEShClJUhDHMXES4vsmWaQx1QlYmcvZtVThwHKDQyttjm2ZZOdcwXxFYcNUxtalAUszLWYnq6ysm2bXjnWsLE8xP1fj0IFrefKR+3jq8Qe557OnuHbrRlqtGl7gEGYBWS0lr+eUm1Xyeo20kpHXcopmmdawS3d2Eq+cYKcBcbVMUhSESUqY5uS12iiM2qrSHbSZmp5ifn6W+YVpev067U5Bp5PRbMbUawGVike9HlJvJJRrMWklJioivMQjSDyixMP1TeLYolw4JJFCOVeZ6DpM9kwmezZT3ZBqohMaJYpQo5EbTLQt5qYces1xsvBiuvUx9u8acuLgEoOWimt8ikqq0K651HOdSipSjldRiceoZzLT/Zx2I8OxTSzLwXFCDN3FtSNCLyXyUnw3wnMiAj8lCDPCOMMLEkzbxfU9wjTGDT1MxyZOUqIox7FCLDNA110cJySIYrK8wLcDZNFAtwIUK0IwfUTbR9RsNN1GkzWk8XHWLAzZtHENqjaGppUwLQPNdFBNH0FzETSXkiIjSFdQVDyqtRjLVDBUDcfw0BUHXbUxTRvbDTC9EM3wKJV0VNkhDgsCNySwLSxNIHRl2k2PZlUj8sbQxMvRhKvRRYnA9qgWBY16mSR10A0BTVMwDBNZMREEk5LkUJIcVgkmJcVCMRw+fcU1H4HWx9wOIUmcOHGS1147xw9/+GP+8i//6jcF1y9HxZ//3ahI8MWvv8qbb73Lzh2/G3Bd+GvAdeEFF1BJDW49ei3ffOE+/tN7z/L9Nx/j6IFFmuUxPOOTxP7VRN5VNCoSUwOdmWmdtUsJeSEgiJejaTq6HiBrIaLsUZIsRMlEVR00w0NSLEqCgSCYqKqL40SEYUoYxsRxjO+a5JHKTC9k5/oWt+6Z48zhZR64aQOfvX6Rwytdds4k3LC+xc7lIeumm9Qzm5nJGptXZlha06VRt1m90Ob0sb18/t5beeDe05w4up/NG9fTbFbxQws3tIjymHKzQV5vklYr5PUKeaNCudukOmgRVBO8IiRrlikaBeVGhUqjQavXpTfVozvRZnLYZ2p6gtm5IYurR7c8tzoF7dZo6bvdLVNrpZQbCeVGSl5PKeo55XpOkockWUBeBGSZT547ZKlBHIo06ibz0wnTEx7DiYB+J6Sc6ESOTDW1qMQyrbLMwtCl2xyjll3G2lmbu2/fyqmjG+jUZBzjMvJEo1H2qaYmiT9G6l9JLS3RKqvM9HNa1QTHMjBNF8MKUDUPy47x3BTXTvC9lDDM8bwEx4vxgxTPT3C8EMcLcIMAw7cxfZcwSXHDBMP00AwXw/JxvZgwyoiTMpYRI4gOsh4i6BGCFaE4EYJiIcs6mqxiKhJbN61hecMCpqkgySKSaiHpAZKZItkpohVR0lUUq0Ra9olTF91QMU0H146w9QBL97AMF8v2cP0Y0w7QNBfPTcniCoEbYak6pirjmRrV3KZaNogDGU26Cl0soUs6tuoQewlpEpEVEVHsYFk6kiRTEhRE0WRcsBgXLcZEg5JiImkWn/rUFXw0m/lxg+v48Vt+Lbj+laPiLz4cFf/653/L2XPf5pVXz/H2299n53W7fxUqH8NqwC9l6gfguujDP5fGP8XGtW1e/Mrd/PmfvMU3XryflaUKaXglcbiKSq5RZArlQmZywmZhwWP9ck6376IZ48iyhmHEKFo6Mi1FE0HSkSQdwwhQFAdBMBEEC1l2scwA34tJk4Isy0nigDw26dU8Ns6WObhlwKntQ45s6HBwqcXB9W0OrGuwc02NdVNluoVDNTYZ9ivccuwGPnPHQeZmqrRqHusXJ9i/eyOnj9/IbScPcvTwfq7dtol2u4rpahiuSVarUWv1qLQ6VNstqp0WebtO3CgIqwlxLaHaqdDoVulOtukPBwyGA6ZmBkxOdxlMdej2W0xMdpmc6jAz12MwWaPTqdBsFbS6FartgqKVUm7nVFplmp0q1VpKtZZSFD557lGrhNRrPkWqk0YCtYrCzGTIwkzMcBDQqjs0Ki6dRky7FlDPVJqFyOLQY2agMdEW2Htdi688fpiTR9dTxFfj21dTpDbNWkKt8CjHMrVcoFfT6FZNZno53XpO6HkYhoOqe6hmhOVmGFaCboU4foYbFVheguMn2H6CG2Yjgz5MsYIQPfSx4ggvzbHDFMOJ0MwAzYrQzRDHTXHdDM2IkPUQzckQzQjRDNHsAM20kEQRaewaWpWIfbtWmB+2cC0NWVIRZQfVSNHMMppXIFo+Y4qIFWhUWhlJHuD6Lp4X4bsZvpPjOxmuFeC6AWGUYNkepuURBilxmONYLoamYaoKjqFTZA5FZhK4Ipp4DZaqYGs2tuZiGy5ZGlNvlilXEhzPQpBkBFFFUWxE0R79P5dNRNWgJKl88pOX88Fh2z8/Kv52Pt8fjIpnz77Oj370E/7qr/6aX3xY3fyvVFwfgOtvfv53vHb227z6jXO8884P2Lnjht+R4vrg6/MnmedL/cdXXUoSjLN1pcep41u5buuAbsskjcYpMp001UhSjbxQ6XQMhtMW65Yz5lbnuIGMIMgYRoysJoyVHMYEnXFRQSgpKMp5T0CwKJVMZNnBMEb+SeAnRGFKHEcksUcR6nRzgw0TCdcvaBdrLQAAIABJREFUNti7usW+pS571rbZtbrOyjBnthMzbCZMNFO6zYSb9l/LC889wm2n9zPVL6iXXeaGNdav7XPd1nXsv3EHRw7t54YbdjC3OE29U6fabpFVm4RZQbXdot5rE9fLeHlEXB1BqzPZojvVpDfZojdo0+k16U00afeqNNpl2r0a3f6od316tsPMXIfhsEO3V6PZKVPrFFQ6OZVOTrmRUKsn1MoBvXZBp5nQqAZ0GiGtukuRShRxiUZZplGINCsSrapKs2rRbfhMdlKmOinTvZiJlkm3JlBPrmCyJXDXqWXe+daD3HZiGde4BF35FJGnUi1CKrlLEgrk0dW0y6Or43s1j1oeEHoelukhyjaKEaKaCbIRIlk+ihNhBAm6H2H4MYYfYYUJTpThRBlmEKOFEXoYY0Qpup+gOSmGk6HqMYoWYtk5flDFcGNUO0RzY2Q7QHV8FFNHksdRpKtIfYXtG4ZsXxpQ8WWM0lXIqwRkwcLUU1QlRtF8JNVkXBrH9XXKtRjbNbAcG8eJMLQIXY0w1ABNsVFVA0VVEEUJVdVxHY/QD7FNE1UR0TUFy9RJkpG/GEcahjqGKo6jiQqqpKPKOmHoU6mmxImPokmUBBFR1JHPg6tUMpBlE0UzuWZc4BOXXMaFv0NwnT59G2fPvv4Rj+s3MudHo+IH1c2jIsHX+M533jvvcf1SbX18iuvXgOuiCxBKl1MrG9QrGqF/FaF3JXE0RpLKVOs+lXpAkpukhUpRLlFrjjG32mdhbUGYagiSiG6GqHrCuGAxJmiUJBVJNiiJNiXBYkwwEWQbRfdQdQ/PS/D8ZPQbM4gIooA4tKmnFv3CZr7hs3GizMpkhY3DKteu7bA8X2fYjek3Y5q1iHo9oT+ocvjw9Tz66D3csGuZVj1kopfT6cR02jn9XoOV5bXcdNMeDh3Zz81Hb+L6vXuZmlskKnIqrQaNXou8UcZLfPJ6RneyzcR0l/5kg063RqNVpd4saHcrtHsV2t0y3V6dwUSbTrdGb6LK7Fyb+fk+k8Mm7V6ZZreg1S3T7lWo1UKKzKZRcRn2CmYGZaZ7GXOTBcNuSD2X6DU0rt3YZfO6JsOuQ7OQmeoGzE/mTLZilmYb3HT9Ekf2L7FxdUpsXUwzvYpH77+B3//+k9x5ywqWeiGqdAmhJ1OvhFQymywsUcTX0CwEBg2LdsWmiGwi38W2fFTdRdZGqkuxY2QnQnJ8ZMdH80OsKMUIIvQgHj1hjBElGFGKEWboYYbqpaheih1W0e0M1UiwnTJBVEWzfQTVwPACnCjE9h1kdQxh/FKKRGLr+g67N04wzDWC0qUE0lU4koinuQRmgq35OLqNY+iYhkCa2uSFj6qLaLqGrnuIoodYcpEEF7FkIIoKoiRSKo2jKBKe55DEIZoqIwpjaKqMZWokqUu9GZPlLqYhoAhjKCURQzUxDZMoDsjyEC+wUXUVQVIQRANJciiVTCTJQpINJEVHVnUuO2/Of/CZ/tiLBG85xblz3+LHP/4pP/vZf+f993/DUfGj4PrA43rjze+e97g+PrX168H1kTctX0Wea9TrJlkmkuUSRVkjyVSKqkecOUSpSZRKhNnVBOmlNPsi0wsJaWEjKhKq4aIaIeOSQUnUEQQNQTQYEywE2WFctBBkG0l1GBNUNMPFC1O8OMV0A1TTwrZ0ssCkHGg0Qp1ObNGKTeY6GRvX9tiwtsOgn1AuOySZy2Cqw3C+z+qlKY7dspedOzdQr/hUKh6DqSqtdkZRjsjziH6/ydZrl7n3gc/y0KMPc+DIYWZWz9Pst6h3G2S1jLya0urWmBx26U+0aLbKdDp12t069UZGs53R6RX0BhXa3SrtTpVOt0K7WzAxVWVyqk6nW1CtBdTqId1ewaBf0GlEVFKNZtlguhczP5GxMJGxfq7G0kzOsGOydV2drz99F996+WFuO7qFdTMZyws1VhabTDY8rtswwWOfP8Hbrz3KQ3fvYbqr0q8KfOHu6/nxm1/kM7dsxLc+gbDqAizjKsq5TR5rVBKJZiHRqcpMtG0ahUk18yiSGNty0Q0HWXNQrZEqUp0Q2fYQdRvV9jDcAMMN0L0Q3Q1GF8X6MZoXoXkRihsiuyGql6B7CZoVohoBqhGiGQElWUPUdJwwQDVVxktXIAqXUUQCm9fVOXj9NBuHPr3gaoa5wupOzEK3QrdckNk+qeNTDQMqoU3qKTQrHtXCxXFUNE1FkR0EwWV83KUkuAglC0nUkSUNUZBQFZUoCglDH0UWRyeTooAkCfihTVGNiGMHXRORhRKKoGBqNp4bEIY+WR7hBi6iJDM2LiOKFqWShVCyEAQDoaQgSRqlksSFF17ChRd9gt+FxyWK4oce1w9+8CP+4i9+9qHi+o3M+Q/A9fq3Rorr7bf/oyiuCz4cFVeNX0YYS9TqFpWajh+O44cCcaaTFg5+ZOJHKllFw/QvxQovotoWmJrNqLViLM9BMz1kzaMkW0iS/eE/8KqShSC7jIvm6HuajaRZuGGKF2d4SYYbp2i2g26oRJ5BPXVoZw6t1KEWmnRrIYuzTQaDlE4/odFOKTdSmv0GM6unmV87ZOv2JdZvmKXfKdPtVegPG/Qmm5SrKUFo4/k6g8kGe/bv5MStx9ixZxfDuSla/QadiRaNTpVOr87c3BTz80Ompnr0ek0mBm0mJtq02mXa3ZyJqRrDmSa9QYN6I6fWSGi0Ezq9jFYnpVYPKQqHesWn386YnayyOKyevyfSZ2m2wspcjZX5OjtX+uza2GPr2iqHds/xk7e/wv/1397lucduZfOaCpsWymxb22b9dIXTN2/jm889yH/+3nO88MRpNszHdMslTu1fw6tP3cq9t26jVR5DLl2A51xDnuqkoUw9V+mUFQZNnUHbplE2aVYj6pUc3wtHprrpozkhqhugOwGa6aPoDpbjY9k+puVhOv4IYE6IakfoXoTuRyiOj2i7KJ6PGSWoToCk28iajWq6aJaDblkohsq4cDWSdCXlTGPbcpcjN8yxc33GmrbE9YsFJ3bNcWDbFOuHFdqpQyV0qEU+zcynndl0C5vpTkqrcMkie1RXo3oIosdYyWNMcBgXbErjBopookommmLgOC6u66HrBqWSwPi4iCyruL5DmocEgY2mSkiChCLrH742imL8wMV2HTTdZrykIoomiuIjlhyEcRNJNNA0C03/oNbmIi666OKPHVz/WHH91V/99W+quN7/FY/r7Lnfrcf1q8+vKq5VY5/GDxXyskmW6wShhB/KRKlBXgmIMocos4gzFd25BDv8JHmtRLsfUGlG2IGHpI4U1ZhgIogOomgjCDaC7FKSbVaJOqtEDdmwkQ0b7fxvczdKccIY0/VxXIc4cKgmHq0ioFuJaWQ+jUrA9LDO1LBCZ5BTacUUzYxar85gdoLp1UM2bF7D3MIkjXpKtZHS7FcYTHdptmtUqhlZHpKXI1q9Op2JNs1Bi0avQavfpNGt05/qsLA4w7p1iwyn+3Q6NQb9FlOTXfqDFs12QbtbpjeoMDFRY2qyyeRki8FEnampOpOTVSanqkxNVZmZqrJmtsmGhQ5b1vTZuXGKXZsm2La+yd7tQ27ePsOhHfOc3LuWW25c5NDOIXcf38xP3nySP/rRi3z18dPs3tRl+7oaO5fb7L92hqfO3ML3X3+S73/rcb543z42rc4Z1ESWpwPuOLjEsb1zzPR0Bm2drRv7rFvdoJKK5OE1NIoSnbpCu6ZTzXXqZZ9GNcN3PSRJRdUtVNNC0gw03UTXTCRRRlV1NFVH0wx03UJRTWTNQjUcTNfH8gI0x0UwDEqGhuo5yLaJqKkIskJJUpA0Hc3QkVUB39dZmGmyf9dqDu2a5caVGtevCdm3nHLL9i57N5RZ6plMlGWq3hiFUyK3BWL9GuqhxEzLZ+2wTL/mUckcQs/DNHwkOWBM8BgTXMZEB0ly0GQHVTJRJAPTHCko2/YQShKlcRlR1LBsmzgO8TwHVVVQJBVddTBUH01xcF2fIPBxPR/NsEdTRMlAHLcQSzaiYCIKOoqso2n6+TjE+dP6/0Ae179OcZ3vnH///ff5+c//jnOvv/nLexX/lwHU38YNuB9d6P7VNaNSaRWOq5OkLlnu4vsarqcQJQ5J5hPlIVER4Cc6bjROkK4iqwhUmyZF3ceNPCTVRlR9SpKHqHiURAtBMNHM4Px4qDMmqEiaiWo6o8dwsd0Y0wmx3QQ/yomTnHKWUyky2s0KzUZBs1mcN8C7dAY1qq0yeSOj3K5RH7Tpz02wZtNaFtbN0+rXSAufaiOl3WvQ67Xp9bo0mi3KtSppOafeqdOaaNHst2hP9Gj0WvSGfWYXZ5lfPUdvskOjVaXTbdCfaNMfNBlMNJmYbNLv1ZiearIw22FxrsvquS5LC11W1k6wdWWa7Zvm2LV1nr3XLbJv+xw37ZjnxI1ruP3gBk7vX80dB9dx1+ENfP6WrZw5vokHDi1z94E1nDm1me+9ej8/ffNRXvnySY7dMMW+rR32bulw9/FNnH3uLt57/Yuc+9p9PHDHTq5dKjPTVploiqyettm6LmfHSo2Du6d58I5d3Hf7DmYGBpH7CfL4ctoNhXbTpFYY1CsBlTzAszQ0RSL0HQLPwtQEHK2Eb8iYSglTkzF0FUWRMQwdTVOxbBPLNvEDjzAK8UMfzdIYk8bQLBXNUtAMFVkWEUURQVbRdBVNGadVcblhywy37Fnk4OYGB1dyTm2vcXxbzk0bPHbMaawMZJY6Kms6FvMti2Y0TmFfyVTNZGW+zIaFnHZFIY8lwsDEtjx0PUaUI0pySEn2kWUbQ7NxLB/XDrAsZxRONT1kyWB8TEYSRqZ9mqYEQYAoSoiShqZ6mHqMoXlEfkzkB9iWM/p7NAdJ1FGkEbBEQUMSdXTNQtdMPn35CFy/7X75f05xnTp1K6+9du7fdqr4wa7iL/7hff727/6fX95k/da7bL9218f6pn694jp/+nHBBYjiOI5n4ocOUeTiOjqOreH5FrZj4ngObuCg6iW8QCJMBJJ8jEpDo9YO8RMfUTGQVO/84qnJWMmgJBioRoikOoyLGuOiiqDoiKqBpJnIuo3pjHblDDvC8VPCKCPNcvI8pVYvU6vn1OsZ/ckmk9Ndmt0RuEZJ+CrlVo3GoM3qldWsXl6kNWgS5h5ZJaLRqtLtdej1B3R7A6r1BnGRUes06U6Ncln9YZ9mr0Gr12BiqkdvokOrW6fbazCYbNGfaNHvV5meabGw0GN+vsuaxR7LS5Msr+mzdXmKXVvn2LdrHQd2b+DgnhUO7lnP4RvXc/TGtZzYu2YEqyMbuO/ECvccWc/njm/gkdNbePTkFh46soF7Dyzy+VtW+M7X7uIH5x7ka48e4vS+GY5c3+fY7inuO7mRrz52jJefuZVnHjnKnSc2sXVdmYWBxWRbZm7SZMfGKgeu63J8zxRfuud6nv3CIe67bQvbNuTUiyvptTRqZZlqWaNesYl9FUO5BtcQqZcDus109FRDWoXHzESdlfULDAZNotgjyyP6gza9XosocrEsHce20A0FP3Ioail5OSZKPILAwbMNKuWcvFxgOzqGuopezWXncpfD101yYKXg2LYyp3fWOHVdmRPbMw5vjrlxXcDO1SFb5iK2zKWsTMesnQxYN0xYnk9YO+dTy6/Bt6/AMsfRdQNV85G1GEWLkdQARTbRVQvX9gn9CMfxzqtGG00dwUcSdQzdwnU9PD9A1UzGSyqa5mHoPrbpE7gBgeui6yaWOVrcliUTWbIQStp5cGlIksbVV5W46KJL+eVWyscLLlEc5bg+UFx/8Re/aQD1/PVkI4/r73j9W2/yyvkl6989uH412Xv55Zdh26NTlMB1cQwT2zTwXBfbdkaPa2NaKkli0+oG1FsqWUWg0nDxYpuSrCBrDrLmMy5aSLKDLNuoZoRqjDwTSR0F9RTTQdbtkeLyEpwgx/EzvDAjinOyoqCoZFRrGZV6RqWW0OpW6E+2qDYKyvWcvJ5TNMpktYJat8malTWs27TE5OyAeqdKpVFQrpdptltMTA4ZTs/SG0xSbTYoN+u0J7tMzEzQn+qMxsdeg15/VFEzOdlmdrbHwuKAhfk+C3MtVpaHbNo4y+aVIdu3zrJr+wK7r1tg365Fjh5Y4fjNmzi2f4Wjezdw4sAypw+ucNvBZe46upF7ji1z/6mNPHLHVh66dTNfvH0Lz9y9i2fu3METp7dy5uh67j+2nteePsXbr9zDlx/cw+n9M9x2YIZ7jq/j3ls28Oh9u3nmkcM89uABDu6ZZeOags1LVdbORUy1Vbavr3D0hiG33zTP/aeWefrMjXz3m/fx1MP72bmxQqsyThJcQaOi0KoZONoVGOJl5IFMvxUx3S+YHhRMtWOmOgnXX7vEiWN7Wdm4MMqmtSsMJjv0JlpEiYemKaiqiKIKdHoNtm1fYWZuQLkSU69ltBsVFhdm6A3aOK6GLFxG6q5iaSpix9qM3UsxR7aWObIl5fi1GbftrnFqV41DW6vcuLHMdUs5O5aq7FhfY/NizpqBy1RTYqonU06uwNI+gW2N4dgmuu6i6yGGmZzvp/cwdQfbdHFdH9t2MU0L07BRVQtZNtEND8Nw0TQLy/IwTBdB1FAU58PXh75P4Lnouo0iG2iag6o4SIKFKFhIooEoaMiSzpVXjJ2H1iWM2iEu/li8648qrpMnT/87rPx8BFwfDaB+5533uHbb/2rJ+uME2AV8+tOfxnEs4igisH0c3cQ1LQLPx3VcDN1C13R0VSLPXDZtnmZ5U5O0PEaUyjieiihLCLKBagRoZoimu8iyg6R4yKr7YaracqJR64AX4Xgxrp/i+tko9BimxGlGXs4pVzPqzfIIXPWEdq9Kp18nK2LiNCApIsr1MkW9IK/nDBeGrF1ew/zaWXpTXYp6QZhFZEVOq91lYmLI5HCGwXCKeqdFvddiMNVjMNmh22/S6dbp9etMT3dYmO+zds0Ey+uHLK8fsrJhgh3b5ti5fYHd2+fZt2sNe3ctcmD3Iof3ruXovrUc27eWI3sWOLRrlpMHlvjskWXuPrbMfSdWePDkCo/euY0v33MdT9+3g2fu3cELn9vFC3fv5NnPbOdLpzdy5pYNvPjoQc49fyuPf+56bj84y73H1/DQnZu46/havnDPDr7y6BEefeAAu7b22LhUY9e2KRanUybaFts2NLh+c5MbNlXZvjbg6O4e7529n3Mv3M6+bU1S9xLK2VVU0qsJzEtplRW2LHVZmqkw0XKZ6SdMdkJaZZNuzWHL8jT7b9zKuqUhrXaZaj0hjB280MJydFRVRjdkavWczZvXc/DgHhZXD2nUUvrdGlP9FosL07Q7dVxHQxEuRy99glYyzpqeweYZl4Nbaty0KWffhpA9ax12LthsnbNZP2GyNGGzYTpiw0zE0qTPTEujU1zDoCVQz6/G1j+JY15DGNjYVoCuBehaiKGHaKqNpoxU1wfd8JbloOsWpZKKKBkfbgoYhn/+gMJF0exRz73hYeg2ge8S+A6G7pxXWAaK5CCLDorkIgkjc94yfURB+4ja+virmz/qcY2WrH9DxfXRPq6//pu/5ey5N3j1G+d4+53v/+7A9U+uBh+Ni6VSCdu28TwH3/LwdBvfsgldF9s00VUNXZbRpHEalYCjh7Zz9PgK9ZaM66/CdARkTaYkaWiGj+um6LqLKOkIJYNSSUeSTSzLx/UiPD/GD5LREq8bYdkBphPhBjFJlpEVCUUlodEuU6nHVBsp3UGdVqdKmoUEkUucBlRqOfVWhaya0Ow1mFs9y9yaEbjKjWLU5JDE5OWCar1Os9NmYnqK9qBDpVWl2WuM1ndmBvSnOkzP9Jib67G40GP92klWNkyzccOQTev6bF+eZNeWaW7cPsfe7TPcuH3IgZ3TnNi3hoO7pjl+4wIn981zau8cnzm0lvtPrvDw7Vt49M6tfPnu63j2czv56uev58WHdvPCgzt54b7rePmB63n5gRt49u7tfPnu63j+4b18/YnDPHH/9dx1bJEzt2/gC5/dzL2n1vH0wwd44YkTfP6eG9m5bYLrr51h/54l1q1pszhfZ81cmamuyVRbpp1dzmxX4N7TK9x1yzILXYXAuIA8upTUv4RhR+WOY5t5/vHb2Ldjlnom0WvaDNoB9cIijzS6jYjZYZN2KycvQvzIQbc0BKmEoimYtkGWxSytW2Tnzq1s2bKeTrtMs5bSa1doVGK6rSrVShnXNrDUMfTSJ0ntK1lo26wbOOxdaXDjSp3N0y6z1WvoRZfTCq6g6n6aqnc19WicdibRLWS6uUyvKjPsGrTKIr51BZp0BYY2MtQV0UMRfTQ5QBJNREFFKMkIgoSiaFiWg/YBuEQL00xw3RzTjEdraZqFrNnodoBheVi2g+OY2JaBqljIkoUkWoglC1X2MbQQWXQQBQPTCJElg4sv/hQfFAl+/B6XzC23nPoVcP1Gp4of7Zz/+d+NAqivvHqWt976p6PixyYpfw24LrzwIkqlEpquYdsmrmXhaDqWquBZOr5tYOsqtqGQJy4TnZxD+zdxx507mJkJiFMJP1SRFAFZ0dB0B013zi+jagiCgaq6mOehZVqjNQzDHP2c7YQ4boTjjorq0jwlLULKtZBaM6GoBlQbCY12QaWWUq6k5EVMUY6pVFPqjYJqPadaz+gP2kzPTjI5M6DZb5JVUrI8JisSsjwhLxJ6/TadfotGt0aj16A32WVmbpKZuQmmZ7pMD5vMDBsszLVYWuywdr7B8lyNHeu67Nk8yU3bZzi4Y4bDu2a59cASdx/byH0nNvHQ7dt54p6dPPW53Tx93y5eOLOHl76wj1ce2cs3Ht3HS2d2c+6x/bz+5E289qV9fOPhG/j2I/t440s38c1HDvC1h27kmQdv4CsP7+fx+3dz19EFPn/7es7cscKj9+7g1Wdv44Unb+W+O2/g4L71bF4esGahydLaCRZXD2g0fMpljX7HZPVsyNykRb8+Tre6inJ4KaF9AUV0Mbu31vjKFw9y9vk7eeebZzh58way4Bp86yoiX6CcudSrKVFg4bsGgWdjGhqGaWB7HobjodsujucRRgFZFlOupGRpQBo5JKFFHFgUqUeRhPhehKEbOIaMLlxB7gmsncpZ7IWs6QUsdjwmCoV2MEYzGKcVK9RDhcKViMwxQv0aHOnThPrVtAuDiaZDo9BJAglVugapJKKIDnLJQy75qKKPJJgIJQVRUJBlFU0zzpcAWsiyhaL4KEqALPuj3VrZQpANJNVCNVx008UwLQxDRVYEREFF1zwMLUASHFQ5RFNCJMFBkR10zUMUdC795Kf5aKXNr79f8bejxP7xkvVHR8XfCFy/+If3PwTXy6+c5c03v/u7A9evfS5kbGwVmqZiGhquZWBrMrpSwrUUIt8k8i1CxyD2dCqZxZq5GjfuWWB5uc3cbJVur4yqyowLAoKoUBJUxksqJUFBVkwcN8bzEyzbR9VMFFVHUXU03RoBy4vOB/5C8iKhXAlodCJa3ZRy3afSiKg3E6r1lEajoNko0+lUabYKGo2MWj0lL0KKcnK+qqZCrVWmXE2p1XNq9Xz0umaZdqdKb9CgN2jSGzSZmGgzO9NjYb7P/HyHuWGN1bMN1q9usXGpw9b1XW7YOOD4rkXuuGmZe45s5oETW/n8ya08dtcuvvy53bxw5gCvfukw5758lNefPMzrXz7Mm08f5Y2nD/PtJ2/mjSdv5o0nb+Ltpw/x7nNH+M4zB3nj8X28/fjNvPPkIb792EFe/uIBnn5wN099fg9ffuBG7jq6hvtPr+PM7Zt4/P49vPbVu/naU5/h1uPXcd3mWWamKoSuSBgZVJsZcebgBRJTwzI7dyywaUOTan41oXMxvnkBE50xDu8b8KX7d/L6C7fz/bMP8v1zD3N831pi52oCRyAKdaLYp1KtkqQxjm0RhiG+P4oSuH6M46eYboTpeGiGiaIqKLKAbalksUfgGuhKiTiw8VwLy/QxTQfL1LHUUcvF6mGNmU5CM9Go+BKFK5AaIrmtUg0cyoFD6ljElkls6VjiKhxpFYWv0cgtGoVDFpmo0jhiSUYRXRTBRxUDVDFAkRwkSUORdQzDwrBMNMPAMF0sK8IwYiTRZ1xwGRu3GZdMZMNBNhxEzULWLVTDRNVlJKmEIpuYRoChhx8qLWHcRJFGMCuNa3zi4sv/idr61c/1Py0N/W2A65vfPMsPfvCjfzu4Rjmuv/2VOMR/JHP+wgsv4JJLLkaSBXzfIY8DksDBd1TiwCTPPNLIxTVUNHEVljpGFkjMDhOu3TLFtdvmWb16iiD0kOTzS6iqiaJaiJKGopq4XoTrhbiej+O5GJaFYZpYjoPnh6OWCD8gDjzKlZhK1afejugMUuqtkEY7od3JaTRT6vWMTqfCcLLFZL9Ov1Oh086pVELS1CPJfYpqTLWRUK0ltFo57XZOr1thONGg1yvo9spMTjUYTtaZmaizMN1kab7NhsU2W9b1uH7LkP07Zjm6ZzW337yBMye388RndvPs/Tfx0iNHefmRw7z0hZs4+8QRXnviEN9++hjvvnCS7331JN955ijvPHuM954/wXsvHOe9547z7jNHeO+5o7z7zEF+9MIx3nv+CO8+fZD3njrC9546yhuPHeTlR/bz7EN7+dpjR3j5yVs4c8c2Hrh1I4/cvZPnvnSct77xBb75wuc5tHcj/WbMRLdMOXHRjRKqJWI6CknucsOeLZw+tY+tm6foNDXS8FNM9STuOr2el545ytcev5nvvPwZfvLGwzx0x3am2yZpIFLOA8rVnCDNMByfOC+TFRXyokyalQmjDMeLsNwY04lHGbwwJckKAj/A91yyJCT2HSLXxrMMDE3HtkNcN8C2DCxdJPFV5iZrTPcKElfCM8YJTZlAVXBkhdB0CEwXz3DwTYfQcggsG09T8QyFSurSqIb4roYkjiNLOqo0GhMV0UdXQnTVw9BdDN1B100My8JyHBw3wLQIwf0wAAAgAElEQVQiZCVAUiIEKWSVYCOoDoYbojsBiumiGA6qYaHqKpquYOguphGgqS6mESGLDpJgYxohhh4glnQu/eQVfLT59J9XW7+9Pq5Tp2790JwfBVD5t4Hrr//m57/0uN7+VXP+47048oPKjV/Ncl144YWI8hh5OabdqNKs5mSJSxSaBIGJZagYioSpiBjyOIZ4BZ5xOb22w8YNQ9atnSHLYiRZRlYMLNvHsj0se9RAYFmjgrcojsjyFNdzcFwbz/ewHQfbsgksm9izKQqPrDCpt3y6EwnNTkCnl9Lp5jQaKbVaQrOZMehVmOhWmOhV6HVy6o2YRjOl3a3S6Vdp9TIarYRWK6HZiOj3cmaGdQa9nE47YdAvmJussGa6xrq5BpvXjHbmDlw75OTetTxwchuP3X0Dzz6wn1e+cJhzjx3njadO8s5zt/HOs7fw1jNHefeFE7z71eO8+9Vj/PiV0/zk5dv43vPH+dHXTvHTr9/KT148yY+/eoIfPn+M7z19kB+/cJTf+/ot/Ohrx3jvmYN874mDvPPYzXz7Szfx0sP7+NojN3Puudt588V7eP6Lh3jwjm08fPcunn/8JG+88gVeeeEhjt98HY3Cpxy51LKYOLbxIo0otZhfnOLBB+/i9tsOszjfYGrCY7KncPzwHG+dvYvnv7SX158/zqtPHmL3+pjC/CS++kkiTyJOIuK8jFdURjuKQUxeqROnOUGYEMU5np9gezG6FWL5KVFewwtSHDcgiRMCz8N3HALXJXBdDMNEM1xMy8W0NFR1jNCXmZmqMZyoEHsytj6Oa6hElkto+yR+SuQmOIaPJpuooopn2riGgaVKNCoxnWaG46gIwhiaauLYMaYeoysBphZgaKNgqqE7qJqO5Vh4foDt+Gi6jyB7yGqKoiaUJBdRG4HL9Ebw0iwP1XRQdA3d1EfNqpqLqthYZoihBaNH9zF0D9sKKY3L/DIG8bsB1+lTt3H2tdf5/vd/eN6c/w0CqL+8yfr9D5PzX3/pG7z11ne5bvvvQnH90wDqRReN5u1SaRV5OabRKKhWc7IkxPdsDF1BlgRkScbQDVzLxFJlDGUMS71itBOXObQaBXmeoOs6pu3jeBGG7WM6PqbtoxsWsqrh+wHlcpkwDHAcE9ex8DwH1zEJHIM89ahUfSp1n1YvodOPaXYiuv2Mdi+j3Rkpp163oN1K6LVSBp2cQb9garLGzEyL6WGbmekm08MaU5NlFucarFlosX51m41LXbYtT7J94xTXb51l//YFTu5d5t4T1/HQ7dfzpbtu4LkzN/Hm87fz03Nn+MPvPMoffvth/uu3z/Anbz3M//6dh/mTt87wR9++nz9683P86TsP8KfvfI7/+uZn+ePv3MOfvHM//9sb9/CH376bP3j9Lv7g7Gf5/dfu5L+89hn+4LXP8F++eSd/8Npn+L1XbuO9547x3aeO8t2nj/KtJ49w9qkTPHrPLk7sX+TMZ/fw2IMHOX1kmZt2z7J1ucWOLVPcvHcju7YtMdWrUssDus0yMzNtJoYVpqZqrF6cZPOmNczPtBkOUtYsZCyvi7nt5BJvfPNuvnv2Xm4/ssB8WyA3L8YRLyZxxihSl7zISYoKflbgJBlWGOMnGXFREGU5XpTiBDFumGD7MW5UEGY1griM56e4bohje3huQJJkxFGC5wZohouk6GiGgmkKJInO1GSViUGZODDwbA3PtgncmMBNcMwQU/MwNA9dtdFUC8/1cS0LQxOplkPqtRjP09ANCV3XscwA04jRtfPg0j003UZRLXTDxfVCvCDCMF1UzUFRA2QlRFJ8JM1HMX0U00NUTSR9FIxWDAdJ1VBUHcNw0XUHRRnlwDTNRVUdVMVG1xw01T5fafOBEPhAlFz4kc/eb3lUlGVOnjzF2bPn+MEPfshf/OXPeP/9f+Dv//7v+f/+578qDvE+/+N//E9+8Yt/OA+ub/G1F1/izbfeZufOf0l1828bXL/8nqpLpFlAmgeEkYdlmRiGhSxpCIJKqaSgqRa2beOYGq6lYOsiujKOoYkYuoIkCaiage1HOGGK7obIpoNi2yiWRUlW0U2HKErx/QDLMrFtnTBy8DydMDTICpui4lKuutSaIY1OTKUVUmmF1NoJjU5Cf1BmYrJCoxnSbkUMJyrMDusszLZYnO2weq7NuvNj3/LqFjs2D7nxuhmO7l3LnUe28OBtuzlz+w08cuc+nrjnJl48c4w3n7mTH718H99/6U5+/437+T9/78v8+U+f4s9+9CT/x7uP8afvPMwfv/EAf/LGg/y3tx/iz975An/+7iP82bsP82ffO8Mfv30P//n12/jR2Vv58bk7+N6rp3nn5dO88/KtvPXiKd564STfe+l2vvvVU7zxzHFef/I433j8EK8+dpAXH93Psw/v47kvHeLWY8sM+y69tsv6tS0W5yvMDDOS/5+5N+2S7C6vfCMya8qqnCPOPM9jzHNGzpmVNVepVFINmiWkkkBAlWYLECA1GGTT2Ni+bruZDJLABuO2Ee776i5/jWsLvNpT3/sNEI3E7744UaUBfAGvBvHiWRkZGVPGObHj+e//3vuJBeJQpFGzaDc91sZ1xuM6K+Max48POXlixMZqg9VRjUZu06k7rA9Djm7EnDuVce3R4/zh5z/Ix565yKAlkrrz1GOFLNTIE4csCYiiANs1cT0PP0xw/AAnigiyDDdNMMIAKwywwwA7jLH9GOcG52XHaLqHpnmYVnCTz9R0p9iJk3RUTUXXq/i+xGhUo9/PcWwNVZUxzYkOSw/RVB9JspAlE121UZXiXNR1A1UVSDObTicijnV0XURRFFTFRhY9ZNFHlQMk2aQqqVREHUFxMK0Yw/SLtJKqMpE2mFREg4piIcjmJIrJYFlQqYgakmIiiBqVqoIoFVnzBXerIIhacVlQEEUVVTHYv//gu8Dq7fWzHSv/W2oCkpIic+2x63z9lZf5m1e/y9+/9g/8+M03eP3113njR/8B4PrxGz/hf/zTv/DKN/6cr3z1a3zr29/hypU732PgeuffFpfmsWx90s5PImpljUpVngwH0NBUk1q9RrtVI4sdXEPCtRRcWy0MqqKAYdq4fozlx6hWgGy6KJaJZttohoVpOXheQBzHOI6N7ehEsUuc2CSZTb3pk9cd8rpNsxPQGcQ0eyGNjk9nkDAc11hba7C92WFnq8Pe0T5nTq1yy5l1zp1e5/azm1y5sMtdtx/lfXee4P33n+X6Ixd49tolnn/qTn7/hUf4ry8+xhcn9Wefe5xv/P7j/PWfPMPfffN5/u5bn+TvvvNJ/vxPHuXzH7+NF5+5lc8/e5EvPHuZF6/fwqc/eJoXr9/C5566wOeeucBvP3mWTz99mk89c5LnHj/KM49u8tjD61y7usbVewbcd7nDg3cNefT+dT50/zpXr/S590KL+27v8tAdQx643OPe2xrccUvOHRfaXLl1wMbIp5Ep9Do2a2sJo6FPLdNotRx6/YhON2Q4yhitZLTaLs2WQ7fj02n6tOo+jcyj2wxoZBpZsMQdt4957iN3c//dW3QbImmwRL/p0c49arFPPUtJ4gTb9dBNC8fxcFwfy/MxPA8nitB8D8Wx0B0H3XbQLBvTDfGjHMuNJwJjD0UvDNu6FUw6FhtFKXaPdV1D06t4nki3G9NqxZiWXOjBdKcALiNCNyJUzSt2o2ULWdJRFL2gIeQKee7S6yX4voooLSFJIrJoFt7BqoMkuFQElaqkUJVMBNnBsmIcJ0FWTQRBoVqREQQdQTQRFPsmYEmqjayYVEUNVbMRRBVR0pAVo5D2TABLELVJnI2JJOloqvlzgOtXWBPgklWFJ59+iq+98jJ/871Xee0H338LuH6ZjuvNN9/khz/8ET9+4yf887/8Gy+/8k2++KWv8K1vf4dLl678ev+5n1PT01MsLi6gqgqSJKPIOqKgTg6WQVUotpRrecbG+pBBt0Zgy5jqMnFgkcY+rmsRBCGW7aEZDqrhIesO+mQogqab2LZDEAR4vovjGDiuTpS4xFkBXmnuktdd6k2PVtenv5LQHyZ0+yErqznr6w3W1+rsbLU5cWzE+bPr3Hp2nfOnV7lyYYcH7jzJQ/ec4f0PnOP61Vt59sNX+PgTd/HC03fzwpNXePHZe/ij//QIX/jkVf7wkw/xxc8+zJ/9zsO89LmrfPdLj/N/fesTfPvL13nsoREn1gQu7LnccSrlzhNNLu7knFsNOLsWcH4n4fYTdc7sRZw65nPubMzZszFHt03GI5GtDZOtDZuVkUavKzIaqGyuWmyuWgx7Mt2eyKAv0e0s06wdoZbM0Kotsjq0Gfc8hm2f1VHKcBjSaFp0Oh6dbkBvkDAYpbS6Ht1BSG8YktcNklSnlrvUco9a5tHIXfLEJAkl7rv7JE8+fierIw9TPUTiS7Ryn2Yak8cJWVIjzZqEUR3LjbDcAC+MsCYdl5ck2FGEatkohomim6iagekG2F6EarhImoOku8h6UNi+FJeqYiGqDorqoGrmTeCybYFOJ6LZjDBMGU1X0HUbXffRtGACYCHVqoEg6IhVFVFUEESRamVpAlwZtqMgistUqyKSaCILLoocoMgeFVGlIilUBB1BsLDMGMsKEScrCEFUqU7Ob0k2CkASNVTdRlIMxImNRxSLkkSdakVBlk1UxZ4Yqy0UxULXHBTVZGFxmenp/bybO/51AZekyFx/4nH+7OWX+OtXv8trP3iNN958k9d/+Do//tEvQ85PgOuNN+Ff/+3/4eVXvsmXv/JnfPsv/4rLl39TlPNvvbkLC4tYlo2mmWiajWF4GGaALDtUBQ1ZVvFci/Goy/bmkG4zxDEqxL5Oq5FSyxPSNMU0HVTNwjB9DCvA8yJcN8QyXUI/Js9ygsDH82zC2CXOfOLMI0k9styj3gzo9GJ6g5jxOGVtNWc8TtlYr7G5VmNrrcbedpszx4fcenbMbWdWuXBmzD0Xd3n4vjM8cv9ZPvS+s3z4gVM8+cg5nn30PM99+DzPXD3OR99/it9+8iKfeeoiv/vMHfzR83fz1d+5n5c/f5W/+tNr/J/f+Bh/+p/fx4XTPiu9RU7suJzejTi90+D0dovdlYTNYcixzZzTJ9qcOF5jcydkcy9kfTdgY8vj6F7KydNNTp3pcPxki529BqsbIeubMUePNdg+mrO2E9NbsWl1ZJqtKo1GlVouMB76bK032F5vs77aYDhOGY1z1jdaDIYprU7AcCVndbPO2laDraNtNnZbDFYyhqMavX5Kr5/Sbkd0OxGdTsDe3oBTJ4fUMo0s1mjVA/I4IIsi0jgjS5s0mn3SWgc/ruHFMX4a44QhUS2n1m4T5Tmm66Jb1mQoioPth9hBNDHMe6hWUCSpGhGyESLqPooZFFlfuomuq2i6gO1KdLsJjRvApSlouoVm+BhWgmnG6Ho4ifrWEAQNUVAQBAlJqpKkHq1WhmFKVKvLSKKKKFgIVRtJcpAkm6qoUBUVKoKGJN3ouGI03UEQVWTFKJaNQiHZEUQNUSrAShBUJFFDVUwkUZvowYrXoSoOlSWVIzMVZNFGlS0UxUQQFWRF48jsPDe0kTd27H9dwCXKEh++fo0/e/klvvu33+P7//gD3vjJhJz/pYDrjbeA60bH9ZWvfo1v/+VfvUdLxf8/8JqiWpVwnGIX0DQ9LDvEMAJU1S3aZ0FCVSXyPGQ8brPSzwkcmcBRqecRtVpCEPiYeuEH0w0Px0oI/AzXDrEMjzhIqad1ojDC81zC0CNKAoLIIUpcavWAWsOj3QkYDmLWxhmbaxmbaynbGzmbqwnbqynHtpqc2ety7niPW070OLfX4cKJHlduWeWuC2s8cHGD911a5+rldR69c4Mn3rfLUw9s8/FHT/LZJy/wu89c4gsfv5s//tTdvPx7V/nLP77Of/vik/zN1z7Gpz92mb0dl93dkNMnm5w41uTY0R7Hjg7Y3GiysZ5z6kSPC+fXOH/rmL0TTTb3UjZ2Y06caHLx9nVuu22NM2cGnDkz4tz5VY7utdjaqbF3osOpMwOOneyyuV1jNPbZWI/Z3spZGYWsjlPGKzXW1luMxw2G45y1jTYbWx1WVhv0RxnjjQZHTwzZPdFla6/NzvEea1sNxut1Rqs1xusNVsZ1hqOcbj+m2XapNUyyzCBLDfLUIQoc4igkjTPStE6c1gjTHC9OceIAO3IwfRs/CWl228RZiulY6KaG7dhYjovpuVhBgO546E6AagVImo9qxehuimLHSJNcL9200XQFWa1guzLtiVTFtFR0Q0MzbFTTx3RSDCtB04JJpptBVdAQBZVqVUaUBPzAIqtFqFqRcKqpFrLkIAhFlJIomhMwUhEEo5hxYMXYdgFcVUFGknVk+a3bFRxW8TxCRUYSNXTNRhI1qhUZSdRRFYfqssGBfQuUSoeYOVRBEoruTBAVBEnm4KGCoC+Xpyf16+u4RFni+uOP8dWXvs53v/cq3//HH/wHl4pvvMkPJxzXP/3zv/LKN/6cL335q0XH9Ru1VCyztFTBMCxM08YwHHSj8GuZVohlx9hOiKoaaJqC65lEoUUaWoSuTha7tJsZSRyg6zqqaqLpDqrmoGs+lhGjyQ6aXOwcZWFGFER4joPr2Hiei+fbhJFJnjnUcptG3abXcRkPIzbGETtrCTvrKdvjiN21lONbdU5t1zm9U+fMToPjqxG7I5eTGzEX9urcea7HI3du8uF7d3jm4eN84kNn+PTj5/nCc3fy5Rcf4r9+5kG+9OJDfP3zj/DN33+Ub37hGn/xx0/zzT/5CNcfOc3mhs/esSa7e23WNmqMNhsMNxoMxinj9Yyjx9qcOzvk9OkuR/dqXLh9hSt3bHLLuSE7WzlHd+rs7TbZ2ayxPo7ZGMdsbWRsbiTsbOZsrmXsbTdYHYWsj2M21zJGw5D1jSa9QUq9FTBYqTFcyVlZrbO+2WG4UmNju8vu8SE7x/qcPr/O7okuKxspq9s1VjdrrG3X2T3RZXO3zcpaRqvr0uza1FsmjZZDs+VRr3vUaj71Wkq71aTZapBkCWEWE+QhfuYT1gL81CNtJLR6DfJ6ih+4uL5DnIZ4YTEc1/Z9vCjFDpKJeNNFsWNUN0W2YyTDR7d8dNNBNw1UTcJ1NTrdOnk9RpIFdN1A0SwU3UPWfETFRVa9CXCZVAUdUTaQlSIE0LI14sQvaA1RRpLMSfabc3N5KYhaUYI5Aa5k0nHZiJKKJOsFdzvRGQpS0XmJgoos6yhykWwqVFWEakH+K5LDzP4K06U5pkvzlEuHqSyryLKBrBosVAVKpSlK5emi3sUn/8rzuBSFx598ouC4Xv3uOziuX6rjurmr+CY3dxVvAtdvzFKxIOwFQcJ1fVy3SLvUDAdNd9HtqBAbWj66YRe2D1vHNGQMVSBwTZr1lHarTpJEGIZZ8BmmW9h+ZAtV8SbDQl0c0yXyApLAx7MNXNvA9yyCwCQKFfLUoNWwaeQajVxm2LFYHbhsrvhsjn02hh4745C99YRjqxEnNxLObGec3U647Xide88PeOSODR5/8ATPXbvAp5+6zOc+eief/8gVfv9jd/Ann7qfr/7uVb744vv408/cx5c/+yBf+ezDfPm3388rX3iaP/2dJ7h0y5jB0OPoiQGbu12Gqzn9zTrD7QYr2zXWd3K29xocPVZj92jKqdNN7rprg3vv3eXChTGr45Dx0CuAdi1lfRiw2nVZGwaM+w4rPZuVrsOJnSZrA5+1lYjdrQajlZi1jSaj1QZ5y6fViyecVsb6ZoetnT5Hj43YPTZie6/P0RNDNo+2WNnIWd9usr7TpD8OOHthlQuXt9k71Wf3RIf1nRpr2znbe21G45RWy2c0qjMed4ro6VGbzqBBe1invVKj3kto9HPagxq9YZPesEmjnZHVIpqdOo12jSiP8EMfLwpIajXcMCnSP3QHzQ5QrADBcFGtENOJ0S0Pw7YxTI0gtGl36qRphKKqxTLRdJF1D0F2WRZMKpI9yXOzEKoGklzMMyw8hyZhGKCqKtWqhCAaiKIzKbPotERlAlwGsuxhmsVSUVFNqqKMoGoIio5wg3gXtUn3pSDKEx6sWpQsGSiyRWVJ49D0EvtL8+wvzTNVOsLyooqq2oiKytzSEuXy/pvAVXRcb03S+pUDlzoBrgnH9Q/ff+1/H3DdIOd/M4Cr+EYol6dZXFzGcTx8vyDXDdMpnPKTnaJiwIWNrhvouoKuSShyFU0R8X2HWi0nSRJMq+C3dN1BMwrw0jUHy3SxTAvXNkkCh8gzCRyVyNdJY5sk0okDiTxV6TRNOnWNZibRa2qMujorvWIQ6sbA4eg44PhaxMn1iAvHGtx9bsDVy+s88dBJPvLoWV544iKf+/j9/N7zD/KfP34vf/CJe/mDj9/Ff3n+Hr742/fzXz99P3/0wt38/iev8Acfv5M/eu4e/vgTD/KVFx/jt59+gL3NGu2uw/axAavbHTrjlM44obeRMdzKGG8mrG6GjNZddo7FnD7X5OSZGkdP5mwfq7O6kbCyEjAeBWyuJmytJqz2fUZdh0HHZDxyWB0H7O02GPRs+j2b7c0aGxs1NrbbbO32Gaw2GKzUGIwyRit5kQF2YvXmknFzu8vGdouVjRqjtTrjjSZrW02aXZfdEx2u3HOMS3cd5cytY06eG3Lm1lXO3rrG+mad/iBiNMrZ2OiysdlnbaPLeKPFeKtNd5zT6Me0BxndYUZ/VGe81qXbq9Hu5fRGLRq9GrV2TpLF+KFHGEf4UYzlhmiWi+b4mF6EYrnIhjvJn/cwbBfDNPF9h263TaPRQNMLh4VmFAM7ity2ybxCwaQqmlSr+s0uSlZ0TNPC930UVaciyEiShSi6CEKxO1iVVURJRRQ0KhUdUXTR9QBd95EUg4oosySIVCQVQS4ArCqpVCS1yIub7BiKok6loiFJJqrssTCrsK80x6HyMkemqxyaXkJYNlEUi4oksyBU2X9olpsJETe7rrcAa+pXAVzv5rhe+jp/MwGuN37yJj/6j+4q/q8f35jy8623yPn3ZKlYfle9pS2ZnZ1H100cx8e2ncIAbUxIV8NHNfwJEBXAZdkahqEjigKyLOP7IX4QoagGmm7dzDE3nQDDtFBUBds2iEKbLLbIQp3EV0gChTTSSEOFeqLQaRgM2xajrs2oYzDsaGyNPfY2Y45vp5zdrXPxZJe7blnh3gtjPnTfMT527XY+9dSdvPjsPXz22bv4vU/ezx9/5gP8waeu8p+fu4c//OR9/B/P38t/eeFu/uSFu/jDT17h9z9xic997DZ+95nbePGxC3z+mbv5wnMPc+3+M2yOI4YrIVvHevTXclrDkM5KQn8tobcS0B3ZdFdMOisqx2+pc+JCk9GORW0oUhua9FYDNo822D7aYnu7wfZmnc31jK2NlI31mK2djL1TTXaP1+mvuGQ1kXbbYHunyakzq5w6s8HO3pDN7R7bO122d3rs7A7Y2uoyXKnRG6Ssb7Y5fnLMzt6AlbUWg1GD9a0uo9UavVHA1l6Tc7etsXOixdaxJqduWeHUuTEnTq2ws9tjtJKzutpib2+V7Z0B27sDxltNOisJrUFEve1Rb7m0exGr621WVluMVlv0Vpq0RnXq3Rr1RkqaRviBR5wkRHGG4XhYfoAbJ+iuh2p5KEaIonuYto9lO3ieR7/fp9FoIckaphWgqA6S5iJrLlXJpiJaxYRo0UYQTCrVguuSJQ3XDYiiuACuqoIsuyhKiCDYLAsaglJormTRQBItZLnYrTSMAEW3EFSNZVGmKmtUFZ2qYlCRNaqyTlXSESSjGGAsGsiSRbWqM3u4ysyBCgenFjmyT2Run4S0aKNJPopqIagqFUVm/8zbgKv0s4Fr6n87cJXfCVwvv8Sr//1v+cE//oA3+ckv2nH95N+VQ3zjm9/iK1/9+m8QcBU1VSqztLCEbdh4tovlOBimVRCmRjEEQzc89Il62DAdHNfDsX0UWUcQ5Em6pImqG3hBhB8nOFGA6VpouohhiHiuTBophfAxqJAFFWqRQC2qUk9EunWVrZWQ7XHE3kbGmaMNLpzocN/lTd5//3Hef/8xPvi+Ezz96K0899hlnrt+iU8/fTe/87H7efGj9/E7H72H3/3YPXz+E/fwe8/fz4sfvYtPP3U7n3nmIp/7yEU+9+xtvPj0eZ6/fpIXHj/Np5+6hU8/fgv/6do5PvvURT5+7TYunenSacr0hi6rWzUaPZ/WIGK0mrK6ntIferS6BoORw+pmwOZeyng7Iu3KJB2ZfGjTGHk0hz7dUcjaZp31zQa9QUB/4NPpufSGAcO1mJX1hPFGRrvv0Wg79Acxa+sNtra7bG53WRnXGK1kDEcZvV5MrxfT76X0eynr6x22dwasbbQZr7bpD+qsrLZY3+zQ6YVkdYPxes7JMytsH22zvlVn91ifveMj1tabbG512NgosvI3NjpsbnXZ2umxvtWhP8rJ6g5ZzabdiegPMvrDGoNRnXY/o9FPSesBWR6Q5xFJHJCmMb7vo2k6tuNhewG65WB7EaYbo+guuuljWIX9J05qBGGKKBuomouo2AjqDSGoiSi7SLKLIBa57oJQLOVkSce2A8IwQVYMKjfndnrIsocgGVRFFVm6EatsoiguguggKS6iYhYdllzIJZYltQAwUUOUDQS5GKEnqi7Lk7F6+/cvUirNMFU6zP7SLLNTywgzGpYQoVZ9hKpJRVRZEETK0wd4e3Tzr2Wp+DYd1w05xDt0XD98nR//fK/im+9YKv7whxPl/D/9Gy+/8hcTk/V/49Kly79+4Cq/rSZv4HSpxL5SiflDh3F1k8TximkopoNuWOiGXUTQGA66ZmMaPpYVYZshth6hKw66amIYBpZl4vkeYRIRZgFeYuIEMrZTJfQlsliklYm0swrNZJF+Q2Clo7Let9hZ9Tm+GXP+eItbjre568IaD991jEfvO8Ezj97Kc49d4rnHL/LRaxf4xBOX+PSz9/CZj9zLix+9n/pLtBQAACAASURBVN/+rXt44cnLfOqpy3zmty7z2Wcv8dnfusInPnyO5z50ik8+do5PPXkLz18/zcc+eJxn33+Mjz5a5GU9f/0cLzx2jk89fRuPPXyUo5sOtdoio1Wf/iggbdhkTYd2z2F1NWY0ChgOPLa3apw8OWR9s067H5DULaK6RX0Y0VxLiVsOcd2kO0wYjWs0Wt5NUW1/mNHuhLTaAcNxg/6oTr0dUWsGdPvF7dfWGgyGGZ1uSLsb0mr6tBse3WbIsJuxvtZhPG6ystpic3vAeK3NcKXJxuaIlXGbNHOo1wM2NroFSG222d4dsr7ZpdtPWFtvsb3TY7RSYzjMWVtrs7nZZ2WlRbOTktcDao2IZjOm1YxoNkOa7YhGOyKtuUSpRVbzqNdC6vWIJPaxbQPHsnEct5iQrZjYdojtxRh2gGb5GHaAanrYXjH5uipbyLqLrLtUlUIEWgBXAUSiWKSMSoKGUJ0MuHBCwihH1SwqVRlFcZFlD1X1URSbqqCgSBpCRUIUVCTJoirZVCWrmDQl6lRlDUGSqchqETkuFVotQTAQFAdJC6nIPgsVm337liiXjjBdmuFwaZbKAQFXCHCqMVo1LCJuzIAlUZ4YrH/NefNvA67HnnqSr73yMv/te6/y9z/4/ltyiJ/vVXzznSbrH74+Uc4XwPWlL3+Nb337r7h48dI7nvzXtm36M4BrulRi9sAhLFnF1y1so+ClDL0YMGDoDoZuY+kujhFgGz6m4qCLFpZi4RomrmXgOiZh6OH7DkFk4QYyQSwThBJpLFFPJXp1hWFbZtyR2Bjq7KzanNyJOX+8zpVzPe67uMoDlzZ45O5drj94mmc+cCsfv3aRTzx2kU88dhsfv36BTz5+O//pqSs8/8RlPvX0nXzy+iWe/cA5Pn7tVl544jZeePwCzz92K89cPcZvPbLHcx86xUcfPcEzD+/y5INbPH31KM88vMdzHzrNcx8+zQtPnOf5p27lfXeusNKXiMIjDFc8Gm2LKDcJM5Mo02i0HBpNm0bTYbyac/LUGoNRjbTh4SUmdmwSNDxqw4ysG5E1fZqdmE4vpdYIyHKXTi9jMGzQaifUGgGdXo1Ov07WjInrAWnTp9mN6A8zmp2ArGaT1myy3KJWc2jWXIa9hLXVJoN+xspqg+3dIVvbI1bX+qxvjFhbH9LtNciygKzmM1xpsnd8nb0TG4xWOwVvtd5h99gaqxs9xutFrv5wpUu316LeysiaCXkzIc0DksyjVg9Jc5+kHuClNl5iEcc2ee6T1wLSLCKOAzzPw3FcNN0qhJuKhWK6xZLRdFFMdxIf4yPqhUhV0l0kw0XSLSqyPgEYi4owIecF42YoYLWq4IcpcVJH1awJAa9PBrROhKSCjCjKiIJAtSoX8UqSSVWa2HpuClAlKpKCIGmIYsGJiaJJVXJZEhwWqw6KknLksEKpdJgjB5ZZPiwhzKrYYoQpxMgVt8jn0lwOH1ngV2br+QWAS5QlPnj9Gl975WX++nuv8n+/9g8Fx/WjH/0iHNe7gOv11ydyiP/JN775bb70la+/9x3XDbCcgNZUqcTh/QewVR3PdLF0F1MryjZ8TN3DNjwCOySwQ1zdxZJNLMnA00xcVcHVJSLPKFT0kUUtt2k2Hdoti3quUM8kBh2D9aHJzqrJiU2X0zsBtxxLOH885cq5Ng/escr1h47z2EPHuXb/Ho89cJwnHzrFRx49x0c/eI7feuQUT109zjOPFNc9+4FzfOyDt/LRR8/z9NXTPPPwaT7ygTN89NGzPPvIKZ583y5PXz06AaqjPPngNk+8b4vHH9ji6au7fOQDx/nIB07w3LWzPHvtDHfc1qWRL5IkS4zGEa1uQFpzydohtXZIvR2Q5DZxZtPqZWzsjmn06kSNGCvxMEIHJ/NJOzmdcZfRWp/BqEN30KTTzen0ihjqZquI5ukNmgxWOvRHHerdOkEeENUD6r2M1iCj1U9pdFOa3ZROP6PTS+l2Ewb9jPX1NuO1JsOVGmsbHbZ2xmzvrLG6NmR1fcRwpU+9leNFLv2VLqduOcHp86fYOb7F1rF1VrdXWN1aYePoOuu764w3V2l0W3QGA/rjIVkrJ67FJPWEpB6Tt1KSRoyXefj1AC/3SFKfej0mr8fUGhn1Zp04SXG9EMPykTW7mKGpOyimh+5EhdZLdxBVG1G1C9DSfUTNRtJtRM2hIllUJBtBdqhOJBGF4l1Bkg38ICVOchRVL7or1UZTPSoVdRKppKGoCoIgIooygqRREXWWRaPwLkoakmIgyxNSXlQQhEJkqsgOguiyVLGZmq6wOO9wcL/Igell1IqHWnVRqy6GHKPLCZUli0MHlm9G2ryXwCUpMh++fo2vvvR1Xv3vf8trP/g+b9xYKv58jutnA9e//Ov/y5//xXcmHdd3uHTprY7r15p++i7gKpfKlEtlDu07gKnoOLqDpbpYqochO1iqh6nYWKqDZ7j4hounmfiqSaBauJKMKSzhKMskjkIeGGShRqfhMuy6rI1cBm2Ndq3KSltmc6hyfM3g7I7L+T2f205E3H4i4srplAcudnn03nU+dN8mj9wx5qHbh1y9OOT9V8a8/8qYRy6NeOi2AQ9dHHH10gpXL4559I4tPnzPLh+8a5sP3LHFB++8Uet86K51nnzfLo8/sHUTsK7du871+9a5du8a1+5b57EHd3n6A6f54IN7nNiNScI5PG+eZtul0QqoNROavRrNfp16LyOph0S5T9ZKaK90iVoZThajeh52khC26sStOq1hn/HWGuONFbq9JvVmSqOVkdYj3NAiSQO6vTbdYZfOsEuj28KJfZzUJ2olhI2A5qBBo1cnb+fFa+gktLoRnV58U9/VGyR0+wkr4zbj1Q7tbp1Wp06j0yCupziRR9RIGW2OWT+2znBryGBjQG+tR3PYpLnSpj3u0Rz18fKMoFYnbbfwsgQvi/HzGC+PiJoZXh7h5AF+KyFoJdSaRRptWovJGhl5o04QJ2iWg6TZqKaHbLgImo1ihxh+imT6iIaHaHgImoOoewi6g2A4iKaDpHtUZZfqBLSWRWvSLelUxMKiY9kBnh/dBC5JLuQSVUFFkBQkRUaSJarVKqIoU71p7zELEBSLHUNJ0ArxqaihiAayUEQyK3LAcsWlPLVMuVRhf0lgbp+KVg0xlARNjqlWXA4eEDmwr0K5NEOpNE35V2mk/gVKUmSuXb/G115+ie9+71Ve+/73eeONX1iA+rOXiv/8L/+Tb/75X95cKv4mAFcxmmyacqnMwX0HsVQLz/AwJRtddNAEC120MSQLXdCxZANfswh1k1g3SS2HQJGxhSUio0orMukkNvVApZOZrHQdNld8xh2NbrbEsLbEZk/ixFjn7IbB+W2L89smt+7aXDwecOeZnDvO5Fw5nXHxeMTtRwMu78Vc2ou5eDTijuMpd56qcfeZFnefaXP3mTb33dLn6u2rPHTbmAdvW+GRy+s8cmmNq7ev8OiVVa7fu81j921z/b5NPnDnmIcu9nn4cp+rl3s8dLnPQ3eu8f7797jjtjGDtkYcLuN6VdLMJq355PWErJ6SNBKSZkLUiAjqAWEzJmylWGmIEQfInosRxwSNOmEjJ6rn5O0G9U6dWisnTAOCxCOqBRiegR8F1JsNsnqDpF6n1mkT12t4tYSgkeLVQ/Jeg3q3Rd6pUe/m1LsJzV5MZ5jQnei7+sOUbjei38/o9lMa7YRmt0aj26DWrRM3M9wsJOnUaI7b1AY1sl5G1q+R9jLCdkLYSkm6LfxGHSOOMeIEJ89xazlOnuLkCW4txc5jnHqM20iJ2jmNboNGp05aT4nyFC+Osf2JJMIO0N0ISfcQNBfDTTH9HEn3kEwPzYkQdRdR95BND9lyEY3C76iYAZLuU5Fslie8VNExaVQEFUW1MEwXWdFueg6rglL4DhWVqlSlKlSpCgKiJE3ATUeSzELXJVmoso1cMZBFHVnQ0QQLadli7ojEkSMK+w9ITJWrHJiSOFQWOVKWqR52MKSUyqLLgQMipdICpdI8U6UZpkvTTN/4PL0HefM3gOuxJx7n5W+8UsghXvsH3vjxG/zoF9tV/Nkd1//4p3/l5Vf+gi9+6c8K4Lp48R3A9WvluG5eN0V50t7Ozsxhqja24WKKNmrFRBdtNMFGFSzUqo4lmYS6TWJaZJZFZluEmoKvVMldhW5q00ls2rFFJzFZ7Xis9VxW6ioNb5a6c4iVbImdjsjRrsheX2S3V2G7s8huv8qxFY3jY4OjQ5m9oczJsc75TY/zmy5n121u2XC4ZdPnwk7C5eN17jjZ5MrJBnecanLlZJM7T7W475Y+958fcu+5HldvX+HqbSMeuLXPvbd0uHKyxsVjKRdPJFw5nXPHuTqXzvW4fOsq26sJnjVPGEhEiUWUeCRZRBhHhEmMl/i4iYcdu5ixg515GLGLmQa49RQzTZBcF9X3CBo5QS3FjQPswCWuJQRZgBVYxPUIK7AxXZc4rxEmOW4YEWY5abOFl6fYWYSTx7hpRJinxPWUqB5R66W0BinNfkSrF9LpRwV4DRLa7YBWJ6TTz2j1cmqdnHqvTtatEbcy4k5O1s/Jejl5Pycb1og6CUEzIu7WcBsZYaeFU8sxkgyv3sSp1bDyHKdWw23UsLMEIwmwsoigkZG3G7QHHfJmvdhFDmOcMMEOEkwvKUSoqkNVdpH1CN1OEBQHQbEx3BhJd1mWdCTdRjVdZN1B1r2JdcijItlFiTfAy2S5qr2ls5JUJLkQkFYFbWKUlqiIFQRJQJRlROlGIq+FJJlIkoUiOkjLFtU5lflDy8ztX2Ru/zKz+5eZKh2hVJqjVFrgwLTEwSmZQ2WRwyWRI2WJuX0q+6cqlEqLlEtLlEvzTJcOM12aYrpUojzRRf66J/yUSpM8rscf4+svv8Rff/dv+Pt/+HvefONN/tfr/xGO64c3OK4JOf+VQg7xnnBcP1VTxRtd2seB/YcRqwq6aqEKBoZkY6o+6o0RTFUdU7EIDIdIN0hNk9Q0iQ2NxFJoBDrtyKbum9S9ovNaaQastDy6sUKoHsYT99Ow5xlEVXrhAqN0kXFtiZV8idVmlZ2BzvFVh72RwdGBxtGByvGRzqlVizPrLmfWPE6NHc6s+Vzcq3H3mQ53nG5x+XSTK6eaXDxe47ZjGbcfr3HpRIM7T7W5cqLJxb0aF4/VOL8bc3rT59Smy5kdn3NHQ07s1NhZb9BteviuTJw4pFlEEAaEcUIYJsXPOCFMY/wsxkkj7DTATIOiC8lS3CxD9QMUz8Or1fDyHC9LCdKUOM/x0xjDd7ACFyvwMH0fO4ixgxjLi7DcECdMMIMIPQyw0ggzLFIawiwmrEXknZRGP6Hei2i0fZrdkMEoZzDMaDQdak2X/qBOq5tNOKmEIA+JGglxOyft1EnaOXErJ+3WiFoZaa9ONmjhNSYdVq2Okzdw6y2srI6Z17BqtQLEkgQ7jfHzpADUPKPZ7VBrtYmyGm6QYHoRlp9iuDGaFaLoIYLiI+sRqhkjqh6C6qJaAaoZUJENqoqOYrhoRoCq+0iqgyDZVET7phj1RlUFC0myJsBVAJiqOYXeSigI96oooOoKsqKyXBE5cOAw+w8cYXFBRpN9lmZVZqaWODi1wIHSLLOlRebKy8yUFpguzTJVWqBcWmKqXOFAWWJ+Wme5bLBYUpktiRwsLTNTFjg8LXFoqsL+8hxzM/NU5hc5dHCGd5qsf41zFSc6rpe+8Qrf+9vvFRzXj9/gRz98nTd+6Y7rh29xXN/887/kK199abJU/M0ArkIst49904eoLEooooFYVdEUB133EUVr4rzX0CQTz7AJNJ1AUwl1ndjUiS2V1FFohBaNwCU2NVLboBnYtEKLxFaxxEUccZFYF0gNgcRYJLOXaAYCnVRiWFfZ6JnsjX22hzZrLZlRfZm1ZpWdrsKxkcnxFZujfZNjQ5ezGxG3Hcu5fS/nwrGU83sxpzZdjq3anNzwOLMVcmrN48TY5sx6yNmtmBNrPjsji42ByuZQZXOkMu57DDopjTwgDGzSNCKMYmzHJ4wykqSO58XYbogbJHhJih3F6KGPHgYYUYTmB+heiOL4qH6IHiUYYYIdZThBghOmOEGC4rgorocZxlhRMjEn+5hOVGjlbB/Lj7CiCDdLceOEIIwJopCkkVLv5jQGKXk3IG06tHspg5VGsURsBtQbAa12MY8yrafEtZQgi/HTiDDPiOo1olqNMM8IaxlJp0naaRE2GwSNBlaSYaU5Vt7AzJsYWQ0zr2FnNewsx8mK+6W1nCTPiLOctF4nb7bJGh28KEOzijRRzSo6LM2MkdQQRYuQ1SJxVNYm4KTYCLJJRdQQpGISlCzbVKs6VdEoSPq3A5dgI4g2kmQjydZNY7QkF51U0YnphSdS1xAllcUlgenpQxw8OI9QNVFEj8P7q+wrLXCgtMhsaZmlcpXKlMjilMj+0gJTpSXKpWXKpWWmS1VmywrVsok0ZSJM6SyXZRanFGanJGanJBZnJHTJwFJNDh+e5Z3zHN474Pr+hOMqgOuX6LhuDoR9k5vA9eWvfJ1vffs7XHwvloo/BVpThbeqNM2hg7OoioUxkUHcaK2rookgFROplcnB8TSdQFUINQ1flfFUgUCXSF2Duu+R2jaRYeCrEqGhEJg2jmpgSSquqhLqGoEuE5oyqaeS+ir1SKGTygzqGoO6TC+v0I7nGNUrrDVFVhsSay2ZtYbCZsvgaN9hb2RzbGyzt2KwPVTYHEhsDmS2hxq7Q5PtnsFWz2Cn77AzcNjq24w7Kv1GlX6zQr9VpduwaTdS0sjHtsximo0bYFo+thPgBym2VeRDmWaMYUcYbojmBciOj2x7yLaPZHpIhovqxWhBhurGaE6MZkWYXorlZah2iO4lmEGK7keojo/uhlhuhG75RdcVJDhRjJsmBGlGFKcEYUiUhdTaKbVeTNLySBsu7V5Cd9Jh1esxWR6SZhFJlhBMbDh+nOBFMUGS4scZXpTjxxlBWiPMG4S1BmGjhZc3sLM6RpyjJ3X0pIYaZ2hxhhbGGFGMncT4SUycJGRZRpY3yGpNsnqLpNbC9pKbLgvFDN+KuFECRNFBkrxiLJjqIUkWlYqGIN4wOxsIwg3y3JwAkzVJe7ARJRdJ9pEkD1G0C2O1pCNJRvHlKlqFsl4x0AwDSVapigrLVXmSJedhGhELsypTpQUOlavMlWWqUwrilEy1LLE0JTFTrnKgLHBgv8SBAxKzMzrLMzbilIlY1hHLKkJZpVJWOVKqsjCtYAg+jh4gi9rNPK73YmpXMRD2cV565WW+++qrfP+113jzzWKp+ObPXyr+5B3A9frrr/Pmm/BP//xvvPKNv5hYfn4TgOvtgf5TTE3tQxBkPC8k8BMqSzIzM/PMzCxw5PASs7PLzM0uoUgqnuVgqyqOJmPKVSxZwDcVfFMi9UwS1yKwVFxdwDNlLE1DlxSUqoipaDi6gaWoOLqKqVaxDQHXWCZ2l0jcBVJvntSbJfVnaSSLtNNlmkmFZlShnUr0aiqDuka/rtCvS/TrAoNJrbQkVtoyg7pCr6YxaBiMWjb9hk2vYdHJNVqZQj0RqcUiSWTguga6JiPLEoZhoigGsmxyeGaRakVFlW0k2aYqGoiKhWq6CJrJoqgwX5VYECRm5pZYqqqIqououcwtyRxZEFisyByZrzK7UGVmbomDM3PMzC8yM7fAkYVllgSFZVFBkHUExUC3PXTHQ7UcHD/A83w8z8FxLbzQwk9s/MQiSl2y3CerhWR5SBQXGf62bU6GkLg4jo3jujieg+t5eEGE7QQYlovlBrhRQpDm+FkNPy1y5hUvQHJ9jCjFjFP0IMbwA3Tfx41CgigiiiLSLCFOU+IkJYyzQilvOqi6jWa4VCUDzSzSRUwzRJJsFNnBMEIU1UGUTWTFRtVdlkWNxSWJw4eXWViQihH3osnCgsTcrMD8nMjMzBKHZyocnllmZmaJmZkFDs8sMjOzxNKiilA1EQSdubllZmcXqNyIolGdgpSv6qiKy8zBCqXSDPvKc8xMLbE0XWWpvMzC1DIL0xXm9lepLBgszmvMzFRZmtdYmtU4PLXEkdIis6Ul5qaWmZ2ucLA0z6HpeaRlA1kymD2yOPk8vTdxVZIi8/gTT/DKN79xc1fxzTfe/EWXivwUcL0xiW5+Kx3ip+UQ79VcxbdPGDp48CDLyxWWFwX2Tx3ip3UpU8wcPMzi/BKHDx3myKH9HDm0n/kjh1heOMLi/GGqy3MsL86ytHCYpfkZlhePMHfkIAf3TXNgepqF2XkWZxc5fHCG+cNHmDm4j4W5QyzOHWB5fj+V+X0sz+9jeX6a6uJ+xOUDCEsHEJYOUpk/gLA0g1A9jFCZQagcQlg+hLx8EKVyEHn5IIZ4CFs5jFI9jFg5giLOoYjzKMI8UnUOqVJUdeEIlYUjLC/NMb9wmCNHDnH48Azz8/Mc2D/DoQNzlEsH2Dd9mOnpI0xNH6A0tY99B2Y4dHiO6QOHKJX3TWoycn36AFNTM0xPz1Aq7Z+8f/t5d7zJzY63XNynVN5HeXo/U/sPMjO7wJH5JQ7PLrCwuMzC/Dzz83PMz8+xsDDH4tIcCwuzLC3Ps7y8MPm5yPLyEgsLb912cXGehYV5lpYWWFiYZ2FhjoWFRebnF5mbW2B+fpHFpWUWKhUWKlUWq1UWBYHDS0scXlhmoSqyJEgsVAQWK1UWK1WWq1UqlQqVSgVBqLK4vMT84jzzi4vMzs0zP7/Ikdl5Dh+ZZ3rfIWbnllhYqLKwWGV2bonZ2UXm5iscmVvi4OE5Zo4sMDO/xNSBGUrTBymV9lMuH+TgwTkO7JulXD7IVPkg5fJBCkpj/9vOyRvv7QGmSjPsmz7C/n2HuUF9TE0d5OCBORYXRA7PLDI1dYiDB+eYnrpxbPYzVT7IzNQRDpYOsq90gP2lg+wvH+LQgVmmSgduPtZbtf9mlacOTC4XNEsxwXrfewZaN4Dr+uOPFR3X917lte+/dpPj+iXTIW7sKnIzj+srX/0af/mdv+LypUvv2T/40+D17je72G2cKu2jXNpHuTTFVGmK8js8jr+c76p882d5oncpv+O+7/z7T9/35z3PDSHtdKnE/tJPG1pvXP7FPGNTlEs3Tsz9k8tvjZ16O5C/NS3phrH23Sf7W0bb0lSJ8lR5Yop92xdC+d3an1/1yf/vPf5Pm+9/uanLb39f3m4yLt80Av/U89+8frIbV9p38/7l0uSL4eZjTf+M53j7e32DFH/77X76eJXflpU1XZpiX2l6ImfYx9TbgLF8M+Xh3a/h3cf47cf6vfsc3xCgfu2lr/O9GybrN9/85YHrncr5t/K4CgHqe71U/BngUr4xrmxygN/Rcf2s209Ntn1vnBA/Lbwrl0uUp94a13QjHfKtE7pEqXzj79OU39ahvLW1fOPbdR+l8v6ibn77TbqdCbDeAL6319TESP7u68tvG4j71jip4rWVpyaPW75xUr7zw1cuT34vv81IWy42O8o3urCb2+KT4/vvxPi+dfzL7/j93edE+R3P/+769297o6ZK00y9Wyj5/7F35lFRXdn+rypGmccqZhAQFRlEHHHAAcQBR5xFFAUFZB5VEFQEFZBBBVQmGTWMDqiJmnRM1KTTed1Jd7rTiUMme8h76X5rvV937CTYn98fZV2qmETN0P1esdZ3FXXr3nPP2fec791nn332VrRXrCEnULEEkUSZMPo7VfYlfUXdJRJNFVJQ9AmJ4vkru+OIRYgkIqXn39te1U9V2QxOtqrPUiLpP7aE5yzuK5fefqLslK3aPlUy7/XXUu6jP74LhDKkVjJ5lp+mRnmWn48/fhZ3iP4aV8/jx3z2xUNazp6jRqFxrfvX0bj6dfgB3479k1uKFVMklc6qeJj9iaxXY+sT0lbo1OJh4skAUzmmPAgUUCJAFXJVHFOtu+JtLZFIkEgUg0FxzUADof9nL5EP/kISKw1U4fc+50kkEmFADzQAn/YM+95bLBYLA1IiDMxeUhCeu0TcJ3qnQjZilRfBwBqrGMVA7iWxXjIRi0VIxAPXvy8RKx9/ep8dvJzeF9LA54kGO65cVp9x0P+ZqM5Efioosvw0tTTLQzffv88/n2hcz0Vc3z3u4ZNPP6OxqYXqJ8b5f0WN65kxLJIRDQDxkymT0jHRk06k3CGVMGgnFvde138K2LdTDQZl0h34OfTX1gbGcDuvQAJKhDBwecroO/V5tgHz9PJFfaaxvZrWsK4dVOZKdRjgWQ31zL4vYujbd8RKfU4kVr1f/3sOpfn+64xbKxtrklJTaFDa8vO45zlsXIqp4rc9PXz62eeCjaujs6ufxvWvJIBhY0BSek6IelV0sZKW1ItejaFf5x4Aw2+H8kAd/LrhE9fw8HzlDUS2w98X9/zk82Ik3bfMgZ6XeEDb2kAYisiG+6IaTI5D4V9gvA36XOVyUCSEFWxcnzyg57se/vH1o+cgLmGvojzLz6nTNbzU2q6yqqiGCMFuINJELNIaAJpKvz8dz2dU/qll8Gzyel7i+j7uL34muQ1MEH1fTsMnkcHa/SxE9Kz4qZ/306GwcdU3NnD+4gU+vnv3+WxcfYmrN8tPB+vW/St4zg+CQbWivh1juJ10sHsN1BEHW7XRUCpbYxj4aTrb962ZDY0XHegv2laFJvyUdg6gXQ8kr+HddzhTxn+3l9D3AytrK5JTU2hqaebS5W55dIjndYf4xxPPeYUflyKvorIDqkj0LzZVHJC0Bh4I/ad2fbUiyRAdu/cakUjyPU89n286NTiGRw5Dt/MZtYthGKZ7B+pwylMsBIgGJJFn6hMq7RqcvAbvTz9QX+37W9/z+vz2w71UfjwouMPKxpqUtFSaz7Zw6Uo39+7flxPX18MkLsVfL3HJHVCbW+SrivKY8z/sVHEwg79EIkFDY2B/E7krRO9DVl6d6l0hVF5RkfR+9rUtiSVIJHJ3ALFEsbLU16jZ+uzThwAAIABJREFUZ5VLcC8Qq9ZJLEIskfQa/CUilaX03jKV29NbZ3m7+htYB4O8/uInK2yKe/S2V1GmsquD4ruw4qS4h0ikcp1QB4lEqZxBVgEHMAL3dYmQSCRIxBKlASdWqpeSzJ7cW6IhEtxT+huse+U06Iu073NUlDvgKmbvPQR3ELFowPIHXn0V9/scyCVkqHNUy1M1yivqqHw/YQwM0k+eZbwN9P2HVFCsrKxISkqioaGBS91PiOsJBw0j5nyfVcVHcs/5Lx7+keaWc1TV1NHe3qkyVfwhGjRYmfr6+piZmWFgYICpqSmampoqQlYeSMrkoXigfTtIX0IyMDRAS1dbcLYUVg8l/QelWCx+4mMlH+gSicKHS4SWpvaTrMASxE+W1sUSTeRuEE86nkRBLkpL1KL+9VPcV1dXFwMDg0GJQUUWT1Y+xRqS3jYM0ZmVZSEcFz57B4q2tna/ciSS3npqiCVoaWg+efuLewlwEIJV/K+loYmenl7/eihk9OSe1jYWaGlrPJG3SOncXn+kgQaqqakpRkZGwnctLS1BXn37jPy+CgJQnt6rPg9NTU10dXX6yVb4vw+JipXlOcj5yv1UV1d30H7bd6wo2qLQSjU0NAY8V0NDgxEjRmBgYIBYLEZHR0e4j+L5amtrD0p2PzRxxcfHy4nr0iXu3bsnd0D95pvhxJzvb+PqeQyff/FHIa9i2wARUH8I4hKJRFhaWjJhwgT8/f2ZPHky5ubmTJ06ldjYWAIDA9HV1VW5ru8bZ7jQ1tbG2cWFeYEBeHp7yQfMcOrZRxPS1dVj0qQpbNgQir//XFRsVeLn80xWyMLW1paFCxfi7Oys8ruxsRF6I0YMu5zhHu8LqVTKsmXLmDhpErojdPv9rqWlxYzpM5g7Zw6akmdrq72NHcGLg5FKpQP+bimTsjh4ERGRW7CxlQ1RVt/noYuPjw/h4eGEhoYy4omcZs2axZKlS7GwsBhmHfvLyMvLi9mz/Z/4zCnJ8zn7oLLGZGZmRkBAAF5eXgM+HyMjI0xMTBCJRJiYmODv78/IkSMRieQEMHXqVKGtyvDx8WHt2rU4OTkhEonw9vYmODgYQ0NDRCIREydOZMaMGYPW78fQuJqamrh06RJ3794VNK5vn1Xj+ocQSPALwR1Cnsn6h19VFIvFzJ07l4MHD9LQ0EBRURFjx44lLi6ON998k82bNzN27FhGjRqFVCpFS0sLLS0tZDIZdnZ2mJiYYGZmhp2dHba2thgbG2NiYsKoUaMYOXIk1tbWGJuaILWSMTdgHkkpyezNySZo4QJc3EZhZWODnqEBFlJLnJxHYmdnh421DXZ2dshkMvlbUUcXBzt73Me6Y2ZmzoQJvtTXN9LZeZ6wzVsY6eKK2+gxSGXWSCSaWEilOI50wtpGfm8zC3MsLC0wNzNDJpPh7OyMvb09lpaWuLi4YGZmJnRob29vjhw5QmBgIFKpFCcnJ1xdnAlZuRxPD3e0tLSws7PBzc0Va2sZuiN0cHRywHGkA3r6cm1GKpXi6uqKg4MDTk5OWFlZCaTk6OiIlZUVLi4uuLm5YWhoiIGBAR4eHpiYmDB27FjOnTvHifITjB47BpFIhKOjI87OzhgaGmJkZMT+/fupq6tj7Bj574bGRowcORINDQ2MjY1xdXWV19vVVbjO0sKCkBUrKSspxcXFRRiYI52cMDc3x8DQkPBtW3ntZ69SfuI4o0a5IJVK8fb2xtTUHH19Q8aMcUdqaYWhgQk2NraMHDkSS0tLfH19KS8v5+LFi9TU1AjP/eTJk5w8dQqv8d44OjlhZ2+HpaUlTk5O2NvZo6eji8xSiqeHJ1KpFZqa2k/Sl9kiEsn3xW6LiCAraw9jRo/CwcGekS4uGBobIdYQY2Nni9toNxycHHBwcsTSSoZESwMzc3PcRrlhZWWFVCrFzs4OFxd5e5SJwdHRkdLSUrKysjAyMsLIyAgbGxvMzc2xsbFh3bp1LFq0SE769vaUlZWRmJiIVColICCApKQkJk2ahIODg9D3jYyMyMvLo6mpSbjfjh07aGxsZNq0aVhYWBATE8Pu3btxdXXF3t4eGxsbHBwc0NfXF8bkDzXera2tSUtLo6WlhcuXL3P/yVTx0aNHz0Zccj+uR3z3uIfPvnhIY9NZTlfX0trW/qMY58ViMVOmTCEhIYH8/HySk5OZOnUqGRkZVFRUMH/+fLKysmhqamLt2rVYWVkxatQoYmJi2LVrF4sXL2bx4sXs2bOH5ORkVqxYwaZNmygpKSFjVwYxsTtZsnwZGzeF0nS2hZfaWjl05DBLV64g52Au+w7mMmnaVLZsDaemrpbUtDRiYmLYv38/sbGxSKVSRjo5kZGWzpnaOjZu3EhGRgavvfYz4uLi8PT2JiFRvrwbs3Mno0a7ERq2iUNHDpOVvZeI7ZHsiI4ifOtWNm7cSFpaGnl5eSQmJhIZGUlRURF+fn5Chw4MDCQ7O5vFixeTmppKbm4u8XGxlJYUM3mSL64uIyksPMzZs00kJMQxffo0du1K59ChPObMmY25uTmRkZGcO3eO8vJyjh8/TkpKCqNGjWLjxo0cPHiQpKQkTp48SVlZGUFBQSxbtoyamhqCgoIYN24cZ8+e5Rfv/ILQ0FBsbW3Jy8ujqKgIHx8fTExMOHLkCL/+9a/Jzs7G2cWZZSuWk3con6l+01izbi1lx8rYd2A/JysrKSgoICAggLDQTdScruLIocOYmZmhpaVFUFAQeXl5rAwJYeHiRTQ2N9F9uZtJkyYhk8nYsWMHZ840sGzZCubNC6T8RCXr1oYya+Ycdu3axZkzZ9i+fTvbt2/n5s2bFBUVER8fz9y5c4mOjubixYvszspkst80svfvIz4hgdDQUE6ePMmBffvxmzKNrZs2U1ZcytJlK/Dy9qGispKomGg50VvJiN65kz1ZeziYn0tRcRHHy0/gP2c2IrGI2Pg4WtvbKC4toez4MbZH7cB1tBvrN6ynvLyc7du3s2XLFo4cOUJ9fT1btmxR6ftubm60tLTQ3NzM9OnTCQ4OJiEhgcjISBITE7ly5QpZWVmIRCJkMhnNzc00NDQwZ84cEhISSE9Pp7S0lMrKSjIzM1myZAkLFy6kubmZvLw8dHR00NTUJDs7m9dee429e/cSEhJCdHQ0Bw4c4MSJE5w4cYL8/HyVfvhDkpeVlRUpKSk0Nzdz6dIlPv7442fTuBR/wpaffz7mi4dyd4iq6tp+0SF+SI1LV1cXOzs7HBwckEqlbNy4kebmZsLCwli3bh1NTU38/Oc/Z9WqVdjY2BAeHk5bWxupqals2LCBvLw8Ojo6uHDhAs3NzdTV1ZGamkpwcDBZWVmkpaWRtTeLzgtdFJeWUFVbzdHSEkqOlVFVV0tY+BZy8w7y1s/f5tjxY+Tn59PS0kJubi4zps8gMT6B5oZGXjp3juTkZCoqKkhOTsbOzg5fX18qTlZytvUcR0uKSU5NoaSslOraGipPnaSppZnuq1c4dfo0tbW1tLe3k5iYyNatW6moqCApKQkPDw/s7e0xNjYmJSWF+vp6KisrOXr0KDExMRw4sI+M9BTsba1ZumQxL1+9zNtv36GxsZ7S0mIqKk5w6lQla9etYfKUSZw8Xcnvfv9bbr75Oh1dHZypryNjdwa5eQc4XXWK6upqampqiI6OJj4+ns7OTgoKCpgyZQpLliyhoqKC7u5uCgsLOXHiBPX19Wzfvh1LqRRnVxfONNRz8403aOto50hhARWnTrI/7yB7c7KpqavlXOtL1Dc0cPzYMZKTk9m+fTu1NbVcvXyF6KgojIyMmDlzJgUFBTQ3NRMREUFqehqVp06yZOlSdHV1WbVqNRUVJ9m8OZyNGzdRVFRMW1sHsTvjiY6O5dy5c9y4cYPi4mISEhI4dOgQKSkp5Ofnc/LkSU6dPMmxY8fIysnmwKF89uzNYmvENo4cOcKlS5e4dPESJYVFFB06zOqVq1i9Zh3HT1RQceqknJhEIsZ5elBQVEj2vr20dbRy47UbnL94gYWLF2EptaT0WBkf37vLqz97jRuvvUpNXS2x8XGcOn2a69evk5GRQX5+PhcvXuSdd97hyJEjWFtbCzaohQsX0tDQwOnTp9mwYQOHDx+mpaWF1tZW2traqKurY/ny5ejp6TF//nwaGhqoqakhMjKSiooKCgoKaG1t5dq1azQ1NVFeXk5FRQWNjY2Eh4cjkUiQSqVUVlZy8+ZN6uvrKSkp4cCBAxQVFfH6669z7do1rl69yhtvvEFAQIAwJn8o4pLJZCQkJNDY2Eh3d/eL27i+e/yYLx7+kbPnWqmuqeOl1vYfJR7XQGWmpKTQ2toqvFl2795NYWEhs2bNwtramoyMDN5++202b97M9OnTqa6u5uLFi1y+fJnm5mYKCgqYMWMG48aNIzo6mvT0dAoKCjhTX09BYSFV1dVU19ZQUFTI6nVrWb1uLTvjYjl4KJ/9B/aTnZ1NYWEh27dvx3eiL3t27aa+7gxpqWls2rSJtrY2/P39EYlErFu/js7zXaSmp7FyVQhxCfGcrq4iISmRGbNmsmbdWjJ27yItPY1Dhw5x6NAh5s2bx9KlSzlw4ABTp04lPDycjIwMPD09yczM5OLFi7S0tBAeHo6f33T278tm/brVjHRyIGJbOPty9lJUeISCwsPU1lZTWXmCVatWYmJmzPwFgRw6kk9RcSH7DuSQkpbMoSN5HC0p4nj5MXbtySA9PZ1ly5ZhbW3N1q1baW9vJyAgAEdHR+Li4qivryc3N5ctW7bQ2dnJ/v37cXF1RSQS4entxb4D+8nK3svx8hM0nW2hqLSE4OXLSExJ5uxL52g5d5baM3UsXbpU0I67Ojt55+2fs3lTGFpaWsybN4+jR49y4sQJ5gcFcTA/j6MlxYzQ00MikRAREcGpU6eZO3ceCxYspKjoKDk5+5g5axZbt27j8OHD7Ny5k7q6OiorK1m2bBkpKSmcPn2as2fPcv78eQoLC8ncm0Xp8TKWrljOnHlzycrKYvv27ZQcLeZYSSnHSkqZ4z+btes2UFtXz7r169EzkE+ZJkz0pamlmUNH8khNT6G49Ch7c7KZMNGX6bNmsu/AfsorK8jKyaao+CiVp06Smb2Xjs4O3nzjTZKSkkhNTSUuLo5Dhw7R2NjItm3bsLGxwdramh07dtDU1ERycjJeXl5UV1dz5coVOjs7uXr1KkVFRUycOBF7e3vi4+M5ffo0kZGR+Pv7U1lZSV1dHbGxsQJBlpWV0draSlVVFfPnz0dLSwtPT09ycnI4fPgwpaWl1NfXU1VVRUlJCQUFBURHR7N7927q6+sZN26cMCYHW9V/UUilUuLi4gTj/HPbuFRDN/+RlrOKQIKdP6oDqoLANDQ08Pf3Z8mSJbi5ueHl5YW9vT3e3t7IZDIkEgn+/v40NjYSExODubk506ZNY/r06cyYMYMJEyYQEBDAqFGjcHZ2ZtrUqYxydcVjnAdzZs9h5oyZTJ48mVn+/sydNw+ZlQxnF2fGjnPHa7w33uPHM336dGbPno2TkxNa2lo4jxxJwNx5+M/yZ9euXZSUlDBu3DjGjh1LRWUFnee78PDyxNDIEAcnR+YFBuAyyhVtXR0MjY2QWsmwsrbGzs6OuXPnMnHiRKytrXF3d8fHx4fc3Fx2796Nm5sbHh4ezJs3j5kzZ+Ll5YWTkxOTJ01ilIsz+iN0cXEeyUgnR7y9PPHyGMfcuXOYMmUyZmamiEQibO1t8fAah7PrSMaOG4PjSAdGj3XD3WMMi4IX4uPrjbOzs2Cwdnd3Z968eTg5OaGvr8/EiRNZvnw5Pj4+WFhYEBgYyOzZszE2MUYkktuzxnl64DLKlbHj3BnrMY45gQGM8RyH65jRBC4IInjpEuYFzMPa2hqxWIyTkxPBi4NZsWw59rZ2iEQijE2M8fLyIigoiD179tBy7iwxsTvR1JKvnDk7O7N8+XI8PDywtLTEy8sLV1cXDA0NkMlkuLi4MGPGDJqamigtLcXJyQkvLy+mTp2Kj48PwcHBTJs2DUcnR3wnTsR7vDdOTk64u7vj5OSEp4cHY9xGMz8wEG/v8dg7OOE3fSY+E3wQa8iN5yamJsyeOwcfXx9s7W3wGu/JBN8J2NrZ4ezijOsoV1zdRjFm7FgmTPRl4qRJOLu6sGDBAoLmB+Hh4cG4ceMYM2YMI0eOJCoqitjYWGQyGXp6ekydOpUVK1bg4OCAtrY2U6dOxd/fHz8/PxYtWsTUqVMxNDREU1OTSZMm4e/vj0wmw9DQkDlz5jB79mxsbGyYPHkyXl5euLu7ExgYyMyZMzEzM0MikWBvb4+bmxvOzs5MnDgRPz8/YRHM0dERS0tLRo4cyaxZswTj/Q+5ECeTyUhMTKS5uZkrV65w/748rM1zG+flq4p/oLGpRZgq/tAa12DlaWpqoq2tjZaWlgrzK853cHAgMjKSZcuWIRLJVxkNDAyE1RpTU1N0dHTQ0tJCR6t3aV9bQxNNiYawtKxYrdTQ1EBDUwMjE2N0dHXR0tLqt5JpqGeAr88EdsbE4Ofnx4gRI5g2bRp79uxhW2QEWjpKLgQag684KRYPFN9tbGwICgrC09NTcENQGOolEgkSDQ0hhpeGsuyefGppaqneQ9L7v0RTVb76Rnpo62qpyFJTU1NYIldM2xXL6IoXieCyoCirj2+VvqkROgZ6iCRiNLS10B6hKxCQIHstbTTEqsv+IpHc5pGYmMj2qB3YOdirXGNkZCS4hgwEa2sbwsLC8PPzU1neV9RbefVZS6tXTsrn6enpCUZpDU1tdPuu0vXxwdPU1OznZ9j3XgqZamhoCBCJRLi4uODh4SG4NWhra/dbFRxqTCjfU/m7lpaWcJ22traKe0Xfdiu7DSlDUdZgLhLfF2QyGUlJSYKN6+7du3z33Xc8evTo2aaKCou+griELT8/gjtE3welq6uLg4ODsOQ7GLS0tBg5ciTm5ub9yrGwsCAgIEBYSXtRaGtrM8ZtNO6jx+Dq4sKYsWMwMjQU6urr68u06X7IrOX3M7Mwx9PbC8MnGooCLq4uzJ07FwsLC2xsbPD19cXIyAgNDQ0VvynljmRmZsb48eOZMH48WgOo7n09qE3MjPHxHY+Dk32/c3VH6DBhog+jx7o9szuJtY01M2bNxMvbCw1NDSRamtg42OM7ZTJ6hvov5GUukUgYNWoUFlJL4diIETpYWUkZPXoUJiZG6Opqo6GhTAwSdHR0BK31af3L2NiYyZMnM2fOHCZPntzvpdRbFw2cXV2ZFxhAYNB8Zs32Z9p0P6b5TcXVzaUfGT9PWxX91MzMjOnTp7Nw4ULs7VWfl729PTNmzGDMmDFMmTKFKVOmvPDUbThuMgP54H3fUGhc9fX1XLhw4dmJS/H3+HHPk4t6+PyLL2hqaub06SpaW1t/lKmiYhDp6Ogwffp0iouLiYmJwcrKikmTJmFhYYGWlpbgNGdmZoajoyOOjo4YGRlhbGwsvDGlUinp6ekcP36ckJAQRo8ejbGxMSNHjsTB3h4dHR3s7OwEQ7ipqSkWFuZyzU5TAw8PD5ydnRkxYgS6urro6uri4eFBamoqmzdvxmf8eMwtzDEwNMBvuh/Ori6MGu1GSloqq9euwdTMlHmBAezNyWbSlMmMHjMGmZWMGTNnUl1dTV1dHS4uLoSHh3P+/HnWrl2LkZGRUC87Ozu0tbXR0dFh1apVxMTEUFRUSHnFMWQyC0RiEZaWFowePQrDJ3YYXV1dJk+ejIuLC94+3pRXniAqZge6I+Qap8soZ+wd7HB1cyFjdzoxsdGMGzcOAwMDtLW1sbS0xNPTE2tra0SiXsL09PTEztaOqVOnUldXR21dHf5zZmNlY03AgiBSd2VwpqWJkDWrMTEzRVNLC+/x3ox0dhYcTJ2dnZk5cyaOjo7oaOvgPnas4P5hb2+Pra0turq6mJqaYmtri1QqZezYsSQnJ5OWlkZsbCzbt0cSFrYJHx8ftLS0MDU1Y/Zsf7Zs2UJsbCxBQUFIpVK8vLwwNzfH0NAQa2trbGxssLKyQktLi/Hjx3PixAnOnz9PWVmZ0FbFYNXQfKK56GgzcbIveYfyuPnmTapqTpOYnEBbRytlx0tx93RHQ1MDW0c7xnqMRd9QHwNDfca4j2HkSEecnBxxcnJAR0cHZ2dn3N3d0dbWRk9PD29vbxXfPB8fHxobG3nrrbeYN28epqammJqaoq2tTVJSEp2dnVy+fJlLly6RlpbGmDFjhD7r5OSEs7MzDg4OjB8/HhsbGzQ0NLCysmL06NHCS9XLywtnZ+d+2uizENv3DalMRmxcLPUN9Vy4eJGP7n5Mzz+fwzjfG3O+hy+++IKW5maqq6tpa2v7wVcVFaRlYGDA3LlzKSwspKuri7i4OMLCwigqKiIxMZGwsDB27NhBXFwcGzZsIDQ0lJycHJqamsjKysLLywsDAwOmTJlCbW0tmZmZnDp1iuLiYlavXk1OTg67d+9m/vz5bN68maqqKk6fPk1eXh7Z2Tl4eXmhq6vLnj17OHv2LMXFxRQWFrJ3714iIyM5duwYOTk5FJcUs27jBhYsWsiBg7ms27CeRcGLqW9soK7+DJvDtxAVE01qehoJSYmcPH2KlatCOHT4MJevXCYuLg6ZTEZMTAzvvvsu9fX1REVFERcXR0hICEFBQdja2jJ69Giqq6uprKykurqKW7dvsmr1MqZMnUBBYT7HjpUybtxYtLW1CAkJoaSklLCwzSxZtpRrN17hpbZzrFoTQkDQPHL2Z5OSlsS8wLkUFRdSWFRAXl4eZWVlREdHk5aWxpEjR/D390dfXx8XFxciIiMoKytjW/hWcnJyuHLlColJSRgYGTJ+gg8HDx/iQH4er735Bh3nu+TL8AsW0tjYyI4dO9DT08PQ0JCkpCQKCwtZuXIlwcHBZGZmEhUVxaRJkzh8+DD19fWkp6dz4MABoqKiWLBgAWlpabS3t1NZWcmuXbtobGzk2LHjpKens2XLFrZs2UJRUREvvfQS5eXlREVFsWXLFkpKSti4cSPLly+nurqaxsZG1qxZg56eHlZWVixevJjVq1ezcOFCwW5kYWGBtbU1bqPdMDCSa456BiOI3BHBa6+/SumxEpYuX8K51rP84t13KCsvY9GyxYSGbyKvIJ/AhYEsWRbMsRNllJYepaTkKAdz97NqVQgbN27kwIEDBAYGEhoayrFjxwgNDRUIwsnJifz8fN544w02b97M3r17BTeYoqIiiouLuXLlCt3d3cTFxZGdnU10dDTLli3j2LFjHDx4kN27d1NeXs6CBQuYPn06u3fvZu/evaxevZrk5GRqa2upqakZ1Nn0p4BMJiP+SQTUS5e7uffgPt/19DzfVFGe5ecxn3/+OS0tLdTU1PwoxKXA7NmzOXLkCO3t7TQ0NJCSksKpU6doa2ujsLCQsrIyXn75ZX7+85+zb98+YmNj6ejo4Msvv6Sjo4MxY8ZgZGRESEgIubm5xMbG0tLSQnFxMampqbS1tVFVVcWePXsoKSnhww8/5O7du7z99ts0NTUJ/kldXV3853/+J7/85S955513uHHjhrC8Hh8Xx/kLFyg9VkZBUSFpGen4zZhO2JbNvHHrTa6+8jKFR4s4UljA/twDVNVUc6KinPkLgjhdXcXR4mIc7O3x8PAgJSWFtrY22tvbOX78OC0tLcTHxzN9+nQMDQ1ZsGAB1dXVVFRU0tLSwu3bb1JeUcaRgoN0d1/g8OF87O1tcXJyor6+nvz8fGbOnEloWChv3Hqd669eo+x4KYcLDtFyrpmSsmLCtmyioOgwBUVHOHfuHL/73e/Izc2lqKiI69evs2DBAjlpRURw6tQpbly/QX5ePqdPnyYnJ4fRY8agb6BPaNgmjpaWkLUvh5/depP/+NWvOHjwIGWlZTQ3N7N06VI0NTWZMmUK+fn5rFmzhtWrV1NZWUlVVRWHDh1i/fr1XLlyhT/96U80NTVRU1NDUVERSUlJnDp1itLSUsrKygRH19zcXE6dOkVHR4fc1eHUKaqqqiguLqa4uJjKykqam5s5dOgQubm5vPfee/zxj38kOTl5wGm4YgAFBwcTHBxMSEgIHl7jED+xDy5bsZSOrnbyD+cxf0EgJyqO8/IrV3nzzpucaW6g4vRJWjvbyNizi9y8XK7deIXXXnuV11//GV2dHRQXF7N7924uX75MRkYGO3bs4Pr16xQXFwsa7cyZM8nJyaG7u5vs7Gzee+89Ojs72bRpE/v27WPNmjWUlpZSVVVFWloab7/9NocPHyYmJoZf/OIX7N+/nx07dnDr1i2ys7PJz8+ntbVVkN+xY8d45513+OCDD1QI86eGTCbPq6ggrrv37/Hd4xfwnO/p6eGzzz6j+YnG1dra+qMQl0QiYfv27XR0dHD+/Hmqq6spLCykvb2dI0eOsGTJEqKjozl16hS3bt0iOjqa5cuXU1paytWrVyktLRWMnHv27CEjI4OkpCTi4uKYMmUKERERNDQ0kJycTGxsLOXl5bS1tXHmzBnOnTtHZmYmTk5OAglcv36diooKKivlpFFSUkJdXR3btm6lpKSEouKjtJw7y6o1q5FZWxG2ZTOXr16h4mQlRcVHqW9soPlsC1U11cz0n4WP7wSq62qIi49HJBKxaNEijh07RnV1NdnZ2cTFxdHV1cW2bduErTCrV6+W36uoiDNnztDc3Mi5l5p56aUW8vMPMmXKZMRiEd7eXpw/f4GIiAjs7e0J27KJjq52qmurOF5+jHOtZ2k510zOgWxS0pI5WlJIQdERCgoK6OrqIiYmRth+MWnSJMaNG8eRI0cEn6CoqCgaGhoICwtDU1sLtzGj2XdgP8dOHOfg4UPUNTXSeb6LiooKGhoa2LBhg2BMX7lyJbm5udjY2DB37lwuX75MRUUFiYmJ7Ny5k7y8PC5evEhBQQHJyclkZGSQmZnJ6dOnOXDgANXV1Zw8eZLCwkJ27dpFTU0Nr776qopco5p3AAAgAElEQVRGfPz4cRobG6mvr+fgwYNER0eTmZlJcXEx3d3dZGRk4Ovri5OTUz+7noODA0uXLmXZsmUsWLCAMe6j0dCSTxnXrFvN62/+jMpTFawIWU555QnqG89w6fIlXmpvp/L0KWrP1JGWns6erExazp2lqamJc+fOCe4GhYWFXL58mQMHDhAQEEBzczO1tbXC9qT9+/cLL2qFe8+hQ4eYPXs2e/bsYdOmTZSXl1NXV0dOTg63bt1i27ZtbNiwgRs3bjBt2jScnZ3p7u6murqaY8eOUVlZSWFhIQcOHBBI8bXXXmPDhg0qxvefkrikMik742Kpb2zg0uVuPr53VyCu554qfvbZZ7S0tFBXV0d7+48TSFAsFjNr1iwOHz5MdXU1u3fvZts2uZ/Opk2bkMlkjBo1Cn9/f7Zv38706dOZPHkyW7ZsITU1lfj4eCwtLfHz86O1tZXU1FQ2btzIlClTMDExISgoiL179+Ln54ePjw8JCQlERESwevVqoqKiWLduHba2tri4uBAaGkpcXBwrVqwgJCSEzMxM0tLSKCkpIT4ujm0REYSsXkX2vhy2RUYw1W8agUHz2RYZwZat4aSmpZGbd5C0jHRi4+NYFLyY3Zl7ONNQz9InK6DTp08nNzeXvLw8goODiYyMpLq6mgULFgi2uoULF7J//34iIyNZs2YNW7duISEhjqSkBHbsiMTLy0N4e2VmZpKUlMSixYsIXrqYrRHh7Ijezs64GLKyszhefoyklER2RG8nN28/6RlprFu3jl27dpGcnExUVBQRERE4OTlhYmLC6tWrKSwsZMuWLYSGhtLa2kpgYCAikXyLSlRMNAcO5hK6OYxlK5aTnpFBXFwciYmJLFq0SGiDt7c32dnZLFy4kPHjx7Nnzx727t2Lv78/q1atYuHChYSHh5OWlkZ0dDQhIfLplWJan5eXJ+ykiIuLEwgpLy+PvXv3kpubS25urty5OCuLHTt24ObmxsKFCwkICCAhIYHU1FR27NhBcHDwgPtddXV10dfXZ8SIEYg1ejeaL122hNq6GtIyUpk0ZSI742IoKDxMcWkxoWGb2BC6kT1ZmUyeOoU5c+dSUFDAvn37yM3NFaZwCl/A8PBwZsyYQXp6OvHx8ejo6ODh4SE3PRQXExISwuTJk9m/fz+hoaGMHz+esLAwtm7dSnZ2NikpKSxdupTU1FTmzJnDvHnzKC0tFYz3ipffggULiImJISsri8DAQDZv3szRo0epqKhgyZIl/QIV/CtoXJevXpFPFR8/w5YfxZ8ycSmmij+WjUshyBEjRiCVSrGxscHCwgJTU1NkMhkmJiaCoCUSCYaGhnIXBx0dTE1NMTc3x8zMjLFjx5KRkUFKSoowbVQYJHV0dLCwsEBbWxsNDQ3Mzc2FKAJmZmYYGhoKy9tGRkaYmpoyYsQItLS0MDMzw9LSEplMhqWlJaampujp6WH2ZM+hnp4eOrq6GJvIXRwsLS2RyqSYmpniONKJDaEb2bVnN4FB89HT00Mkki+/W1tbI5VKcXFxYc2aNYKNTnmJXiqVYmpqirGxMWZmJpiY9H4qlrgV0w6pVIqZmRl6enpyA66ZKaamJlhKLbG1tcHc3Axzc3OsrKywtLTEyMgIc3NzpFIpFhYWggxEIrm90cbGhgkTJhAdHc3ixYsF9w2JRIKxsTFWNtboGxqgo6uDuYVcngpZKtqgpaWFlZUVxsbGgj3JyspKMMZrasojRVhYWGBmZoaJiYnwTBUyt7KyEp6xhYUFUqkUS0tLoS0ymQwzMzPhHIlEgp6eHhoaGpiYmCCVSgU5Dmcri+I3AwN9bG1tMTc3Y8QIXUxM5WVZ21ijb2CAnoE+5pYWaD1ZMJJJZUilUmQyGTKZTGiDtbU1JiYmQjuNjIwElxOZTIaNjQ26urpCv9TX10dDQwN9fX1BXubm5owYMQJTU1P09fXR0dER5CpfrJDLTDEmZDKZ0JetrKywtrYWSPunJi2RSK5xKYir+8pl+VTxRTZZK9u4amtr6ej44SOgfl/LrootQzo6Ok+937McfxFINCSYWZijb2gwaHwnLS2tfi4dw63L80bIGK5sdHR0sLGxUbnPT1W3H6qNP1Zf+KHK/1cgomeF1ZOY843NTYLG1fNCDqg9PXz66ac0NjYKGteP7YA6mA+JYiAo+8EoHOmGU8bTvg92bd9rBjpP+Vzhe5/YWMrXPwt5DlT+YGUOJLPB5DlcuQ8qn2H0iYHkqHxsoGc3kGyHep6D3b8v2Q5H23paHxBSyYnlccEkEkXsLuXglWKUU4MN9YyG+j6UDAa6bqB2D0dOPwWkUik74+Oob2yQ51W8+7Ggcb3wqqJC41q/fv0P3pChOuVQwh9sYDxvZ3nWTj7k74oomooAeZLBBsPgBDJU5x+qjsO99mntEYtVvaz7lqlIWTZU3Z9G/E/rE8MhxqEG9XCe43DOlZf75H+RBhoSLZTzdfaFIj7bYM98MC12KNkN1KeHkvnTxsJPBStra+IS4qk9Uye4Q7ywxtXXxvVjTxWf1kmf9l35LT7Q96cN6OcdMAMOAEX0U7FIHqF0kEH1NNKW/yZ/s/eGoR5Ycxm0LkMMksEGxVADRj6ARSqRT58m1xd53i/Sj4aSzWByGgwSsaQ307a4b6Je5QS1qm0fauo8VL94GlkNVsbT7vd9jd/ngczKiriEBM401MvzKr6ojav/qmIH69ZteO7OpIYaaqjRCzl3yGTWxCck0djUwuWrV+V5FZ9lVXEw4mpqalLy4+qdKqqJSw011Hh+9BJXbFwCDY3NXOyW+3EpporP7cfVa+Oqob29nfXrNwo3VhOXGmqo8fx4QlxWNsTFJ1J3poGL3d3cfXDv+93y097ezoYNoQyUQEANNdRQ49mgOlWsOyO3cd17cO/ZHFAH07iampqoqqqitbVNrXE9B9QyUkONgdBLXHHxiTQ0NXD+4gW5O8TjnucI3fz4saCmKYirurr6yZYfZRuXelAOBuUVzIFyPirOGei6p5U7nOODrTgNZyXzafdRXhUbakVruC+2IVdin/GawcoYzvnDqfNg9RzMB02NoeQt70MymTWJSSk0NjdzsfuSsFfxhcLafP7558Ima7kDqnJCWDVxvdiDG3ywDu4GMXhZgw28odwjhlv+82KoAf2sxwdr77PI+2mEPBCGquNgxP1T961/BygTV0JiMvUNTVy4dEllk/UzTxUfPXrUG4/riXFevuVnw0/a2H8XiMXy/WdOTk5CjPFRo0bh7u6Ou7u7yh4+xflD+T4Nds7TvM0HOjYcH6fBYGlpiYeHB+7u7ri5uTF69GjGjx+Pl5cXXl5eeHp64unpibOzs7C5+mnlKrevryb3NBkPp859y31aWQPJ6WmyE4vFQkjrn7rv/ftALisrKxsSEpMF4/y9T17QAVVhnFdrXM8He3t7MjIy6Ojo4OLFi5w/f55XX32V6upqJkyYoCTHF3eEfJbz+l7zLNeFhoby8ssvc/36dbq6umhtbaW9vZ2Ojg4uXbrE1atX+dnPfibkvFQmr+HU92kE8yJteF75fN9lqqGA/FlLpVbExiVQ39DExe5uPrr38YvF43r8+DFffPGFQFx9bVxqDAxFZ1ZkyMnNzeXzzz/nL3/5C21tbYSEhAhRAZQ7vrm5Od7e3vj5+TFt2jQmTpyIjY1Nv3JNTU0ZO3YsPj4+TJgwARcXFyHShCLTs0IDcnV1RSKRYGZmxrhx45gwYQIeHh79MhSbmpri5eXFlClTcHd3HzCNu1gsxsvLi6KiIj777DP++c9/cvnyZYKDgwkKCiI0NJTU1FROnz7NrVu3eO+99zh69KiQ4qpvOxSakI2NDba2tioB/hTnmJiYMG7cOMaNG4e3tzeTJ09m6tSpTJ06FTc3twE30SvLVF9fH0dHR5WkIwOdZ2xsjK+vL35+fvj6+iKTyYTfdHR0cHJyYsKECfj4+ODl5YWDg4Og7dra2uLt7Y2npyc+Pj7Y2tqqCW1Y6HWHiE9IkvtxXer14/rmmxf04+pdVWz9UZJl/Lujr1w8PT25desWH3/8MWvWrBEGm+IcAwMDvL29SU5O5vLly1y/fp0bN25w48YNTpw4waJFi4TUYSKRiHHjxnHo0CHu3LnDtWvXSE9Px/VJjsN58+bR1dXF66+/ztWrV8nMzERfXx8vLy9KS0u5c+cON2/eZPXq1Sp1njp1Kq2trdy5c4d9+/b1S9agDBsbG15++WUAzpw5I8R1EolEQliVlStX8u677/Ltt9+SmZmJhYXFgFM7fX19MjMzSUlJEUhaeXvKhAkTKCsr49q1a1y/fp3Ozk66u7t555136OzsZNmyZSoZkpSnhZqamvj7+5OXl6eSH1C5Hpqamri5uREXF0d3dzevv/46b7/9Nvv37xfiwRsZGbF27VpBPm1tbaxcuVLI7rNkyRKam5u5desWL730EitXrhwwCIAaA0P2ZKrY0NjMhYvdfHz3Ho97evjmH1/T8903z0dcii0/Z86cob39x0kI+++OvnJxc3Pj1Vdf5T/+4z/w8/MTzlF8rly5kkuXLvHLX/6Srq4uYmNj2blzJ+Xl5fzyl7/kk08+ITMzU9AatLW1WbVqFf/1X//FrVu3mDFjhkCGDg4OVFVV8eWXX3Lx4kVmz56NRCLPgLNx40Y++eQTAF555RXs7Ox6O49MxtmzZ+ns7GTRokVDhgOSSqV0d3cD0NzcPOB0UEdHh4KCAh4/fszLL7/MvHnz+slIkc2nu7ub69ev4+npiUikOl00NTUlNDSUhw8f8sEHH7B161bCw8NpaGjg008/5Z133mH+/PkDyt7MzIx9+/bx1ltvsXHjRoyMjFRkLxLJXyoVFRW89957lJeXk5iYyM2bN7l//z6RkZHC+VKplMzMTP7+97/T1NSkopGZmppSUVHBt99+S1ZWFlKp9Jlsdf/XIbOyITEphfqGJi51X+X+/U/o6fmOfzz6O99994/hE5fCHaKvxvVjxpz/d0bfzjp27Fhh6uTv76/ym5WVFQ0NDbz11lukp6fj5+eHhYUFlpaWuLu7s2nTJj744AMePHjA5MmThet8fX158OABXV1dwoAUiUSMGDGC+Ph47t69S1lZmZDQUyQSMWnSJC5dusRvf/tbHj58SF5enpCyTVdXl/z8fLKysrC1tR2yffb29ly5cgWAxsZGlWmnctu2bdvGX//6Vx48eMDWrVv7lWNsbExCQgIPHz7kiy++UCE35bI8PT155513uHnzJo6OjpiamuLp6UlXVxc9PT2Ehob2k79IJMLV1ZXXXnuNv/3tb9TW1jJmzJh+56xZs4ZPPvmEX//618ybNw8jIyOCgoLo7OwkKipKpT1r167lr3/9K/v37+/XlpycHL755hsiIiIG7A8/dZ/8V4b0yaqifKp4mbt379PT892za1zKxNXXxvVjZrL+3wJ3d3feeustfvWrX+Hv76+SDy8wMJCHDx9SX1+vQkAKaGlpUVBQwFdffUVcXJwQv93X15ePPvqI9vZ2wR6liJS5ZcsWfvOb31BWVqYyjZoyZQoVFRXs2bOH27dvc+/ePSIiItDT00NbW5ucnBzS09Ofmn/S2dmZa9euAdDQ0CDY1/oSV0BAAPfv3+fPf/4z0dHR/cpxcXHh7NmzvP/++/zpT3+ipKREmPIqw9PTk9u3b/Pyyy8LJKmjo0NVVRXvvPMOc+bM6XeNkZERoaGhXLt2jQcPHvCb3/yGBQsWqJyjoaFBbGwsPT09fPTRR/j7+wu/+fj44OLionL+mjVr+K//+i92797d7367du3i0aNHREVF9ftNTVxDQ2ZlQ2JiMo1NLVzqvsLde89JXH0DCSqC+v9YMef/N0B5ELu7u3P79m3ef//9fmmhIiIi+Oyzz0hOTla5VjHV0NDQYOnSpdy4cYOysjIhMa6vry/379/n9u3brFixgqCgIFauXElISAjl5eX84Q9/oKqqSsW4P3v2bE6fPs3cuXNJTU3lT3/6E6+//jorVqzAwsKC/Px89u3bx6hRo4ZMNurq6sorr7wCQFNT06ArhzNmzOB3v/sdf/jDH/oRl7GxMWvXrqWtrY0jR47w0Ucf8fnnn6u8GBUy8Pb25u233+aVV14RUsaHhYWRm5vL2rVrhYQiypg4cSINDQ0kJiaSnZ3NvXv32L9/v4o2qaWlRVhYGA8fPuTRo0e0tLSQnJxMWFgYAQEBguwUz3HVqlX89a9/pbm5mcDAQBYtWsTKlStZsGABNTU1fP311+zYsWPAvvBT98d/ZVhZ2ZCUnEpDYzOXuq9y7/6D3qnit88wVexLXE1NTQJxqTWu4UPRYceMGcPNmzd57733+hFXVFQUv/3tbwkPDxfO7xvV1d3dndraWo4dOyYYjCdOnMiDBw+4c+cO69atY8mSJSxbtow1a9ZQU1PDl19+SWVlpUoY6Dlz5nD27FlWrVqFra0t8fHxfPbZZ/z+978nIiKC5ORkUlJScHd3H5K4XFxcBI2r71RR+bxt27bxl7/8hTfffJPg4GCV32bOnElXVxdRUVG4u7tz6tQpvvrqK8rLy3FyclIpy8vLS9C4tm/fzp07d/jTn/6kMkVUflEYGhqSmJjIjRs3cHd3x9XVlQ8++IB79+71e/Ha2Niwfv16ampqePfdd/nP//xPvv32Wx4+fEhVVRWTJ08Wyl29ejV//etfaW1tZcmSJaxZs4b169ezePFi6uvr+frrr9m+fftP3u/+3WBlZUNicipn6hu5cPEy9+4/4PHjHr75x3MQl3qq+OJQdPjRo0fzxhtv8Mtf/hJ/f38hsYVIJGLnzp38/e9/JycnRzimvKqmoaFBcHAwN27cYNeuXZiZmSESyYnr/v37dHV1qWg8I0aMICYmht///vdUVFSorEbOnTuXc+fOERYWhkQiQV9fn4KCAv7nf/6HN998k8rKSqKjo1UMzwNh5MiRwqpiS0uLMH3ti/z8fP75z39SUFAgTD/FYjHa2tpERETw6aefUlZWRmxsLI2NjXz11Vc8ePCA8PBwlXLGjx/PnTt3uHDhAnPnzqW2tpb/9//+HzU1NSpJHxTynjJlClevXuXevXvs3buXpKQkvvzySwChLopz9fT0cHR0xMfHhzVr1rB7925qa2v58ssv+fOf/0xcXJxQj9WrV/OXv/yF3Nzcfm3ds2cPf//73wfUuNQYGjIrG+KfRIe41H1FibieY6qoTFxNTU2cPn36R8ur+L8N7u7uvP3227z//vvMmTNHJS1WSEgIf/vb3+jo6FBJx66AlpYWBw4c4KOPPlKR/fjx4/nd735He3u7YGMSieQDcfPmzXzwwQecOHFCxcbl7+9PU1MTK1euFMjTxcWFiooKHj58yB/+8AfS0tL6pe3qCycnJ65evSpMFQfy+fLx8eHKlSu8++67gtFdeepcUFDA7du36ezspKamhvr6ej788EMASkpKVMoaO3YsN27coLu7GyMjI7y8vLhx4wb3799n4cKFwnnKmtH777/PtWvXhOzfN27c4L//+7/5xS9+IbiCSCQSAgMD2b59u8oihoODA9evX+e///u/SU1NFY6vWrWKr776ir179/Zrb2ZmJn/7298GtHGpMTQsnzignqlvpOv8RX7/0ceCjeu5p4qKhLCDZflRz98HhrJc3N3duXPnDu+//z7Tpk1TOW/06NFcu3aNL7/8koqKCiZOnIi5uTkGBgY4OjoSFBTEK6+8wuuvv467u7tw3fTp0/nzn//M5cuXVYzpBgYGpKWl8dlnn/WbKgYGBtLR0cHq1atVtL4JEybQ2toKwL59+57q7R4UFMSvfvUrANrb24U0W3Z2dri5uTFz5kyuX7/O/fv3Wb58uYrzp6amJlFRUXR3d7N582acnJyQSqU4OTlx6NAhvvrqK7q7u7G2tlap37vvvsubb76JtbU1mpqaJCQk8Nvf/pbGxkYmTZoktEdbW5u8vDyuXLnC2LFjkclkgoPo7du3ATh16pSQIm3Pnj289dZbBAUFYWZmhoGBAdOmTePWrVvcvn2bxYsXC/VYv349f/vb3ygqKuoXCvnQoUP09PQMuAihxtCwsrYlMSmFujMNdHZd5KOP7/L4cQ/ffvPoxW1cNTU1P0qWn/8tUJbLmDFjeOONN3jvvfcICgpS0VAkEgkBAQEcP36cK1eucP78ebKysoiJieH48eM0NDRQWFjIvHnzVPIcbtq0iV/96lfcuHGDTZs2CZrVuHHjaG5u5v3336e1tZWQkBA0NTUxNTVl+/btvP7665SXl6uQoEgkd1y9desWu3fvHpK4LC0tOX78OO+//z4ffvghHR0dREVFER8fz9GjR2lsbKS5uZmWlha2bt2q4g8mFouZM2cOjY2NdHZ2Mn/+fMGWZmxszObNm7l69Srvvfce4eHhGBoaYm1tTUxMDD//+c+5efMmW7duxcjICH19fXbt2sUvfvELSktLmTBhAmKxmMmTJ3PlyhWqqqpwdHQU7u3k5ERVVRUffvghP/vZz9ixYwfa2tosXLiQV155hcuXL7Nv3z6SkpJoaGigsrKSBQsWCM/K1dWVrKwsfvOb33DmzBm8vb3R0NBAQ0MDX19fqqur+fDDD8nPzxd2KwzUF9ToD4Vxvr6hiQsXL3P33oMXX1VUBBKsq6v7UfIq/m+BsoF99OjR3L59m1//+tf4+fkNmPpcT0+PadOmERMTQ3p6OllZWaSmphIQEICxsbFK2c7Ozqxdu5bIyEji4+PZsmWLYJeaMGECO3fuJDIyksTERDZu3Iienh4jR44kNDSUpKQk0tPT8fb2VilTU1OTkJAQFi1aNKjNSiSSE8ymTZuIiopi06ZNbNu2jdTUVDIyMkhNTSUmJgZ/f3+VOitecBKJhKCgIBISEti2bRvBwcGYmpo+6bxWBAQEEBoaSmxsLKtWrcLOzo5Ro0axbds2oqOj2bFjB+vXrxe0SFNTUyIjI8nIyGDSpEloamri5+dHQkICa9aswdPTE01NTcRiMd7e3qxatYqwsDASEhIICwtDX18fbW1tpkyZwvbt24VM3hs2bFBZfZRIJEydOpXo6GjCw8OJjIxk7ty5aGtrI5FIWLBgATt37mTz5s1ERkYybdq0Z9q4/n8dvYEE5Tau+598Ss/jHv7xj6/57nn8uJTjcQ3kgKrWuAaGsjuDSCS393zyySfcuXNHWLofaPuLpqamkDnb3NwcExOTfmnSxWIxWlpaGBoaYmRkhKGhoZDBWCyWZ+k2NjZGT08PU1NTTExM0NDQQFNTE2NjY4yN5Rm2FVMr5Weoq6srZLAeKoqCgYEBBgYG6OnpYWhoKGSONjExwdDQUGULUN9r9fX1hXobGBioxCobMWKEULaRkRGamprCFiLF8b7109fXx9TUVGVXgbGxMQYGBipTVG1tbfT19dHX18fExAR9fX2hDIU8zczMhOzfijorXjKKbNt6enro6+uraM2K+iqyhiv7tfV9xmr0h1Rqxc7YeGrr6uk6f4mP7t7lu8ff8Y9/fM23zzNVfPz4sUqWn46ODrVx/hlgZWWFl5cX69ev5969e5SWlqoYvpUT2A7VuV80+sFgxwfblvJ9vJD67gkcqsyhjg/027OU1fcl0rf9T5O7spye9fqntU8NORQRUGvr6jl/4RIf370nENczaVwDOaAqbFxqjWv4WLduHTdv3uS1117j7NmzzJo1S0VuikGl/H0wKJc72O99iWKgawb7/2n3HAjDuUb5+EAk3Tf7+EDZtp8mh8Fk2lcmg13Tt16Dkbjy50CZsYfKFK7G4FBMFeV+XN18fO+eMFV8Zo1rsKmisnG+70NWQxXLli2jpaWFgoICAgICBNvRcDWG59FQ+n4+y7nDfZ5PI8Chzh3q98HaN9A5AxHHQP8PFt9rMOJ/lv48GFGrDfPPBkV6srozDd8PcSlvsu4NJKgmruFALJbbmwwNDYXImM9CDmqo8X8FikCCdWcaOH/hEh99fPf5p4r9Qzer9yo+CwYjp6Hiv6uhxv9FKNu4vjeNS7Hlp6amRu0O8Qx4FvuTGmr8X4aCuISp4t3vcap4+vRpXnrpJbVxfhgYjLB+6nqpoca/IqRSOXHV1zdy/kL3i00Vlbf8NDU1cerUKVpbW9Vbfl4QanmpoYYqZFbWxCcmU1vfyPmLl/n43pMsP48e8d2zJMtQDiSoIC6FcV49VVRDDTW+T8isrYhLSqamoYn28938/u59enr+yTeP/sHjb58zWYaCuBQx59XGeTXUUOP7hIK4qs400tZ1kQ8/7iWunm+eIz1ZT08PDx48oLm5Wcjyo95krYYaanyfsJTJiE1MoqahmfYL3fz+7oMXIy7lhLA1NTX9svyIRGqbjRpqqPFikFrJiavqTCNdl65w98Gn9Dx+gamiIiGsIqzNQHkVf+pGq6GGGv/ekFrJiElI5FRtPe0Xuvn43id89/ixnIOe18b1+eefc/bsWXVYGzXUUOMHgczaitjEJE7X1tPadZHff3yfx/+kd6r4z+cgLkUgQUXMebWNSw011Pg+oTDOV9c30dZ1iQ8/usd3PY9fzDivHB1CHdZGDTXU+L6gUHpkVjLiklKoazpLV/dVPrr3Cd9995hvvn70YlNF5b2K6qmiGmqo8X1CZm1FXHIKtU0tdF66wkf3lFYVh0Ncij+FA+rjnsd89vnnNLU0UltXQ1ubOsuPGmqo8T1BLP+UWlsRm5xETVMjnZe7+ej+fb593MPXjx7x3XNNFR/38Mlnn9J8tpmaumraOtrUxKWGGmp8P3hCXJbWVsSmJFHb0khH90V+f//e/2fvu8OjKrr/JwFiKqEk2c3SCZBgCKDSRBGkiChNmpQ0AoLvi2JXLK+igrT03isQQm/yKhaaKKA0U0gvJKGHlpBk6+f3x92ZzL25uwnq723fnOeZZ/eWmTnnzJkzZ87MPQONQVhVbJXFxT75MSoujU6L0vIyZGzZjLjEBGS1WVxtqebnfXYAACAASURBVC21pb8qSRRXypYM7Ny/F3lFhdDojcFMH8biYodl6HWoqKxE+uYMJKYkYfvOtkCCbakttaW/KImmim8ieXM6dn99APmlxdDo/5DFxSmuy5VIz9iCuPhEZO3YgXnz5ooqb1NcbakttaU/k1yUCrz2lqC4duzbg7yiArYBVftHpopavQEVFZXYvGUrEhKTsWNn23aIttSW2tJfmxSuSqx8522kbMnArv37UFBcBJ1eD/XDWVwGQXGpNdDqDCgpLUd6xlbEJyQja3tbdIi21Jba0l+bXJQKvP72W0jenI6d+/bgUmEBtHodGlu3AdXAFJdOp0ejWgudHqi4XIUtW7cjNi4J27J2YOHChf92QttSW2pL/ztJ4arEa2+9ifjUZOzctweFJcXQGwyt/eRHz22H0KOxUQu9ASgtr0RScjrCwqORsXkbXn65aQNq2yc/bakttaU/mqjucFa44O8rX0diagp2G6eKWp0Oja3bOa8XOecbGzXQ6Q0oKb2MlNTNiItPQUbGNsyZM0dUcZviakttqS39kWRBBN3holRgxRsrkZiagp17m6aKrQxrowe1yXRGxaXXA6Wll5GakYnYxFSkbd6G2bPpdgjuAE9TybjcKT7skwjLoDT9SaKl96T3LYjkwE/JO/Qef91SPabebQlfc2W1ij4z9f3ZAUSWd3IHvhrbVq5dLSxMl8m3g6i8h+C3Kdxa4oP03SYZpfIglV0LRuMfk0MxLywsmsptiU4eH0sLOfxMy5Gc7P/VvJMrW/ZwXS6Zkg+ahE9+BB/X9j27kVtYIMScb2xszT4uvWQflxo6nQHl5VVIzdiK2KRUZO7YgwULfUGVloUlkW1gC+mvhQWnpCyaEr0vVWTSe38kSctp6VrK1D9az8PkaQ1OcviZwNeiNfyUo0+uzFbgZWHJ1UcsjYm27R/gl2UL+XjcCDGPr5l7UpmVG3TFssrTZim+flgZayFZSPCSUwJ/SEb/It6ZlSmuXJM4yySlyhVvvvcuUrduxvZ9u5FbVMD2cbVCcRlkFVdl1VVszdqJ+JR0bN+zH/MWeLeISFv6v5zaXAdt6eGSi1KBN955G8mb07Fr/15cKi4UVhVbp7ggcc5roNMZcLmyGtt37kFccio2Z+3AQr8AdHZyhrOLAi5KBVxcFXBRusBFqYBCqYSzi4vwq3CBwlUJF6UrXFxUcHJRoquLEs6uKji5dkdXhQpdnZXo6qSAk4sSzgpX4dfFFU7OSji5GJOzEgplNyiU3dgzF6VKSAqVcK1QQaHsxq6dXZry8O90dVbA2ViHi8JYj7OxTiMOLkoVnF1c0dVZASdnBcOPJoVrNyjoO04ucFEa61aqWFkKI37OLq5wdnGF0lXAg+EvwZe/FvBTQqFUCeUY33FyEeimfHJyEfIxfJ0UAs3GugT8jTRxfFG6dmf4OzkrjNfdmuFG7zkb+dLVWQFnhRJOLi5wUSrh5CLw0slFia5OLujqrEBXZyVcFN2a6qZt6axgbUt5Te91dVKw910UKrhw+DK+KF3h5OLCZEqQKwEX4doVLkojPs4Kxjdav7OLq1FemmRMaWxHKgM0j1C3wli3ytiuCiPvjHlcFEbedYOLwpXxwUXBt72yiT/OCqHdjHUJ5blyMq5gfGZyqFCxvLRdFUojb6l8u0r6hKJJXoQ2VLE2c1YqGO+cFQo4ubhAqXKFi5LysqmviXin4HmnYO3gpHCBk4szuro4C3rA2B5dnZ2hUBr5oHA18lJ87WzsR0qlKzp37ox+7gPw5rvvICkjDfsPfY3istKHmSpKD4RthE5nQEVlNbJ27kbGtixs3bkLazYEYpFfABb4+sE3IAC+AYvh7e8HX38/+C32h7evL/z8A7DI1w++AUvgszgA3v4BWOi7GAt8/OG9eCm8Fy/FfB9/zPfxxwIffyz0XSyUafwvTT6Ll8Jn8VIs9F2M+d5+8PZfAp/FS+HtvwTzvf2wyC8AvgGvwNt/CSuD5vH2X4KFvotFz+g1/U/r9vZfAt+AV0S4LPDxxyK/ABEuNO/L3n6snkV+AZjv7Se8E/AKw3eBj78oD62H3qPl8+8s9F0M34BXmuHC56E0ePsvwSK/ALy8yFeE/3xvP1Y2zbPAdzH8liyDb8ArjJe+RlxpPRQXeq857/zg7b8YC319schvMStngbEteZpo/gUcn+m9+RxfaX5T7eqzOAALff2w0ChTvgFL4O2/GAt8fOGzOIC79hfRRMuWygelUdRmxnrpPYGXQrnzvX2wwMcXfkuWwmdxAOZ7+2C+tw+7Fvgg8IXK/EJfPyzy88dCXz/M9xZ4Nd/bjyUqC/wvrXuRXwB8uHak7Uz5QuXDZ/FSRrOUd97+S+C7eCl8Fi9muFDcKF4Uf2//JnnxW7KsWV9rkilfRictY4GPL7z9F8Pbzx8LfHwx39uHtdEiP3/M9/ZhdS8yvuPt4wf/xUvh5++PBYsWIOCVpdgUEoyUjHR8/e03KLtcYTzJ+iHD2tDoEFqtFpWV1dixew82Z2Uhfds2JKVvQVR8EkIjoxEaGYmwqEgEhYUiKCwUoeERCA4ORUh4BALDwhAUFo6NwWEIDI0QUlgkNoZEYGNIBDaFRmJTaASCwyMREhHN3gkKi0RQWKTs9aaQ8KayjGlTSLgoSe/z+fiy6H9pXcHhUexecHiU6JqWRWni8ZLiJq1fdC2TZ2NwWDNaNgaHsftBYZEt1kFxluUNxddIoyneyfGxiV8RCAwNQ2BomPF/E19CIqIREhGDwJAoBIYKfA2JiBbhHRIRLcIvqBkuzXESUhg2hYSyuoPDI4w4hCMoLBwhEZEIiYhEYGgTD8y1K+X/RiNfAkMjsTEkHBuCQrEpNAIbQ8IRGBaBkIgIBIWFIzA01FhvOKt7U0gogsIoHyKMbSTIc1BYBALDmuqW0k3lir/mcQsMi0RQeBSCI6IRZHxvQ3CYgDd9h5MZaVuJeRmKTazNxPhTXgo0NueTuI0E/gaFCXloPprEZQr4C7iGC/QY06aQcAQGhSE0LAqR0dGIiolCQlIi0jLSkZqehgNfH0T55cvQanWtj8clH0iwElk7d2Jz1jakb9uGxLQtSEjJQEJKGqLj4xARE43IuBhExkQjMioakVExiIqJQ0RMLEIjoxAcHoHw6FhExiYgPDoeIZExCImMQURsAiJjExEaGYPg8ChExMQb34lDWFQswqPjEB4dh4iYeJbCo+MREZNg/B8nyhMSEY3QyBh2Tyg32vie8E5oZAy7DouKRWhkDMKiYtlzei88Oo6VGxQWibCoWETFJSIiJh5hUbEIixLoiYpL5PCNR1RcIiJjE5igUhxDI2MQEhEtKjc4PMpYjlBuSITwTmRsgrEM4VpKI61bWq6An5g3As2xjEbKFx6XsKimcmkeir/Ad8qrWEQY2zUsKhqhkU24CO0Sb8QrAZExwr3I2ESGK33Gt2lIRAxrM9q+weFRjG7hnWiEREQhIiYWkbFxCI+OMcpUDMMlPDoGkbFxiIpr4gstV65dw6LjmByGx8QjIjYBoVGxCI2KQ0RcIsKN74RGRiM8mtIdh7CoGIRERBnLEWRBwDXWWHccQiOjEBYVg6i4eETECHkjY+MRGdtEI5Wd5m0k4CLgF8twC48R+k1YdJzxWsC3iU9NMsXTTXkXGRuHyNg4hEVFIyQi0ogXbccoI/6JrI/wskB519RGMQiLikZYVLSonPDoGK5NYhASFY3wmFiEx8YZ+RKN0IgohEVEIzwiGtEx8YhPSEBCUiIytmzG1m2ZSE5Lxb79+3H5ciWzuB7qW0Xe4qq4fBl79u/Djr27kblrFzZn7cLmbTuQkrEZcUnJiE9JRkJyEuITExGfkIik5FQkpaQiITkFSanpSExJRUJKKuKT05CUloGElHTEJ6chMTUDCSkZSEzNQGJqOhJShHtJaRmIT0lDgiTFJ6c2+5+UJuRNTE1HfEoa+08TfS7UJ7yTYKwrgcuXYMybkJqOuOTUZuXQfMnpmxkOAs7pomuahLIzGK7S8kTvGvPGJ6cyGih+8SlpiE8W/ielZTC6+bw83fHJqaJy+PL5a1oezyMpv1n5yWmiehJSUpGYmobE1DTjf0ozbcsMEV94Xgm8TheXL8E1ISUNiRJaE4x1xSenNPuNT0lpwkfEf64eSbuKZCAtg+N1Kvsv4CmmKT4lXXRN2zjBKOMJKSlISE1tws2Y6HORTHEyHMe3axqVm+b4JTCZE8s8zzdadhNPOVwYHmlNPDTyT453SUZcmnjX1O7xyU18p2U1yUQaEtJSkZCWxtouISUVySmpSEpKQVJyKtIztmDz1q1I35yB9M0Z2JaVhR07d+K7775DZWVlkw56WMXV0NAAjUaDO/fuoqi0GMUVZSiqKEdeYSlyC0tQWFqOguISXCosQlFJMQqLSlBYWIzCwhLhf1ExiopLUVBYjMLiUlwqKsalomLkF5ehoKQMBSXlyC8qRX5RMQqKS1BUWob84hIUlJSisLQMhaVlKCgpNeYpQUFxCQpLSlFg/J9fVMyeFxjzXSoqZvcLS4Syi0rLkF9UzPIKZRmfG8uh79Lnorq5vAwHY/mXjM/ovfyiEu5/MUuFRhykuFF6aaJ1F3L3RGVx7+cXlzDaafkFxaWMF/mUFoofh/+lwiJGa1FpGQqKS5BXWNTEC8qX0jJGo1CusbzSUtYmTW1UioLicqFdi8tEdVK8isvKUVxW0YQ7Rwetm9LE6CkR11VQLPCZtmGRUQ7pO/lGOaNyJG1Xnrd8O0v5WlhqpKWoDPlFpSgoKUdBcRkuFZYiv7gM+UVlKCypQEFxmZG+UiMvS1mb0P9NbVPK8KPPaTsxfLlrhltpU5/I52ilfeMSL2OcTFP+NfWdUtbmIrk2/tI+SmWGlSeipxSFJWVMLllfKiox1l2CgtIy5JeWIq+4idbCklIUFpWgoLAYRUUlKC+vRMXlSpRWlCG/sAB5eXkoKixEdXU1Hjx4AI1Gg/r6emi1DxMdwhiPq7GxEQ2NDahvfIB6XQPqtWo8aNShXq2DRmeARquHRquDVqeDRquHTqeHulELrVYPjU4LjU4LtUYLrfHdRq0ODVodGrV6qHWARmuAWqODWqODTg9jeUKiedQanei+WqODVit8S8k/p+Xw+dUaHStHqzOgsVHD3tHqDNBodFCrm/Cj5ej0YPlpGfw7psrny+ATrUual7+W3tNo9aI8PH08b+Rw4HEX4cbxir6j0zc9U0vqE/DSC/xu1AjPdFphV7NGKypPo6W4mG5Hno+0/aR0UBykz2ldWq1e1GZ8Hvq/Ua0VlddEq7FddXqjDBqg0Rug1uqFpBdSg0YLtVZvlE891BqDkS5ArTGw+zo9oNYIOOmNZTeqtSJcpXzleSGiT2ssT6c3JgPUOgMatTp2T6M3CHhzeaQ0Ut7xbc7zXiovDcZ25XknkkGuT5iTVy19V62FWqdHg472dR20eq4vafXQavTQaw3Q6Q3ClFCjFnRNQwO0Wi20Wi0aGxvZrO8PKa7Gxkao1Y1oZEkDtVqDxkY1GhvVUKvVxvea/jfda2TPGhvVaDTeb1DTe42tTGouNbJymspQS95tFNUnytuszNbU3Vo8zeWT1tdS/XI0/VG85OpuqT4pr7l3mrVfa/4/DO5/hPaHbCcqz7xs0mRS9uQSLc8MD9T8u3Lli3ET+ofxv/RaLYcbj4M53j2M/D2MbDWvu0EtxdV8O6nVapbodWNjKxUXBTpVlEtylZp6ty21pbbUllqTeH1SX1/P9MpDKS69Xs9MtrbUltpSW/pXJZ1OJ7rW6/WtU1x0utgGbdAGbfCfDoQqLIPBwJIU/i8qtf+LNMtBGx/+ffB/jfem9I8cEL1eD5p0Ol2zzLxCo+89TAWmEOTL+bPl/RmQ0kN5QO9Ln/M8+F8Evq2l7c4//1+l/98F0r4g7Y98m/xR4PP/t7choQyiTJKCTqdr1b2HAdoIGo1G1Cn+1WAwGESKik/8Pcof+v9/WXEBTQKu1WpN8uZ/mf5/B1CeUnnkZY6Xxz9T/v9SGxI5q2ffvn3w9/fH6dOnGbO2bNkCf39/ZGdn/+UE/zsVgTkLQk5Q/oqR7z8Z+M7DKy8e/pfp/3cCb2nxv3+VlS/N/9/chkSqzfft2wdCCObOnYs7d+4AAFJSUkAIwSuvvIL79+//Jdp6//792Lp1KxobG//0aPJXgMFgQHl5OTIyMpCcnMxoLygoQEZGBtLT01FXV/dfP1K1Bky5BrZu3Yp9+/b9z9P/74CWZh781PHPwKFDh5CRkYH6+vo/Vc6/G0SK6/79+3j00Ucxe/Zs9sKBAwdgYWGB1157jd3T6/VYs2YNZs2ahQkTJmDs2LGYOXMmVqxYgRkzZmDChAmYNm0aVqxYgRUrVmDZsmWYMGECJk6ciBUrVmD+/KaDN27fvg3AvPbn5+Xmnj8M1NbWIjs7G7///jvq6uqwY8cOTJ06FYQQvPjii7h//z7S0tIwfvx4EELg6+uLhoYGZpE8TP0t4d+avH8WWsNfU9fr1q3DtGnTQAiBq6vrX4rj/28laIq21tQrffdhcZWrW+o/psBbVJ9//jkmT56M5cuX46mnnsKFCxeavcODr68vRo0ahb///e+YNm0aJkyYgJdeegkrVqzA1KlT8eyzzyIgIADe3k3BQKurq1vEtSV6TD0z9Z+H27dvIzs7Gzk5OdBomsfeaqkM5uMCgL1794IQgrFjx+Kzzz7D2bNnkZqayjrzp59+il9//RU6nQ61tbV46aWXQAiBtbU1vvnmGzx48ACTJk0CIQSPP/447t69i/r6ehw9ehSEEGzYsAF3797FqlWrQAiBQqHAvXv3GHJ0aiId6eXm+FLnvtSZLi1D6mQ+fPgwLC0tYWlpiTNnzqC+vh7z5glx9f/xj38AAK5du4bJkyeDEIKIiAhRvXK+Aum0W/qeKZpM+TLkFjDkaJXWRRPdHyO9L8dfij/Po8TERGRmZqK2tpbxxsvLi9Er5++T4mhKcKXOfrn2MtWu0uk6n1fq0JYqBzm85OqXtgfvc5LiJm0/ufektEnzUPj4449BCEF0dDSuXLmCoUOHomfPnsjOzm7GYyrHhBBMnz4dNTU1cHd3Z/317t272LVrFwghyMrKQnh4OAghcHR0xLVr11psQzleyrVvS/yT8h4QZnGWlpZ45JFHUFZWxt6R4iPlJQW2qggIVshrr73GtPLkyZOZFUbvzZo1C1qtsKt1yZIlIITgiSeeAAA8ePAATz75JAghmDBhAgDgxo0bGDFiBNzc3NDQ0AAACAkJASEEGzdubCbMtMOZMpt5psiZzlTA+DKlz/V6PR48eIDy8nKUlpaisbERGo0GDg4OsLa2RkZGBgDg5s2bIITAwcEB+/fvZ/mlSsIcntL/UpC7z+PPC7mpeuT+S8s25a+TKl4KP/30EwghCA8PBwAmF1lZWc3qkCqSluhraeRuib9y8iFnBVPFLQfmeNMavpkqm+/0psAc/S4uLiCE4P79+wCAsLAwEEKQmprK8vK89vHxQc+ePVn+UaNGgRCCOXPmsHtWVlbYv38/du/eDUIIvvzyS5OKypxf1xRPzPnfpP2V/r9//z5KS0tRXl4OtVptUr6lAy8F0beKFLZv347MzEymCY8cOYKsrCxs27YNV65cYe8vXryYWVcAMH36dKbgRowYAQBYvXo1XF1dUVFRAQC4fv06Hn/8cRBCsHPnTgBAZWUlrly50oxJtbW1OHfuHIqLi9lzqcVAobq6GjU1NaL71dXV0Ov1uHr1KiorK1FTUyOis6amBlVVVdBqtbh69Srs7e3Rp08f9rygoEBEn7SR+IauqqpCUVERLl68iKqqqmbMp5CdnY38/HxUVVU1w7+yspL5Hq5evYqrV69CCtnZ2SgsLERVVRUbCGpqanD58mUAwL1791BdXc0E//Lly4x3lNf8NEE6yhUXFyM0NBTDhg1Dp06dcOnSJZw/fx59+vQBIQS///47DAYDqqurcf36ddZmFG7evInz58+joqIC169fN6u4amtrUVlZid9//x3FxcWMHilUV1fjwoULqKiowK1bt9j9e/fuoaqqitVjMBhQWVkpGjAo5OTkIC8vD1VVVaitrWX5KysrAQANDQ2oqqrCzZs3AQBXrlwR8amqqoq1Ky8DarUaFy9eRFFRUbN2v3v3Liv/wYMHqK6uZr7Ta9euIT8/HxUVFaiqqmLtfvjwYWRlZaGxsRF3796Fp6enrOKiOPz222/4/vvvAQj+q86dO8PW1hbffPMNw3Xfvn3IycnBM888A0II0tPTGV8pzvwAVl9fjwsXLqCkpKQZD2ibX7t2DVVVVbhz545o4Ltw4QKKiopQWVnJXCumBiDa/+hUUa/Xo7i4mMn3jRs3TFrvRGp+S8Gc4AUEBIAQgpEjR+LkyZOiQPihoaH48ccfYWVlhe+++05EPCEEHh4eiI2Nxbx582BlZQVHR0dkZmay91JTU/H000/jvffeQ9++fdGxY0fs2LFDxGSDwYDz58/j7bffhq2tLby9vVn+VatWwdnZGQ0NDRg3bhysra0REBCAhoYGBAYGYsWKFbCxscGIESNw+/ZtrF69GoQQuLm5MUUjtSilZjKFTZs2wdLSEo899hjefPNN2Nra4pNPPkFQUBB++OEHAMCxY8fg4+ODgIAAPPfcc7C2tsaqVatw4cIFvP7667CxsYGNjQ3OnDmDX3/9FZ06dULnzp3x9ddfAwCOHj2KuXPnsvy2trZIS0tDXFwc3Nzc0K1bN/z666/o378/CCEYOnQoAgMDYWtri6lTp+LkyZN46aWXYGVlBXt7e6SlpbH25ZVXUlISRowYwSzN1atXY8+ePYwPycnJGD9+PKytraFSqXDkyBHGh+DgYIwYMQIffPABnJyc0K9fPzQ2NjaTHwAoKyvDY489BkIIXn/9dYwePRpjx45FSEgIgoODodFooNPpEBoaitGjR+Pdd9+Fo6Mj3NzccPHiRaSnp2Po0KGwsbHBiy++CI1GgwULFuCRRx7BSy+9xFwQZ8+exdKlS/Hyyy9j7ty5sLGxQUhICNLT0zFkyBB07twZP//8M7NUevfujdDQUDg5OWH48OE4d+4cAgIC0KFDB9ja2mLDhg2Mhn379mHq1KlYuXIlhg0bBhsbGwQHBwMAYmJiWPmnTp3C8OHDQQhBv379EBISAoVCgcmTJ8PR0RGPPPIIs/J5iI6OBiEEKpUKZ8+eZTJoyhqlMxlra2vcvXtX1Ffv3LnD5Ds6Ohre3t6wsrKCnZ0dkpOTWRlpaWkYNWoU3nvvPQwcOBCOjo44cuQI1q5dC1tbW0yfPh1Hjx6FtbU1CCFYt24dAODrr7/GCy+8gBUrVuDpp5+GjY2NSDYoHpcvX8amTZvg4+MDW1tbTJ48GTU1NThw4ABmz54NLy8vjBw5EjY2Nhg8eLDstBSQUVxy0w3pdIL+/9vf/gZCCBYvXoz58+eje/fuIISgffv2uHnzJkaOHIkRI0YwzQsAP/zwAwghmDRpEmbMmIFHH30U9vb2zLcGgCmRd955B4CwAkmtOKrheUZERESwjnbhwgXcu3cPHTt2hLW1Ne7du4fCwkJMnToVTz75JDQaDb777jt07twZhBAsW7YMGo0GM2fOBCEE8fHx0Ov1uHPnDnPMU4Up5Y9arcbGjRuZQJSUlODu3btMeb/xxhsoKyvDoUOH0KFDBwwaNAgAcOvWLTg5OcHKygrHjh1DVFQUy3Py5EmUlZVh3LhxIIQgMjISR48eRfv27bFgwQIAQGBgIAgh2L17N959910QQtCuXTvY2NigW7duGDFiBA4ePMhwe/LJJ/Hiiy9i4MCB6NixIwghGD58eLOOQGlbtmwZqxsAtm7dCkIIFi1ahGeeeQZeXl7o0KEDCCFYunSpKM+ePXsAAM7OzrC3t4darW7WIYuLizF48GAQQvDBBx8AAP7+97+zNvzuu+9QW1uLl19+GYQQ7Nu3DwDwj3/8g9V54sQJPPHEEyCE4Nlnn4XBYEBISAisrKzQpUsX3L9/H+fOnYODgwPGjRsHoGnFPDo6msmMhYUFHBwc0KVLFwwbNgyZmZmIi4tDu3btMGDAAMybNw9ubm5sCte9e3cAQHJyMgghmDZtGgDBEqZK5saNG/j0009F5Xft2hWjRo3Chx9+yNo6NzcXy5cvByEE//znP0U8ojIxatQo/Prrr836ntTnpFar8c4774AQgkGDBrHZBX2fGhbPPPMMZs+eDQ8PDzg6OopkYe3atSJlRP27OTk5zAVkb28PS0tLDBo0CFOnTkVNTQ22bNkCS0tL/O1vfwMAvP322yCEMIOFt+hv376N3bt3o127dmzaCgDPPvss4+eVK1cYrhSaWVzNpKqVUFhYyByBzzzzDNPkhBBYWVnhySefhKOjIw4fPizK9/zzz7OGUygU0Ov1GDNmDAgh+OGHHxAfHw9CCAYPHsyml2VlZSzPrl27muFy6dIl9nzfvn1sgcDFxQUajQYNDQ3o168fkpKSWJ5+/frB2toap06dQk5ODlO4J06cACCY3YQQdOjQATk5ObI8qKysZPVu3rwZAFhZ7dq1w7Fjx1BYWIiOHTvCxsYGBw4cYHmp3/C9997D1atXYWVlBUIIDh48CADw8/PDgAEDcPLkSTg4OMDBwQGA4DOkfD958iSzhqjle+PGDVYHv4rk6OgIg8HAhJFOF6QC8fvvv4t4yePKC3mPHj3g6OiI7Oxs1hnfffddAMDmzZtZJ5ezuKiS69evH7u3aNEiEEIwevRoAMDChQuZINfV1QEAduzYwfBoaGhgFv+YMWMAAPn5+ejcuTMSEhJQXV0NpVLJ/EVqtZrJWWZmJs6fP8/K8vDwQGlpKcOFLh7RdO/ePSxduhSEECQnJ+Pbb79Fu3bt4OrqyiwhtVqNTp06gRCCmJgYXLx4keUfOHAgysvLAQC5ubns/ptvvon8/Hwm07QdL9PEWgAAIABJREFUtm3bBkIIPv74Y4aTOb8YIEz7qBVEF5L4WRRdSKODg1arZX3x66+/Zm02ceJEAMCJEydgZ2cHQgjUajUzUggh8PHxYfUeOXIEFhYWzM9WXFzMDJhjx44BaPIL05lMXV0dOnbsCIVCwfhHBymVSoXs7GwkJSXJukoo/GHF9d1334kaNygoCEeOHBHdo45d3qSlDOzUqROOHTuGXbt2oUOHDrCzs0N+fj4GDhwIQggjCBDMbkIIevbsifPnzzfD5cyZM6zOBQsWsP8qlQoAEBQUBHd3dzaXplO7Ll26AGgSpmnTpjELgVqG/v7+bDFCCrdv38bIkSNBiDDdyc7OxpAhQ1hnqq+vh4+PDwghoinG2bNnoVQqYWNjg5SUFOh0OuYvnDhxIlMesbGxePXVV0EIwfr165GVlQUPDw/07t0bX331Fe7cucPyWVtbi3wwQJMwdOzYEd9//z0OHTqERx55BIQQJhRSa6uwsBCEEHTr1g2//fYbADCfZPfu3ZGbm4vAwEBYWlqib9++uHTpEjp37owuXbrg+PHj+Pzzz0GIsMp1/Phx2Q6XkZEBCwsLdO3aFRcuXGCrXYQQHDlyBBcvXoSlpSVcXV2Z76exsZF1npEjR6K2tha5ubno0KEDcz4HBATAxcUFarUa7733HlMOe/fuxZgxY+Dk5IQPP/wQtbW1IuXEWzQAmBXboUMH7NixA+fOnYONjQ0IIThz5gymTJkCQpp8tIAw0NnY2MDZ2RlHjx7FF198wco/d+4ce0+r1SIiIgKWlpaws7NDSUkJaweDwYBr167h8ccfZ5ao3CqmHNy6dYtZmz/++KMoL9A0EDg4OODw4cM4dOgQrKys0L59e+Tm5mLIkCGwtLTErl27EBcXBysrKzz99NPIzMxEZWUlcx8MHjyY1Xnnzh1mJMTExGDz5s3o1q0bPD09ERkZCbVazfDm/cFvvvkmCCF49NFHWVnl5eUYOnQos6hbgj+suOgWBzpK3rhxg1kphBA899xzbPSnCJ84cQJOTk4gpGlKQbdbDB8+nJnvhBAUFBSwuuiUYMaMGbK45ObmsqkfIQQzZ86Ep6cnVCoVW5XZtm0be3/dunUghGDYsGEAwEbT+fPnAxAEmC40rFy5UrZO3pFJ3x03bhx69eqFt99+Gzk5Obhx4wYsLS2ZEqJApxGOjo5MKdJVu8cffxwvvvgiJk2ahKKiIjaKjh8/Hv3790dQUBAePHgAoMlfSBUnL+SnT59m05utW7cCaBrJu3fvjsuXL4tWkmgbUUU5ZcoUAMJCjYODAywsLFgHp1O2mTNnMkXVqVMnvPDCCxg2bBjrODyfpJCVlQVbW1t0794dgwcPxtChQ7Fv3z5oNBom2H379mWjdH19PeNFYGAgAKCiooJNWd944w107tyZrXpSeRg9ejQGDRqETz75hMmjRqNhcjhjxgw0NDQw+ktKStCjRw8Q0rTq/fPPP4MQYQ8bnREQQkS+WzpgPvbYY6L6Z82aJbtqRnmoUqlETv1vv/2WWXlA0wpqS4qLytSoUaOaPfvtt9+YLFBf2s6dO5kiooZBu3bt8MILL6B3796imQ1v1W/ZsoXdv3DhAggRpsOTJk1Cr169EBcXJ6pbbtWbytikSZNE7964cQMKhQKEEKxdu1aWTgp/WnFZWFjg559/BgC23EoIQX5+PgCItixQc3TMmDGoq6tDXV0ds8CSk5NZfgsLCzY9O3PmDDP5U1JSTOJDhd3Z2RknT57E6NGjGS6rVq1i7928eZPNp2kjPPbYY7C1tcXKlStZp+jduzc6deqEt956i1mOPPCLAwEBAZg6dWqzjXSVlZVMcVHz/fbt23j66adBCEFAQADLw5viTz/9NOrr63H79m1YWAgnRFOnL+VzeHg4bt68ifbt20OlUiEvL4/hBTQJ5ujRo3H37l00NDSwjb9UKOSWwEeNGgULCwukp6ejtraWKab58+dDp9Ph2rVrzN9x7NgxbNiwAYQQdOnSha3IAcD777+PX3/91eR2hrCwMHh4eLABjAeqxPv06cMs4M2bN8PCwgIuLi745ZdfAAhKhk6xCSHYvn07AGEFr0uXLiCE4O2332blnjx5El9++SUaGhqgVCrRsWNHHD9+HEDT4Hrq1CkQIkzv6Movla33338f+fn5rL5Dhw4BAEpLS9l0+quvvoJOp4OzszMcHR0ZrnQwCQkJASD4Zj08PER9BRBWWqOiolBbW8sUFVVeprZY8AMtr7goTVTxjBo1CjU1NWhsbGQWWEREBL755htGE8UXEGYm33zzDX788UcQIvhKqdMfgGg6TF0PgODgj42NbbaQYDAIX6fQRRk6wK1bt47xgBoV1IgwBX9YcVFiXnjhBebHoJ0lKCiIfeNGO1JjYyNb2v3www8BgDnhqPUREBAABwcHEEJw5coVnD17lpnoiYmJZvGhwk59TXT5vmvXrqIRLS8vj9XZqVMnLFiwgE1P7ezsEBUVhaKiInTt2hWECP46ftVFCnSa07t3b2RmZuLkyZPsWU1NDQYNGsQU8507d1inX7ZsmagcavXx1uiNGzeYcCuVSmzfvh3PPfcc+vTpgw8++IB1KH67BiAoBmp2045bU1PDyre3t2c+F6BJ2VVUVDC+vfPOO5g8eTKzTCgPzp07x8pRqVTw9/dH+/btQQjBwoULkZqaCqVSCS8vr2aWFz/62traghCCFStW4NChQ6IOkZCQAEIEHyggbISlypH6IAHBn0JxodtvAEHWxo4dC0IIbG1tkZGRgfnz56Nnz55YtmwZvvzyS1H5PG7UB/jSSy8BEDo/tVZsbW2xd+9exqMTJ06goqICvXv3BiEEX3zxBYAm66dHjx4inOggffXqVTQ0NDDZoINOUVER9u3bh59++kk0zZI64qVw8uRJ1gZ0awQFjUbDpvpvvPEGAGGKR9+3s7PD4sWLmbw/9dRT2LlzJ/r374+BAwciMTGRLRS99dZbzeSlW7duIERYnNq1axeefPJJ9OvXD5988gnjH+/fohtmad+krg76ZQ6dgc2dO7cZnTz8YcV1/Phx9OzZEz/99BNj0KJFizB06FD2Du8crK+vx8CBA+Hu7s78VLdu3YK7uztUKhWWL18OQFhW7d69O1599VUMGzYM06dPZ1sKeKZJ4e2338bYsWNx+/ZtGAwGPPXUU+jduzfOnDkjyldaWooePXrA1dUVgwYNwqJFi6BQKKBSqTBp0iTU19cjMDAQSqUSrq6ueOmll5hzWArXrl3DkCFD0KlTJ9bBCSGYN28ec/ZevnwZI0eOxOzZszF79mwMGDAAWVlZzfYarVq1CiqVSuRYBQThGD58OLp27Qp7e3v079+fTaP9/Pzg6urKtjbw+8uGDBmCfv36MfrpniBXV1cEBASIvjmlafPmzXBxcYGrqyvGjh2LCxcuoGfPnnjyySdRUlICg8GAS5cuQaVSQaVS4fPPPwcAxMfHQ6lUwtHREfb29vDz82M84kdcKrxRUVGwsrKCSqViDm13d3eEhoayfF9++SX69OmDlStXolevXli5ciUuXrwoorO8vBw9evTAmDFj2E5wytdbt25h0qRJcHJygr29PVQqFVN6H330EVxdXbFp06ZmimHixIlQqVTMmqKLR66urpgxYwZqa2uRk5MDDw8P+Pr6YuLEiRg9ejTboEzb0tXVVWQlX7t2DX369MHy5csxY8YMzJ07F56enti2bRvbcxcdHQ07OzsoFApGjxxQGq9evYq33noLc+bMYTK8dOlSfPDBB2wg0Gq1eOyxx+Dm5oZffvkFBoMB9+/fx+DBg6FSqeDr6wuDwYAjR46gV69ebB/Y+PHj2X43Ly8vkSzxfTAvLw9eXl7o0qUL7OzsMHToULZ3jbe46Mzrl19+YfIzatQoTJkyBRMmTMCcOXPw+uuvo2/fvnjrrbdYXabgDysujUbDOjRF8MaNG6ivrxcJKz8/r62tZZsM6b0HDx4wnw2Furo6VFVViTaMym1Co2AwGNDQ0MA6hsFgwIMHD5hjl19CpnjU1dUxS5FeU4FoaGjAgwcPWMPJQXl5OYYPHw5PT08UFRWhrq4OP//8MzPBPTw82HRXo9GwDY20Tuk2FFqnlC6e17W1tWzqRGmmbcB/nqHX61FXVyfa0KnX61FfXy9SwlKlolar2RSe3wTMbxCkZVPe0PdoPqmSl1oKoaGhIETY51dfX48HDx5gw4YN6NWrFwgh+PTTT1ne2tpaXL58mW3a5Pmm1wtfWNTW1oranR8saVvzcqfX6xmdUvykPJK7R6GhoQFXrlzBtWvXRIs3PB/58nU6HZPH69ev48qVK6KtInRLQ11dHR48eGDSn8XzUq1Wo6KiAlevXmX56EZm/usCvi9Q3snJNy3j/v37ooH1wYMHIvqlfKayy/cpnn/8+1qtltVDfX80SdvaHPxhxWWKCEC8b0NO4ZhSQKZ22JpTWvQ5X7bctXT1zBSY+oxDCnRPEL/pFRCEhFpedGuDXHl8DDRpnVKFL4ejNA/9BMUc/abqoDhI6eSvTfHPFE/lLC0AbFou3WLy+uuvgxDC9lzJgVTZS2WOX2gw9zmOXJlSOkzxxJwMmSufHzzNPW8JpEaBKZDD31Rd5gwCno/Sfm0KB+n3hQ9LozmcKPwpxcV3QGlnk2paqm2lz/gkLUtanqlvqXgnppRZ/OgrrYNfsZE2RksC8v333zM/jbe3N8rKylBWVobXX38dDg4O7BMNyidpg1BceLrkRigpbvx9Xvnx5cl1br4eKX+ldfFl8R9qm8LFHA3SqLp075CNjQ2+/vprlJWV4fvvv4e7uzsmTJiAmzdvNqOFr4OWw+PAy4UcLnIfC0sD9klp5OlviWa5/4B4/xK9Lxdh92EinZprA6lcSHkotcqluEjxlPvgWa6fyH1kbopPcv1ejp6WQvj8ZRYXP6LIJfpMqgSkI5G5vOa08MOWIx0FW2KmFNRqNYqKirBkyRLMmzcP7777Lt555x289tprIv+EHM4t8cgUvfy1FC/K19byvzX8kuOT9NcUH029d+fOHSQlJWHevHlYvnw53n33Xbz66qvYuXMnm5LK5TPFC1P483wx96455S1Xprl3eNxMKXr+nly7mZIZvmzpf6kstESLuTaU3uPLMcd3uX7N026Ody21tRz8acXVBm3QBm3wr4Y2xdUGbdAG/3XQprjaoA3a4L8O2hRXG7RBG/zXgVnF9TCOZanTT6/X4/bt24iOjkZwcHCzDWVyjsqHgZacsOYc26YcjNLy+V/+/+nTp7FmzRoEBgayL+Bb4wCneMrxQHptCveHBbm2keLZUh4pbQ0NDSgtLUVwcLAs/eYcrC21tTn5kmuL1jiyW3pHru3l2lB6ryX85ZzeNNpuVFQUEhISTMqdHH6mflsL5trFVJnm5LO1ctnY2Ij79+8jPDwcQUFBLIa+NK+cbJiqR1ZxUaabW0aW/udXIQAheij9DKdTp04oKytjyEmXnVta+pTiJl1i5/Hjv+uSLvPK4c3nN7Udg3/3p59+Qvv27TFz5kwWCYLf0S3lhVSQ5Zax+XfNbVkwBfwSfF1dHY4cOYIjR46IPnKXtqmpFVMpLtI9Y9evX8err77KAhbSL/ml9EmX2qU8MCVzUprl8pvjsakOqNPpcOXKFRw9ehTHjx9nGyVNbSmQw4GXK1OyScug20ik+8kCAwPZZ0UODg7suVy/MCWHplbmWwPSbQ5y9Jvq16b6E9+npKDRaPDZZ5+x73NVKpVoZ71UB8jxX7qdApBRXOYy8Y0gVQByjR8ZGQkLCwv0799flM8UQ1oDcvWZEmy+EUzt0zHXGfg9TIAQa8vZ2VkUsyg0NJSFs5Z2HDklJSc4PI5035CpvVNywNeTm5sLKysrWFlZYffu3aLncoJnqjweH0D4OHzp0qXIzs5GY2MjVCoVLCws2DdpUlqkG2KlA4MpuZMbLKW48gqEj/0u7dhVVVVYsmQJyoyDZmJiIjp06ICOHTuy71cpjVIeSduQl4mWeMe3MyB8uL1s2TL2dQeNrDt06FCGq7lBTk6haLVarF69WvRxszkw1294ftLIs6b6tPR9aZ+R4wcAzJgxA4QI51jwvJXrG1KZ4ffSUTA5VTTVMNIC5GJV0f04NNSH9INinqA/C6YEWwpSK0sOH7mNcjx91ILkv6kzVZY5RWwKD6lCkyvXVHl8R6afuVAhbCl/a3D7+9//Dnt7exQXFwMAXF1d4eTkJIoBT+swp2jldrTTeltjSZgb3aUwc+ZM0Xd/Go0G9+/fZ58J0bLkwNxAYQqkgxeFfv36YcSIEUyW3nrrLRDSFFm3pfxyQCOp8DHBWsLNFL7m5FXav6XXrRkIq6qqWGgqPs6e1PiRawt+U7lZi4uHGzdu4NixYzh37hwuXbokelZaWir6bCM3Nxc5OTms8Lq6OqZl6VSqoKAARUVFAATBqKysZGW01uKqqqrCkSNHcP78edaJKOTn57Mv7SlO9JoXwtraWhw/fhxnz55Fbm4u+0aQF1ZeiM6dO4f333+fRShISUlh3741Njbi+PHjOH36NPLy8kQWxY0bN5Cbm8vqvHTpEgoKCkS05uTk4PTp0+zDaf7Z1atXccQYWK+wsFD2/DmKN5+vqKgIeXl57MzK8vJy0fFWly5dQm5urllFaDAI/pgTJ05g4cKF6NSpE5577jnk5eUhPj4eVlZWcHJyAiCE78nNzZU9I/PMmTM4fvw4cnNzRZapXJ0UcnNzWfTbhoYG5OXlMbnhhbu6uhqnT5/G+fPn0dDQgPLycly7dg1HjhzBSy+9BFtbW/j4+LCQKQaDASUlJfj9999F4cQBIebWyZMnmTzQZ7W1tcjLy2MfQldVVSEvL08UwkdKh14vfLe7Z88eTJgwAYQIIYrLyspQXFzM4n2dOnUKGo0Gubm5jD4KWq0WZ8+exenTp3Hjxg3cuHED1dXVLOJs//79oVQqcfr06VYf7lpfX49ff/0Vv/32GxtweH7m5OTg1KlT7NtbXiZp+wGC9Z2bmyuKMGJOcfHxvPbt24dLly41+w6ZQmFhIY4ePYrs7Gz2Yb+czDDFJX0QGhqKESNG4NNPP4WbmxvatWuH9PR0aLVabNiwAU5OTlCpVPj111/Zh8W8dUXjGllaWmL37t0s2L6dnR2Lrz137lxRuI2WYO3atRg+fDhWr14NpVIJW1tbfPvtt7h//z6+/PJL2NjYwMvLCz///DM7wJQQcQjcpKQkjBo1CqtWrWKjwKlTp0T1SKd8iYmJLEyMvb09Nm7ciAcPHiArKwvPP/883nrrLXaCCo2THxERgYEDB6J9+/b45z//yQ5LGDBgAABBubzyyiuws7PD3Llzm4XP+eqrrzBkyBCsXr0aKpUK1tbW7IQVOaivr8emTZtYkDZPT09cvHiRRbpwdnbGmTNnWERWQgiWLFliMrorIJyCExQUxOLUDxs2DJs3b2bRQ1955RWsXr2ahfgdMmQISo1RMfLy8rB06VJMmTKFWapLliwx275nz55l1oivry/27t3LYjfZ2NiIDlP56quv0LdvXzz77LPo27cvJk6cCDs7O2zbtg0hISEsjtmUKVMQGBiIzz77DC+++CIIIZg6dSpTREeOHMGiRYvg4+PDIsZOnToVgBAqmkY7zcjIwPr161nYpYEDB4o6trT/5OTksMGORgz54YcfWITZ0aNHIyoqikUWtbOzY1P7/fv3Y8qUKejduzfGjx8PLy8vuLu7w9fXF9u3b8ewYcNYqKMvvvii2elVcjht3boVzzzzDAYNGoRx48bBy8uLKcuCggK88sorcHBwwPTp0+Hk5IRx48ahf//++PHHH1mo7Y8//hipqano27cvCCEs2iutzxTQ73r5NHToUJHhUVtbi/feew8jR47EZ599hvbt22PgwIEmy2TnKvLWBg12/9FHH7HGJUSIlnjz5k3s2LEDjo6OcHJywty5czFo0CAWN8re3h4Gg4HFn58zZw5u3bqF48ePsxAmNKooPcyBHjggBd6vQOP2REVFARAiaBIiRAa9desW81+4ubmxSJw04gCNi7Rp0yYQ0hRIjzYIDc1jyj8GNB3UOWvWLABNhyXQOfu1a9dgb28PBwcHlJaWsphShAghgLt164bJkyfj8OHDLO5V//79UVhYyCK/Pv/88wCEaZmFhQXrqFTBmlJclEfnz59n7UDL2rZtG7p27YquXbuy2GP0Q2crKyvZI8F4ob99+zbc3NxgY2PDnKpz5swBIUJY5D59+jDHK41RVVlZCZVKBU9PT2g0GpSXl4MQ4bANWr4cXL9+nSnF8ePH46mnnsLYsWPZoQ5z5syBVqtFQEAA2rVrh8zMTDx48IBFDVUqlSgqKsL169fRqVMnKJVKFgGBvsNP9Q8fPoz27dsz+TAYDPDy8gIhQgjp3NxcFtcrICAAbm5ubIDip3q8a4Gnj8ase+qppxiNSUlJIESIvErpo4fFLFu2jOG5fPlyXL16FRqNhgXSjI6Ohk6nw+zZs0FI8zMueeAtIHrwxieffIJLly6x+Frff/89Ll++jF69eqF///7Izs6GwWBg8f8XLFiAy5cvM5/crFmzMHjwYEyYMIGFAKcxuky1q1arZYN2nz59kJiYyGLSP/300wAEpTVlyhRYW1uzkFcdOnQQnRfZzMclNcXWrFkDQoRQytSBWVFRwRrrhx9+QHp6ukh7XrlyhXXsNWvWAADc3d1hYWHBYmcDYEJBI5LS0MM0CqUpoCP2c889x0xcPqBdbm4uOxmIprq6OnaYws6dO9kp3fSosV9++YUpUhqSWM4xCAjma79+/VhUgyPGAwK6desmiidOg6p98cUXKCtrOuDDy8uLnXuo1WrZiEUPEvn666+xfft25OTk4LPPPmPWDABs2bIFhAiBFs1NTyg8/fTTsLCwYJ2Kj+dOCMHly5dZPPRPPvnEpC+N3qfyYGtrC51OJ4oASgcSGiP/+eefR01NDeMVXfamHY1a1uZGZ6ooCCHsVCRPT08m1NSSDwgIYHnooLZixQoATZEmFAoFa8Oqqio88sgj6NmzJwoLC5GTk8OOBuPDFNNOPXXqVNTW1rKAe4QIcf9p8MJRo0bh6tWrzaYyvMKgkXZpBwXALEhqwQKAm5sbOnbsiBMnTsDT0xN2dnYsjMzu3bthZ2cHFxcXAEIYZppfehCNtA0B4MCBAyCEsAWye/fuISMjA9u2bUNNTQ1WrlwJQprCUJeWlooOY6H40TpnzJgBtVoNR0dHuLq6MleIOb+jUqmEnZ0dcxnRE53oiUn0hC16qhSVOT44pNSQEB1PVlxczKI7UqEDms5r69evH0pLSxEZGclG7O3bt6O0tJTF/qbMHDhwIGxsbESnzmRmZoIQgs8++wyAcAqvm5sbyoyrPnJw8eJFdOnSBe3atWOd32Aw4JNPPhFZgR999BEIaTre6tSpU0zofvrpJyaQSUlJ2LRpEzp16oRx48Zh27ZtIkctzw/KJF5YDh48yBhNA/gBwD//+U907NgRXbp0wdGjRxnzCRFPRSnvJk6c2GyFrby8HAqFAjY2NtizZw+zPubOnYsff/zRpH+IlrF582YWKpoe5Enbrl27dkhLS0N5eTkLd8yfOsQDP7rRo9CmT58OrVbLDsklRJjONTY2sjMJX3/9dXaU2axZs7Bjxw4899xzcHR0xMcff9zsaDk5oIqrT58+KCwsRFRUFCwtLeHo6AgA7HAG3idEOxbdmkEPuwgICGh26joNdEmn1O+99x6j+eLFi+jTpw/at2+PpKQkFhqbEILZs2ejoaGB+axohE65VTdKH42E8dVXXzFcKa/ocXbBwcGwsLDAgAEDWOz3devWsTLoCUpKpRJAU5x36VRV2n4GgwG3bt1i1vCWLVuavVdSUoL27dtjzJgxTMHTE8wJaQqtTLe+DBkyBNevX2cHkbi7u7OyTC1yHDt2jJ3oQ4EqrlWrVuGXX35B+/bt0adPH3z77besnZYvX468vDzRDEjknKeaDGiaflErhgI19ebNmwetVsumYHQpnI5CTk5OuHDhArZt2wZra2vY29uLiKArIcuXL0dmZiYeeeSRFp3zwcHBbMTnT2SmVsubb76JO3fuwNnZGYQ0HUpBG6Bfv35IS0tjdE2ZMgWenp7soFVaN++U5xsfaDpkYsaMGez8PKmpTs/H69u3LwAwc/jFF18UBVejsfDlpsc0RPEjjzyCF198ESNGjBDFADe3IgoIB1tQmm/duoV79+4x6+f9998HIERkJURYZKCbR6VAab969SpTCnTZ3dfXl1kLVG4GDx4MCwsLhIaGMsXi6emJ8ePH45133hEdM6XRaEzSsXfvXjZtOn36NICm9n/uueewbds22NjYYMCAAcyvQ+916dIF1dXVKC0tZaGW+ci51Crz8fGBwWBgh1nwgQup4iCEwGAwMJfJoEGD2MIIDb1Nw49LtwPQ9M0334jCkNP2of5AaqmvX7+eWeU9evSAnZ0d9u7dC0A4H0GlUoEQwmLV02n6woULZXnIg9xRczxQfyfvY6bWMT3xKjY2lvVl6iqgM6Dp06ezfKbalPIwLCwMer0QwJDGxy8pKWEzDGdnZ0ybNg3Tp08XLQTyPG22HYJWSgWfEOGodUCYpzs5OaFdu3bYt28fmzbSEQNoGhXoKTx0lJ49ezbee+895oTjyyeEsAMkzRFOI2ba2dmxqeuePXtgZ2eHjh074ueff2bTxscee4wtfb/yyisgRHCW89Mb/nCGr776CqGhoS3ucaLmva+vL27fvs3KoodtFBQUML/R2rVr0dDQgD59+sDa2rrZNJiOgHQvGAB88skn+OCDD5g1ZmFhIVoJe+2111hoYFMrcvX19WwV9/PPP0dDQwOKiopAiBAPn7YBPV1mypQpLS7337x5k42s2dnZuHLlCotfTv1v3333HTp16gQHBwdUV1ezRQzq4AYEK8HHx4edXCMHBoPctUBMAAAgAElEQVQBQUFBIETwZanVatTU1DBFv3fvXmaxBwUFARCm8PSQCmdnZ9y6dYsNLKNGjUJ+fj5u376NoqIiDBgwAIQIbon6+nqmuKgf9969e0zp+vn5ob6+nk316Hmcx44dg7OzMzp06MBWPU1ZkHSQnjt3LioqKnD37l3m0120aBG0Wi2uXbvGnPPr16+Hra0thgwZAkBYbKELFYQIiwP19fV4/PHH0b59e+zbt4+t0poCXnHRsxjy8/Ph4+ODXbt2sQOP6YlPO3bsYGc8eHt74/r160xJ0bMLiouLGc/p9FJOcQNC6Cdq2VJDgR5rOHbsWNTU1DDrrVu3bsw6vnfvHry9vXHhwgURffx/kcV19uxZFju9pKQER48ehaWlJdq1a8d8JrNmzQIhYocjdQgTQrB//352EKmNjQ0mT57Mthvwiose4wSY31/0ww8/sIB9t27dYoeC2tvbM8ZRZTBnzhxGIA3+b2lpiQMHDrCDOnr06IHY2Fj07t0bQ4YMQXh4eDNzVLpYQYUrIiICtbW1TEnt2rULRUVF6NmzJwhp8u/RwxjoIaw8jfxJxu+88w4zjbOysnDu3DnmiB4xYgTCw8Ph6OiIUaNGYf/+/WaFlFeohAgreNQKpIe4AmC7/U2NwjyudNo3cOBA+Pj4MEEnpOlcRqoICRHOO+TPtfzwww/h7+8PpVKJOXPmsJU8OTpu377NTuah1gVVvNTqodZJp06dsHDhQri6ujLXBlVWlL8jRozApEmTcOjQIZw4cYK9Y2VlhaioKPj7+4MQgn/84x8iBbl48WIA4iV86sqgJxqZsnioHGm1WjYdmjFjBl544QUcPHiQOdnprIAeHkwIYSc7U2XXt29fUb9ydnbG559/jp49e8LCwgKLFi3CkiVLzMpEVVUVm+Z16dIFUVFR6N69O3r16oWKigrWnk899RSeffZZuLu7M/kjRDg+jDrhqax8//337LmXl5dIZqR7EK9cucLk7cCBA7h06RK6deuG4cOHsxDNW7duZSvAs2fPxhdffAEHBwdMmDBB5K6SQjPn/IkTJ+Dl5YWlS5di9OjR8Pb2Fm0aW7p0KTw8PET+kUWLFsHDwwMLFy7ExYsX2crV0KFDRQe4UmGwtrYWHUZgivn0/t69e+Hu7o6//e1veOKJJ7BixQpmEQKCMvXw8GBTH71ejxdeeAEeHh7w9/dHY2MjysrKMGrUKLi5uUGhUGDy5MnMAuAVJ+/rAoSlaTs7O/To0YMp4MrKSowZMwaLFi3CtGnT8Oyzz4qmXaGhoXB3d0dwcHCzneCAYD73798frq6umD9/vsjBf/jwYbi7u6Nnz55wcXEROaHNCem9e/cwevRoeHh4wMPDAydPnsS7777b7AiwxYsXw8PDA7NmzZI9KZifKi9ZsgQeHh5wc3NDYGAgDh06BHd3d3z00UeMF0lJSfDw8MDjjz/O2nrlypUYMGAAXF1d0a1bN1H9pgapO3fuwNPTE2PHjmX7g6qqquDl5QUPDw9s3LgRZWVlmDp1Ktzc3KBSqZCZmYmdO3fCw8MDw4YNQ15eHry9vTFw4ED07duXrR6eOnWK8WXcuHGoqqqCRqPB7NmzMW3aNHh7e8PT0xMHDhxgo/7BgwcxYMAAvPHGG8xRnpmZCQ8PDwwePJhtA5DjXW1tLZ544gl4eHgw301DQwMGDBiACRMmsClXWVkZBg4cCA8PD4SFhWHdunVwd3dHt27dsHDhQpSUlGDo0KHw8PBAamoqsrKy4ObmBnd3d8ycORN3795t0X1w+fJljBkzBn379oWLiwtiYmLYfrtDhw7h0UcfRc+ePTFo0CCUlJTA398fHh4eCAgIQF5eHjw9PUWycu7cOcZLaolKd//zbVxWVoannnoKixYtwgsvvIAJEyawgzwo7nFxcXB3d0f37t2hUCiYAWAORFNF3jqoqakRLZXz80zpJk25BpQT0JSUFHTo0EFkYko7tRT4cu7evSvyF8l9fsHjaAo36fv8FFGKNzXv6YoHn/fevXvNDlGQrn7wOPH3pPXwjnq5z2Ja2snNb+GQq4On05wC5PGVK1OOd+ZwehgapPyRypv0mak6+edSx7kU6urqmk1hTbVhS3yT1seXQa9bKk9Km9TpLeeIl4KcvEnrkyob6X258uXcKNIpIuUd3fFO4f79+6LDYPiFMP66tUBMMbolRkiJkrun1Wrx7bff4uDBg9ixYwcGDRrETE7plMxUI7b0SQbPaKmDnYIpuqR00/wlJSU4ePAgCgsL4eLigp49e7JpjlzHM+VAlJuCytEjNyiYKtsUHeYEjvKgpXekOEvraOmd1nRGcwOKqTymym5NHrn65NrBHJ/Nyai0jNbQJ0dLSzyXA3MDgam+YK7PtUSfVIYMBoPoO0JeSZsbLKTGRWsMDCmILK7WZGjpGd95r169KvK70FNvWjt6tbbeP1sGz/CbN28yHxZdnUrhTtCW8gowr8zk/v/V+Juq11T+1rax9L3WCnprFJO5Oltbh6l35eTZlIw/TBu2BszxuCW3SGvarbW4mOvTppS53H9TOLZWNszxvSXFbA7+0kCCUk16//59rFq1Cm+++Sbb3/VHlNa/ErRaLbZv344333wTy5YtYyuHbdAGbfCfA//fIqCaM//+kxWXHPy34dsGbfC/Dn+54qL+A6nTjrfG/oyJ+K8EU76cNmiDNvj3wl+uuExF8DTlLPxPhz87F2+DNmiDvx5Mhm6WWhulpaWIi4vDhAkT8Oyzz6KsrEz0LlVIchEseYecdElYbsXJ1AqP3C+fbty4gb1792LixIkYP358s529cspTmn/Pnj0s/7fffmtWcfH4SaNwSmlviU5T+aT1mHvPXDvKvc/fl67y8LxqTR1FRUWIiIjAhAkT4O3tLYrNJS23NbTz8iTX5hT/lhzJ0jp5yM7Oxm+//Yb58+ezj6p5nKVlmbpuCUz1hda2ufSaD/csN6OR0i1tSznZlOY1x7uW3jOVTO0keBjZpyCruOQq+OGHH+Dn58dWCPmA97RwuXCu0mvKeHPPpczg94XwdUmjmubl5Yl2ptPVQD6PtEH5+nJyctiHzYQ0fUQtJ6RSPOWmx1I+yMURlxMYKa5yYZxNNbS0waV1UlCr1bLWsbRsubjpcsL29ddfY+rUqezzEL4cqVxII72aol/u43dTMibFjcebLxdoGlwzMzMxceJE1t58XCsp/dKB52GscCk/aVnS8xF4BWNKZuQ6vdwzfuuCXB+T458pGZbjt6kQ2+b6P0+zXL/m24bKqDQfBdmY83KMBoCwsDAQInx1r1armxEgFTg5YuU6odzGNqlQy3V6aV2AEDvMwsICw4cPR21trez70kblgcZQGjlyJMsvpxhoXimeUkGRw502mJRuaYeWU4DSe6aAz8PTq9Fo4OPjwz6QlWtrU51EKie8kGk0Gnh5ecHOzk42TpUUH7mBR0q/HJ94vPi49nL4ydGQmZmJbt26sd3rVKafeeYZFvlUSj/FjeeTOd5LQa5PSO/J9SVT7W9OMZgzHni+8LJqilem5IOn35QilfY1UwpW+p/CqlWr8PjjjzeTZ1rPQ/m4FAoFLC0tsX79epPvtNSgLXW41giEdATlgYYSefnll83ml9uQCYCFLaHfovHMagnPhxFmCrxQ/ZUgFWYKhw8fFu2pa6kMc52Ut2rq6+thYWEBT0/Ph8bTHP0t8dTcBmVpG1+9ehW9evVisqHRaFiUUrmgfLSMPwOtlefW3pfea0l2WiuTf4UMtjSgtraOixcvghCC4OBgVq5UDs0qrsOHD2PNmjXYuHEjNm3aBHt7e6hUKvaZi0ajQWBgIDZs2ICgoCDs378fGo0Gv/32G4KDgxEcHIz169dj7dq1CA4OZl+I86P0xo0bsXHjRgQHB+PgwYMwGAxoaGhAUlISIiIiAAjfsdHyKioqRARkZ2fjyy+/xPr16xEcHMyiAPAfaCYmJmL9+vUICgpCcnKySBhp/g0bNiAkJITlpzHaW1K0Fy5cQGBgIAuSVlNTg5CQEAQFBeHSpUvQ6XTIzMxEUFAQgoODsXbtWmzatAlBQUEoLCwUlZ2Tk4N169ZhzZo12LRpE0pLS6HValFSUoKgoCD2fecvv/yC4OBgJCQktNjpafnffPMNFixYwD6aXb16NYvnBAjf5q1fvx5r1qxBWFiYyN/TksUJCN+Ttm/fHi4uLoiMjMTGjRuxdu1arF+/ngV/vHDhAtatW4fAwEAEBQWhqKhIVDZ9zvNHr9cjPT0dQUFBCAoKYvIYHBzMvmk01cHp/YqKCnz66acsIsTMmTNx6NAhVFdXs2gIO3fuZHyOiIgQfZ4CCN/Zrl+/HoGBgexj+9ZCdfX/Y++646q6kv999K4IimABUWJPNFE0cS1EY080YomxN4wNsJeNRmKiiVFjjb1hBdSoQUWKvaFiLwgKEimh9/IQ3vf3x9sZ7r3c98CU3f3t7nw+76O8d+8pc+bMmTPnzHeSsHr1apazDRs2cH5Fio1Uq9X44YcfsGLFCnz33XcICQmBRqNBYWEhdu3ahTVr1uD8+fMoLy/HmTNnsGrVKkZ1ILp586aEv/Hx8SgrK8O2bduwefNmAFroqtWrV+PEiRPIysrC6tWrOeHG3bt3sXr1amzatAlqtRpqtRoXLlzAmjVrkJGRgZiYGKxZs4ZRiPPz87FixQqsWbOGx4ro4cOHWL58OY/ls2fPUFxcjF27djEiS15eHs/r5ORkPHjwAFOnToWZmRkEQYvvduPGDUVDRRJkTUzIzs7Gnj17GGVg9+7d7AcgQLDjx4/D1dUVU6ZMwb59+yAIWgyfXbt2cZQ/fQjYzdDQkGFeAgMD+X1CVO3bty/y8/Mxf/58Rlc4cuQII1YQ0gFtE86ePQsLCwu8++67OHPmDIPoCYLA2EwtWrRA9+7dGRLX2tqaV9KQkBBYWFigXbt2OHPmjKTN4iQbShMjKysLY8aMYcwlOzs7FBQUcLRAs2bNkJCQIEFLIAQDwlR65513eCXx9vZGs2bNsGvXLob66NSpEyeroC06Ic3SR5f1K98iP3nyhJEcXFxccOjQIWRlZSEnJwd9+/ZFy5YtcfLkSbY4CV5bn8Ullhnyfx48eJDx21auXImwsDDk5uZi6tSpaNSoEfbu3cv9DwwM5LZOmTIFjRo1wr59+/j3Xbt2MY4WfTw8PBi+p2PHjjoTiIjbnJmZiRMnTsDIyAgWFhZYunQpHjx4gIyMDJa7pUuXslIXBAHTp0/nce7WrRuaNWuGkJAQxseiraYunlD9GRkZzI8pU6YwpHfLli0xcuRI3Lx5EydOnEDLli0xdepUHDhwAEZGRjAyMkJ4eDjPHXo/PT2dUSYIzbesrAzjx49Ho0aNcOjQIfTt2xeCoMVQI9mxsbFh8E1BENC5c2dMmTIFgiDg008/xYoVKyR8Jnx5gnSaM2cO4/CRUvHy8mLFv2/fPu7/tGnT0KhRI+zevRufffYZBEELO+3n5wdDQ0OYmZkhKCgIDg4OXJ67uzsSExOxdetWRsPYsmUL4v6Rw0BOgnxFLS4uZhiXL774AkAFUKAgaGGJw8LCYGRkxH4SQsUcMGAA0tLS+Fk7Oztcv34dr1694u/Onj2L8PBwqFQqDBw4EIA264wgaMHiAC0ig7W1NWxsbNC8eXPMnz8fQ4cOhSBoQfKACuC+Ll26cBwhgfd5enri4cOHcHV1RdOmTdlCrFGjBuzs7CTvd+3alVdPgl7u168fo3XqmrinT5+GnZ0dT/ShQ4dCrVbj22+/5QkGVODcq1QqdO7cGfn5+Ry4XadOHRQWFsLHxweCoMVAIiKgxKCgIEZ3bdGiBZo1a4bNmzfD0dERgiDF/BaT3N+o0Wg4Ocn3338PQJuFiBA56SCDxtrBwQG3bt3Su1Wm72NiYhiq+6OPPoKNjQ0rJaACfZTiVGky/vzzz3j9+jVDzBDm2OzZsyEIAi5evMg+KEHQYpgVFxezAq5Xr54k6F6pfdTGvXv3wsDAQOI3IZRaNzc3NGvWDOvXr0erVq0gCFrAwYyMDLRt2xY2NjaMPUf4/0qKS+5vEsO6EFifGAb9zJkzOHXqFARBizdHOwFfX18IgsDIJgSbRGitJ0+ehKGhIWbNmoXS0lJWDhSdQrJ98+ZNLF++XKKQFi5ciN27d6O8vJz52KRJE7i5uWHTpk284/Dy8kJmZqYEBqlz585wc3NjGJr333+fZfPYsWMoLS3lsSY4bDJCgoODcfnyZdSoUQNWVlZo0aIFZs2axRBYLi4uACpgnwjNVhcJxHCiI0eOsDVA9PjxY278oUOHULt2bdjb2yM6Ohrx8fHc2TVr1iAvL49hnNevXw9Aiju0bds22NnZoU6dOoiNjUVcXBxjBhHELWGiC4IWsjYrK4tXjlOnTuHFixewtLSEqakpnwSp1WpWPN999x37uoKDg/H69WsGiRs/fjxiY2NhaWkJc3NzxgUqLS1lxff1119LhF9pO0Zp6AkPavv27QCAzp07QxC0OE8AsG3bNgiCFgeKoKf9/PxYEVEigy5dukhgZgiLadq0aQxoR+1PTk5GnTp1YGdnpxeHXjxx8/PzGdfMz88PQAUC5rRp01gBUBYaWrEBZT+S2HcmxrsSBG0qLiJaQQnxlZJF2NvbIyYmRmKtA2AU2Nq1a+PFixfYsmULBEFrKVNfaTI4OTlBrVbr7T+1kTL4vP322/yMmK+9evVCdnY2Z2bKzMxka++HH34AAM5h0KFDB4ZmUaqT5EUs92fPngUATiLTsGFDXLx4EdbW1qhduzbCw8O5HFLcDg4O0Gg0jDpLinvZsmWoXbs20tPTmT8EJU1glE5OTkhISGAEWUNDQ97iEXXq1InbN2DAAM4XYGZmhrS0NEbLFQQtiObmzZsZwdXFxQUnTpxg3LuwsDAGT+zXrx8AMPKwnZ0dYmNjWRZo0U5PT2ceE9Ah6ZKqEF4l6BB5eXm8AosTCJBJ2atXLwZI69KlC2bPno0mTZqgc+fOvAW8ceMGVCoVWrRowXjzp0+fhiBotz70voeHB2bPng03Nzd06dKFM+2UlJTwivPWW28hISGBLTJB0OJgk0NVDLu7bds2mJqaokWLFvjqq69gbm6O+vXrY8WKFWjVqhXc3Nxw/PhxqNVq7s/SpUv5/a1bt8LMzAwNGjSQ4JnrcuIDWoVuamoKMzMz/PLLL3j8+DFsbW2hUqmQmJiIsrIyXtV8fX15i0uokN7e3gwFLMav37NnDywsLODg4ICrV68y6ihZZLQq2draVjlxSXFFR0fDysoKjo6OePnyJW7cuMGgcTExMfwerdYdO3ZEWlpatSwuUgr0mT9/PsrKypCWlsaL0ty5c9GjRw80bNgQCxcuxLNnz5CRkcGJGebPn8+/L1iwgP1/BP1LSVfUajVvS5cvX653G0tjV1BQwHDBO3bsAKCFJKKMPX369EFJSQlPrBo1aiAwMBA1a9aEmZkZvv/+e7Rp0wYNGjTAzp07FdOBUZ1AheVVWFjIsurh4cGyUKNGDSxbtowTvIjRYp8+fcp5FwlPTIwDf/ToUVhbW2PBggXIz8/nZ7/88kt4eHigYcOG+Oqrr/DixQskJibCxcUFglCxrSTKycnhuT5gwACUlpYy2rCxsTFKSkpw9epVqFQqmJub4+nTpxIg0OjoaNy9exeCoE0GkpycjLfffpvH+qOPPkLDhg0xf/58REdHQ6PRsAvE1dUVz58/R1xcHJd34sQJ5OTkoHHjxjAyMpJAliuRIPbhiFEfSZhv3brFeO7e3t6sIZs2bYqlS5cyPjYRYVbTtg+oQBD95ZdfWMibNWuGpUuXVkrYkJiYCCMjI6hUKg5wvnnzJk+mq1evsuVAJ0EpKSmcQcjDw0OClLlkyRJ28gParRCZuuSUTEpKYoRU8alYVUfflMaJspGQVUjWQUlJCbeVciaSRePi4oIbN24wxvpPP/3E5dKK+8477zAOuq2tLeNGkcXh6+urE8NdfMQOVKRio63SyZMneazFQIY0Vp6enlxOVSdrTZs2haWlJfr27QuVSgUTExNkZ2ejuLiY6/jss8+wYMECSYo1seAOHz680u+pqakwNjaWpGqjZBEuLi4M5V3VKVZERAQEQbtdpwOJ4OBgCIIWIZe+I2tlxowZbD0YGBhg9uzZbIXLy9ZVr/h3b29vWFhYYP78+fDz88Pt27cBVCQG6dOnDz9LWYwEoSL7FflfjYyM0K1bN3z66aeKiUvmz58vsQSJvyqVirfuNJaEJGxqasow1AS5PmbMGADgnJKDBg2CWq3mv4cPHw6gInHJjBkzUFZWxm0ZNmwYFixYINlBpKWlsQ+R3BI0lq1bt0ZycjKn6atdu7ZO3hIJYibTNlEQtDn8Hjx4wBNPEAR0796dBVvsK1i7di0aNGiAR48esQVBmW1olaFEqL169aq0AqxduxZ169ZFdnY2H9e/99577Jui5K69e/fG48ePGeY2ODgYWVlZrLRIoVIWHltbW8agDwoKgrOzM9atW8cO9dOnTyMzM5OVliBot6biE0V9FhcpqilTpvA2QqVSoV+/frh+/TouXrzICkitViMrK4uF1c/PDyUlJVwvbTWDg4NhZmYGGxsbhIWFMe740qVLodFoMzHR6diKFSt0tk2+bSFL9+DBgzh16pQkgQglJ6Atuqura7XSTgFa7LL69evDwsICBQUFaNeuHQwNDfH48WNJ8gmybh8+fIgBAwZg+PDh7BwXhIrt5YMHD/DJJ59g1KhRbGl06NABr1+/RkZGBssfbXf1WVzU96tXr0IQtNvssLAw3L17lxc3Ly8vLpu2/fPnz5ccgpACCQsLQ9OmTRlaujp837x5M5o0acKp08REkON9+/YFoFXU5EObO3cun2yGhIRwWxwdHVn5iLeiq1atAqBFKO3Vqxe8vLwQEREBlUqFDz74QHJKWlpaylY7KZ2UlBS23pYsWYK4uDj29927dw/5+flcF1mtBP28atUq3LlzhzMi0U7o8ePHGDRoED777DMey9atW7NPmQ5hOnXqhLy8PN72rlq1ijH1dZHE4hKfrHXs2BFNmjTBoEGDOFOMIGgd9rSvbdSoEZydnVG/fn0cOXKETyIFQbvnJcugXbt27N85efIka143Nzc4OzvD2dkZBw4cQGlpKTp06CBZ8QFI6t+6dSufRhBk8AcffMBOckHQJiMgAbCysuL/b9myBZGRkZyZuUWLFmjbti1jbtP7BB0rDzcR09OnT/l0R4x7Tp+xY8ey07lZs2a4e/cu+0+8vLyg0WhQWlrKW6HFixdzMghHR0eEh4ejsLCQyzt48CCAijsugqB1TisldKU2i30tZNk1bdoUkydPRnR0NAveiRMneIF57733EP+PcC6g6rs3NMHr1auH8vJytrjd3NywePFith4FQeCJOmrUKFy+fBmlpaWcjIEEmKyHa9eu8faubdu2uHPnDlxdXWFiYgJvb2+JNVzVqSf5O+3t7fG3v/0NN2/e5NMwmvBi7DgjIyNs375dcqueMOn9/Pw4bZYunot5T3kLBUGb5HbWrFk8IY8ePQpDQ0O8/fbbiIyMRIMGDWBubs7Z0InIOhQEqUshLy+PF0xBEHjr6+XlhRs3brDcf/bZZ9w+QJqfgHYjlLSXxo4OmczNzZGVlYWoqCjm4fPnzxEaGio5xT958iRn7KGxVqlUGDlyJK5cucKyRv4vABKD4cCBA5xoxcXFBf369WOLWokYSJAm0rZt2+Dr64tx48ZxrN/WrVsxc+ZMtgrOnj0LHx8fTJw4ERMnTuRtJaXadnd3x8KFC/mqBB1Zi+8Uid8Xp+LeunUrfH19JTkU161bh5kzZ2Lnzp14/fo1Tp8+DV9fX0yYMIHvMp06dQq+vr68csfExGDmzJn44osvMHr0aO4LoE2SSe/v2LEDZWVlXOY333wjOanSNTHIJ+Lr64vJkyfjzJkzWLFiBXx8fDBz5kzk5OSwL2bMmDFYuHAhJk+eLMHKJ/rhhx8wf/58+Pr6ws/PD0VFRQC0fghfX1+sXLmSeZiSkoKZM2di5syZiIyM1KlYxJZiTEwMpkyZAl9fXz40ALQCPHfuXMybNw9TpkzBnj17+F6R/Aa2LoqIiICPjw8uXbqE8vJyvHz5EjNmzJBYJd999x28vb0xatSoSlsu+n369OkYPXq0BG+cLO1x48ZhwYIFmDx5siRtHvkMlUjs4/vqq69YFsh/uXDhQixZsoQVf35+PhYuXIiZM2fy6Vx6ejpmzZqFadOmYcyYMRJsNiW+y/2K27dvh7GxMUaPHg0fHx/2AYlPXYODgzF79mzMnz8fkyZNkvgbqZwnT57A19cXhw8f5u/F9S9btgwzZszAmDFj+MQYADZs2AAfHx/OsUnlFRQUYO7cufDz82MfaU5ODubNm4eZM2fi1q1bePjwIXx9fXH69GmUlZXhwIED8PHxYQf/lStXMG3aNPj6+vIdMUCbUMTHxwcjR46U+JC3b9+OmTNnIj4+ntuxceNGzJw5E7t27UJ2djaX5+3tXeU9OUlC2OreslUitVrNqxLlnBOTPB5LTkoTRNeJ3h+h6vZR6X7bm9Dt27c5U7Z4ssnLfpN2KvGiKn5W5f9RIqXQI6X2yX1f8jL11V/VFvTChQtsGdNFU3ld+m72y0Nd9JFSGVVtwfX1C9Au7iqVCjNmzODfioqKsH///kpbUF116FKOSiEyclIaC10LUVVjIS/rTefkm8iF/DldVElxiY+R5d9TA8QxS/RdYWEhbGxsYGtrK8kJKC5PKTBTV730vnyQdLVX3EZ5XJlSfKS4PGKuUhlVMVaX4ifnZ69evThYVDzZdPVBqZ1y/ivxQNegy3moNL7yLbFSe3T1Xd42Xf0Sy4zSc/JDALqUPHDgQEniBXFb9FmDYr4o9V/OT6WYW6XFqzpWKFBx7eP9999niwcAIiMj2X0ivlypb+7Jn5HLhdLYiXkkH/VfSUUAACAASURBVHf5uMr7q1Sert+U5FBXTKP4HXk7dH10kc6QH32TQd74n3/+mZ3uFhYWfGSsxPh/Bv2z6lGirKwsbNy4kf1wHh4ekvyFf7YF+Z9CNGYZGRlYt24dR19QTsKqBPmvaMvvfVej0eD69evso6NLw5s2bYK7uztGjRrFV4V+b73/Shn/d6A/BCRIgxQREYGff/4ZoaGhOHv2LAICAvTmfPtPppycHAQGBuLkyZMIDw/HL7/8gtDQUEWL4X8kJY1Gg+zsbAQEBODUqVMICwvDyZMncf78+X+q4vq9pGQpUB8CAgJw6NAhXLt2jX+rymr+H+mmP0Vx6aL/WRcVJN9K/Y8qkz55+f8wuauzxabn5LhU/+59+3ejP6y45MxX2kP/t5DcByH2Zyn5Ef5HUvpPkCcaazFWGP0tV2piIMH/0ZtRtRWXXGjkq4t8slZlAr+pEFb3+d9TbmJiIpKSkt5IgFJTU5GUlKToPJXzRO4I/j3trYqPf9QvU532/FVjRs/qU/xiSkxMZKicN6nrj/azOmMgbr/c4a90SFBdZ3912qFEiYmJSExM5Cs21X2HoLf/aP1/lHTVpRcBVc5g8YmAEvPlv+kaKPFKqvRRGmTxv/LBptVLl1AonVwA2vtcnp6eMDMzg5WVlSSERJfiDQgIwA8//IC6deuiXr16fLtfiWfijxISpJLSlys5XSdiSn0Uv1PVaY1S2eLti9L78vZVVQ+NsbhcMT/F7Rb/rSQvhYWFWLduHebMmQMzMzMOKtYls0r+I7Hlo0t5VDWG8jKV+ELfv8lCKK6b2irvl/xKka5+ANpb63PmzIGFhQWMjY05ZEpclniLWlRUhNWrV8PHxwdmZmYYN25cpXbpk1k578T90tVfXf3X9y+9p2hxiY8zdUHByoVQzBDx30pCID8uFTNBbD7TswThK2eY0kdety4ml5eX49GjRwyx8tZbbzH6gNKEvXTpEoqLi3Hr1i18+umnfIJKkDpUt3hLIO+v0kf+m5KQ6BsHcRm66tE1seXKX16m0nty5SYeM3GZ1BbaMimVVx1e0LNqtRoREREM8dKjR49K7RYrJTmv5IpB1wTUxUNdk0vcbnr/8uXLKCoqqjRH9JG4bLmiV5IBfTJVXl6O5ORkjsSwtLTkS7X0rviKyfXr1xEXF4ewsDDGGxNDe8vnp67xE8+D3NxcXLlyRbH/9N3QoUPRsGFDjiTRVa64TiKdyTJ0raJypaWkXXXdCREPkNKFVCUgffHf4hVMSYio7XImKgktoI3ZotvZdNNbPhAAMG3aNAiCwHGPq1ev5jgvunmstDKLlbiSIlNS9tQGuaIS919cjvw7XUItLleJf/SduN/iMZRve+T/im+wy5WfnAe65EaXghA/261bNwiCwLfI6XnxgiGXP113EuVtkfNV3C75u3L+EFEIE4X1VFdxiUm+qMiVrdJYK/GVsOC6du1aqZ9UJiG3UJ4AAj0UX+ER80A+1nLZJurSpQtjbMmJnj18+DB++OEH/Pzzz5I6xG1VGlfgT8qr+KaDI35ePlF0Kc2/grKzsyEI2mDskJAQSRvKyspQXFyMQ4cOwcrKCkuWLEF5eTlyc3M5Ho+A78QkPyHSteLIJ4E++qP9lyviP5Of8rL+7LLFPHr27BnHrSqFhMh5WR3eKtWpi/Rt/YqKinD48GFYWVnhyy+//EvlVt4mXfVQ7CcFPcvnU2hoKP72t7+hffv2UKvVePLkCRo0aAADAwOdcquPNBptij/CmCP0lT9CcuubqJLievr0KX788Ud4eHjAw8MDHTp0wODBg9GjRw/4+vpCrVYjOjoaQ4cORc+ePTm2asuWLfDw8MC8efOQlJSEo0ePwsPDAzt37sTTp0/RuXNndOzYERcvXgSgRRWYPn06pkyZgn79+qFXr16VLuWJG5qbm4tt27bh/fffR79+/eDr64tZs2bh22+/xcOHD7FgwQJ069YN165dw5MnTzBkyBB4eHhgyZIl7JjUaDTw8vLCgAEDMGnSJA76bdeuXSWGPXnyRBLA+sEHH+DgwYMMrlazZk0cPnwYu3btQrdu3dCrVy9JaE9sbCymTp3K/evTp48k16CYLl68iC5duuCjjz7CF198ge7du+P8+fO4fv06x3FmZ2dj8+bNGDt2LAYMGICuXbvi2LFjePXqFfz9/Xm8Hj9+jF9//RX9+/dH//79JeEyT548wdixYzF16lT07NkTw4cPR0JCAo4fP45u3bph8+bNiImJ4bHasWMH1q9fj27duiE4OBgxMTGYMGECPDw84OPjw9tkQAs95OnpiQkTJqBDhw7w8fGBWq1mWfjwww+xY8cOREdHo3PnzujQoQOOHDmCbdu2YeDAgejduzc8PDwwfvx45pF8otGEcHFxQVRUFHx8fODh4YHJkydL4Fzu3buHIUOGYPLkyejQoQMmT56MzMxM3Lx5EyNGjEDPnj2RmJiIS5cuMd/27dvHlgTJ2ujRozFixAh4eHjwXbz4+Hj4+fnh008/xUcffYQPP/wQ/fv3x8SJEyUABbt37672wgRoY//c3d0xcOBA9O/fH6tXr8Ynn3yCCxcuYNCgQfD09ERmZiaCg4PRrVs3eHh4VIKE2rBhA7p06cLjSygi4mBljUaDoqIiLFy4kPHY6tSpg5UrV2LZsmUciH///n1MnToVHh4emDFjhoS/kZGR+OCDD3jc1q5di1GjRuHMmTPsRhEELc4XASiKKTo6GtevX4eXlxc8PDzw008/ITExEevWrcOAAQPQu3dvdOvWjf1sSnNGkAsHQUvQp3Xr1oxNRBOYIusFQcCkSZMAVMCm/Pzzz7h9+zbffG7dujXvm52dnZGQkIDz58+jZs2aGDRoEAoLCzn4VDzJxAP+66+/on379mjatCnWrl2L0NBQhqaZNGkSDh06xGWsXr1aglEvCAJu376N0NBQ9OvXD8bGxggNDZVAhXTo0AGANGvN69evER0dDRMTEzg6OrLfIjo6GoIg8MQQ10N+gdDQUNjY2GDYsGEoKipiMD3CJxJblpcvX2a8M39/fwlUyZAhQ3Dx4kW8evUKbdq0gbOzM2JjYxnFw8nJCZcuXcKkSZP4natXr+LatWsstAT3e+jQIRgZGWH69OkoKSmBtbU1bG1tcfnyZb7l37JlS8YVr1+/PpYuXcpR/cuWLWN0SvrQikrQO7t370ZiYiLDDJ05cwZRUVGMJtK6dWuGTnFzc2PYlO7duzNIXYMGDXQKKwH9ffPNN4yFTh+CWlmyZAkEQYu+m5qaymgjW7Zswfr161GjRg0YGxvzdp8+xsbGKC0tRWpqKtq3b4/mzZvj2bNnjJJAqAwEvjd8+HBGt+3cuTOSk5NhamqKunXr4tKlS1We4pF8l5WVwcvLCyYmJpg9ezYuXrzI0D2Wlpbw8/ODkZERHB0dWbHQx8nJCYA2iJ62qIsWLUJmZiYjsBgbG0sCt4mvubm5DLG0fv165OfnM09WrlyJ5s2bS+oi5/7cuXNhYGCA6dOn48KFC7x1t7W1RUlJCcLCwiAIWkSPx48fK0JrBwcHY9CgQVz2q1evGCKqa9euDK9F/SN+ibeSjA5BjPztt99gYmICQdAmpsjJyUF8fDxX0qpVK3h7e8PFxQUWFhZITExEQkICBxQfO3YMACRY1X379sWLFy+Ql5eH8+fPw8zMDC1atACgDZEhlEYCNJPvZwmWhHCyEhMTUa9ePVhZWSE1NRXJyck8+aysrDBr1iwQeJybmxvOnTsHS0tLGBsbM0rEhQsXuH20n5dvqQiSRGyREYMtLCzg5OSE58+fs6D9+OOPuHDhAkxMTNC2bVsA2hAWUtxixaXRaJCUlMR8o6j+pKQkbldISAjy8vIYnoQghAEwcuimTZskmP6EgzZz5kwYGxsjIyMDBw8ehEqlQq9evQAA8fHxMDc3h6WlJQAwhpogaGMrnz9/jszMTKjVala61tbWGDZsGIO/1a1bFw8ePOAEDNRfADzBWrduDaDCb0Llkyz069eP5SwzMxOenp4SFA/xgpqZmck4/DY2NujTpw+io6NhZGQEOzs7REZG4vvvv4cgaA9aCPWBwAHd3d0REBAAS0tLGBgYwNTUFIGBgewH6tmzJ1JSUlgxxf0jjpCSnRAQJEGxfPTRR8jIyMDAgQPx7NkzxrcSy4q+rRX9RsqYxlatVnNugNDQUPz8888wNTWFkZERDA0NERERwVBBBP3Url07CEIF9LlarWbIpRkzZqC0tLTSduv48eOwsLCAgYEBsrOzkZeXx9DlNWrUwODBg3H//n2oVCrY2dnhwYMHDD7597//HYBW6RICytatWwFUgA9OmDBBZ9+BCiSZ1q1bo7CwkH3N77zzDssCWWtK1rcgd+6lpaXBxMQEJiYmPKFjY2MhCFrc9OjoaF4dLSwsAADXrl1j4UhOTkZeXh5jpr///vu8+pSVlfEkOXbsGGJjY9GoUSNYW1vDx8enUkJOQGtCW1lZYfTo0WzK0ypoY2MDQJrMw9nZGS9evGAL8Ouvv2aAvKlTpzLjqA+WlpZ49OhRJQYBFQinNOGBCiUqCFps+xs3bsDe3h5WVlbIzc1lhIzg4GDExsaifv36sLGxwdy5c1FSUiIpPykpiXGyNmzYgPLycm5306ZNkZ6ezvC+4rZnZmbC2dkZhoaGWLJkCfLz89GzZ08IghYCJi8vD1ZWVpg9ezZKS0vh4uICIyMjXL16FVFRUbCysoKdnR2+//575Obm8iLj7u4uAZzLysri/AHW1taIiopipTRy5EgkJiayoiBndGlpKR9mtG7dGrm5uWyBdejQQVL+L7/8wqmoVq9ezd/LT+0AbRA/8crExARXrlzBjz/+CEHQYjxlZmaypUgL4OvXrzkzeceOHRlhk8Y0NTWV5TE0NJTx4GfMmIH09HTe/nl4eHCZe/fuZQRdwkgDwEkf5Ked+ignJwdubm5o2bIlL2oPHjzgNt6/f5+3x8RzMVrvkydPEBERASMjIwbqBLQ7lNq1a8PIyAgbN26sxFMAOHz4MARBQK1atZCcnIzi4mI2WCwtLSWJNgYNGgRAq7RdXV05UUicCMGWnPvy5CBKyrugoIAtNcqdGBwczDs5ceYqXb5uQS4gu/+Riuy9997jbdP69eshCNo9a1FREe9j6S4NTRrK2rNy5UqoVCoYGBhITn+OHj0KAwMDmJmZYcSIEbC2tsbYsWMr7cHpU1RUxCiJBG1cXFzMK/XgwYNRXl7OAtywYUNOK0Zbns6dO8PZ2RnGxsaSrShNJi8vL8UDgZcvXzLWO/nlnj59ypYO4X6RYDVs2BDr16+HgYEBLC0t8fnnn8PKygrjxo2TQNiKT9s0Gg0uXboEZ2dn1KxZk1edDh06YP/+/cjLy2Nol93/gLsFgOXLl0OlUsHe3p59D5QpyN3dHbNnz0adOnWQlJSE7du386o5bNgw1KpVC1OmTGH/1Nq1a6FSqaBSqTjFFMmCv78/TE1NYWdnxzkBaKKPGDGCt6jdu3fntsXExDASZlhYGHbt2gUDAwMYGhryRBcL4NmzZ2FlZYUaNWrwYYf8BBMAjh07BjMzM1hbW3NiCZI7T09P7r/Y4klOTmZlRzhzgqAF3CsqKkJ6ejpPvFWrVvFi++mnn6JBgwbo2bOnoo/m4MGDMDQ0hJOTE27fvo20tDS2ii9cuMB9FBsEYqLvSFH27t2bf6MMUK1atUJMTAwfBJF19fDhQ25zcHAwp2qjZBOANkuQSqVC06ZN+dRbfMJcUlLCUN7z58+HRqPBwYMHYWJiwu4DoAKhdfDgwWxtvf/++1wPIdw2atQI9+/fR1RUFOrWrQsjIyO9IIBFRUU8Lt9++y1/HxoaCisrK9jY2DAkvPiUV3w4Uik9GZl65BgrKChgJXD37l1e2QRBm3HH398f5ubmMDAw4EYQdrW7u7ukbLpXIgjanHqkZB49eoT4+PhKg5yamsrWB63UBO1MqyQA9nfQ6cmrV69Qr149ODs7s//F0tKSM/osWrSIJ9ecOXMAoNKxMqWNqlevHl+DoFXK2dkZWVlZeP36Nd8D27p1K/ueDAwMcOzYMe7fgwcP8PLlS8mqIb7v8uWXX6JVq1Y4e/Ys7t+/z9jyr169YotHjElP2Xnat2/PAIMkiFZWVnjnnXd4y0j58mxsbBAeHs7O/ps3byI3N5e3Km3btq10LYMWCDL7U1NT8c4778DAwABxcXG8qNBxO1CB1mliYoInT57wQkj5MIkiIyN5PCj1nDh7uNynQX0eOnQoAO0WnKzbZ8+esZUn3rISdLaRkRGOHz+OWrVqwcLCgp3aYWFhUKlU6NatG1JTU3kyzZw5k3Hh8/LycOfOHZSVleHKlSt84ZgQc7/55hvcuXMHgqD1yeiDG5YTbUtv3rwJQHsAQ5mq5syZA41GA0HQbt0oecTBgwchCFofmzgjEyW3+eWXX9j9QFt1QHoimp+fD3Nzc5iamrJrh+DOx44dC0C783r33XehUqnw66+/cq6IiIgILoNOeAlhlWStffv2evt97949mJubo0mTJigtLcWtW7c4AQmlWiOjSH79g0iiuO7cucNKKiMjA2q1mrXuiBEjUF5ejrt370KlUqF58+a8ypFwDB8+HKdOneKVcOfOnQAqJsLx48f5+eXLl6OoqAiTJ0+GjY2NxH9DRIrLzs4Op06dwsKFC+Hk5MSQsZ06dcL06dPZGU8KhmCIa9WqxQ5gc3NzJCQk8NaBymjcuDEnSxBbnnQgMW3aNHz99dc4ffo0bx1pj5+UlMROUA8PD/5dpVJh9erVKCwsxKRJk2BpackZW8T3sgDpqksKiyg5OZkx/8kaokwp7777LqPEApAcFKxcuZK/Jx+Pqakp/P39kZGRgc8//xzm5ubYv38/Q6+QYqT+37t3jy97UpZuckarVCps2rSJt1IffvghAOD8+fMwNjaGgYEBjh8/joKCAlYu5AMBKq6hbNmyhd8TTwC50nry5An72sjyE2ecGTNmDNdDuQyuX7/OiujIkSM4cOAABEGQbKko2UP9+vURGhrKPp6PPvoIxcXF2LhxI9566y189NFHbJ2R0gsICIAgaKGcr1+/DkHQbuf9/Pxw6tQpzJ8/H5MnT6508ifmMV1XWLNmDXbs2IH33nuP5dLFxYWVRefOnfld2oq99dZbOHnyJD9/+PBhBAcHw9DQkLeyVlZWvIUT8zM1NRUWFhZo1aoVDh48iKlTp7KfOSoqCgCwa9cu5u/48eP592+//RZ79uxBx44defGvW7cu/Pz8OO3emjVrMHPmTM5lICfyi9WuXZsPFUg+KNXd4MGDFd8lkiguGgxB0CZi6NGjB+zs7Dg1FFBhTRkYGMDCwkKCG21ubs5l2NjYsJCRtiwpKeEEkjSZbGxscO3atUopzwFITj5o5dmzZw8PVt++fdmi6tChA6/gpLgEQbt9pRXI3Nwc77//Pvbu3csnZHXr1sWTJ08qXX4Tn6qMHTsWycnJLBS0Somd4i1btsSTJ08YZ5/6V7NmTdy4cYNvUosvgQIVzn6yUho3box9+/bxM0eOHIG5uTnGjh3Lgzx69OhKGW4o+9Lw4cMlt7aLiooY+54WmHr16iEmJoZ9g1ZWVjh37pykPLKO3dzc2L8jzou3ePFipKam4u2334aLiwvWr18PIyMjdOnShWGJyQdibW3N221Ae3BQq1YtdOrUCZs2bYKLiwvat28vWejEKyxZsg0aNOBFhqxfmlhxcXFwd3dHrVq1sGHDBlhbW6NDhw7Ys2cPgArrkU7BAXCeAgsLC1y9ehXnz5/nvIG0IG3evBm5ubkYPnw4nJyc0L17d6xbtw52dnbo1q0bjhw5woczgqDF0//tt9948SZfj5iIx+K5IAjawx06Ba1bty77nMSIwuTiqFWrFoKDg9kxb2JigqZNm+Lrr7/mPIwGBga8PRfLtxgHv3Pnzuy3dHV1RXx8PIAKIERBEDB79mz2K4v1g/hEcceOHXyTwMTEBAsXLtQJv0zWM30cHR3RuXNnbNiwAa6urmjXrh3DxOsiQbz6k5UxbNgwHDt2DMePH+fTFaKysjKcP38eYWFhuHbtGtLS0hAWFoawsDDG8w4NDZVgq8u3o+fOnUNYWBhOnz6tCMsrpuzsbERERCA0NJTLP3fuHCIiIlBUVITMzEyEh4fzHTCNRoO4uDiEh4fzXv3evXtcHx0UXL9+HRERETwpxSYphW2Eh4fj7NmzPIHobhVRcXExzp8/j4iICEmuvYiICISFhSE4OJjLJ95RWfn5+Zg6dSqsra2xd+9eREREYNmyZXwCOWbMGFbEd+7cwYkTJ3Ds2DHeAsrLe/r0KcLDwyv5NOg54uGpU6fYMlWr1QgPD8e9e/ckPAC0W4Xw8HBJ+5OTk3Hu3DmcP3+ev0tPT8eZM2cQFBSEM2fO8AFKebk2n2FERARbbNSmBw8e4PHjx3j8+DFjb5GvTq60NBoNMjMzERERwdmkNRoNUlNTWQ6IsrKyEBISgsDAQAQHB0sSiTx8+BBhYWESNNp79+4hPDycT6uJ1xERETh9+rRkrG/evInnz58jKiqK+0rb9AsXLiAiIgJnz57l78j3Sc5xMYl9qefOnUNoaCjDOEdFRSEiIgLx8fGIjo6WLCgajQY3b95EeHg4z4XExEREREQgJCSE+RMTE4Pw8HDcunWL3xWH1z18+BDh4eEIDQ1Famoqh1OJT/VTUlJw7tw5rp/6GRoayn68+/fvIyIigq9bhIWFISIiQvKOEj19+hQREREIDw/ncaW8jXJZ0EWCWEhIcYlB7oHKITzVJQoPEIcm6HruTb7XRdW98Cd/Rg45olSGuO+6eKHrZrXYr0X/p1CL6dOnS54VXz0Rp7GXt18s/PJ65QcAuspQKlPuBJW3W0z6ElUoRRAolS0m8eSSh02Jy1Fqi64xU5IJXd/pcqRX51qDmI4fPw5zc3N4e3vrfK8qGatOO6ojg/LQparmR3Xkv6q20u9/BK6nqnbyPS5Ae4pkZmbGK73cSSr/l57Rx1Sx8MifEz+jREp1yOvT9508pkz+kYcTiE9e5JO1qng1pX4p1U3vUfJdU1NTScop8sV4eXlVQp6Q95H+lccsKrXrTXiodMoq/06pLl191sdHfeXpaou8Hn0yKp+IctmVy5tSe6ojQ+J2xv/DWtJH1Sm7qjaJf1eKD5ZfgZDLui5Z1vebvo9Sv6rigZh/YuNGSV+ISRA/EBwcDFdXV8ycOZN9KEoNF0eW/38nJaHXJ/i/h0iwxOUnJydj+/btaNCgARo3bgxfX1/4+Piga9euCAoK+pfyV8yTfzd0Tl3jJR+3fwXpm2j/n0hJMf/Z5SvBWumbh3JZFMQa7/Xr1ygoKMCrV6/4qr6uifyfMECAMnLAn6m4xMpevgICWj9ZTk4OXr16hcTERLay/pWkz/L8V5Mu60oM1fJnT7TqklKb/p14Vx0S90EMl/Rn1yFHttVlTYs/ive45D4oufAq+QT+E0ip7+Lv/wzhU9p2kiJTon8ngf8rBPePkK5xUYJG/le1799l7P4M+it2V286t5R2eZJYRSUTUV5wVlYWh+b8J5BcKWdnZyM5OZnDc/4Mi4soNzcXubm5khVZzOPy8nKUlpb+7sOQP5Oys7ORkpKi91DlX0FymaQ4u6p8Iv8MEtedn5+PzMxMyWnz/xfKyMiQwD3/VYqLqKCgAFlZWRI47vz8fGRkZCArK0u3xUWFiQdeLKxpaWnYuHEjZs2aBXt7+0qnjuLOVbeTciET16dUhq5y5d/LHYVK7VIySS9fvgwfHx/Y29ujR48eSE1NVTRhfw8FBQVhw4YNqFevHtq1ayfhsVxx6bMYqsNjfXyqzvsnTpzAsGHDULt2bUyaNImP9/XxVNe/f5SU6gS0VsCePXuwcuVK2NvbY8CAAYrv/RWkJA/idqampmLjxo1wdXWFq6sr47wpPS92RMt/k9cnrkPpvTdpvz5at24dbG1t0b17d7i4uPCt/jcpq7oymJmZic2bN6Np06ZwdnZGcHAwUlJSsG7dOjRs2BBubm44/4+rN3K+81ZRaa+ZnJyMFy9eICcnBwcOHOCA2ClTpnBhuk7llMw7IvkpjFI5YqtE3HBdHypXCf5XFwKm+Ls7d+7wTeWvvvqKy6OyyYeizwKRt/3Ro0d8h4oiEOrUqSMRPPlWnNorL0vJYS7/yK048Uql6+RI/mxISAjfQqeLtvKTHzn/dNWrq33VVSzy54uKivD06VOUlZUhODiYLwm3adNGwn+5jMn5K58EYj7pWjCU+kf10LUQjUaDrKwsjjesV6+ezjrE7ZLztDp8lL9bFYl5k5eXhy5duqBly5bYvHkzAK18b9y4Eaampli9ejVCQ0PRqFGjSsjA8j7I55t4Cyj/yOU6JycHa9euhbGxMWxtbQForT0K7m7cuLFi+wGRc16+bcnIyEDjxo05fgwAGjRoACsrq0rQI/KGiwdbHxPFjRE7AknpyRkmFhax5pZ3Sh/jlBhMZTZu3BgqlYotSl2DpEt5iQXIy8sLNWrU4GBmgj2ZM2eOIrSyvJ9KykxJoOXtk1+NEH8v5pnYxybuT1xcHExNTTneUmmc5XXL+S0fY/Hfb+IvkyuYnj17ws3Njf+mhWbVqlWS55WUglK75M/Lx1BMckWopIzp3cWLF0OlUqFZs2aVeKyLL0r/6vqd2iPnT1VEfSgqKoKfnx/mzZvHczklJQWCoM26LR8D8TjLrUMleZDzW66sxbJHgAHOzs58IEjRMLQgUdslW0UlxZCQkIDFixfD0NCQ4+Hu378PGxsbODg4KDLlTRiotOrpI30msb4y3sSULisrQ82aNeHk5ITMzMzfXW5paSlOnDgBQ0NDjk/MysrikJPIyEjF8t6Ef/qoKsVQVT0UBtS9e3feJhK9CT//jP5QGXl5edi3bx8EQWDUgKSkJMb5IpgVeVur297qKFNS9tXpFwXeeKj+MgAAIABJREFUE2LDn3G48Sa8VyJ9hkRWVhbHrNKFaHF9YqtS3ib5c0r16moPAIZt2rZtG39HcbcEVClf2AEZAqpGo8HOnTslsVfTpk1DWloa5s2bB0HQRt+/fPkSM2bMwODBg7F69WoJymFUVBRGjBiB6dOnw9PTk01ReaPLy7WO6GfPnmHevHnw9PSEp6cnPv74Y4wZMwaenp44ceIEM7u4uBiBgYGYOHEiJk6cCE9PT5wXhZ68ePEC48aNw7Rp09CnTx8sWrQIpaWlyM7OxoULF+Dp6YnBgwdjwIABGDp0KEaMGIFx48ZxNP/WrVthZGSEunXrcpkFBQXYuXMnJk+ejHHjxmHw4MG4c+eOTqUbFRUlicPq1asXTp06hfv373NMYEREBPbs2cMwx6mpqfx+YmIifHx84O3tjWHDhuGLL77Ab7/9htOnT2PQoEHw9/dHSkoKQ/lGRESgrKwMEydOxODBg7F+/Xo2wUNCQvD555/js88+w4ABAzBq1CgO4n79+jVOnDiB8ePHY9KkSRg8eDBDxdBq16tXLyQlJWHz5s0YNGgQxowZg5KSEty4cQOenp5YsmQJX91IS0vDkiVLMGPGDIwYMQLDhg1DWloaysvLkZiYiBkzZmD06NH45JNPMGjQIE6OUB0KDQ1l5AJB0KJD3Lhxg9E7bGxsEBUVhR9//BGenp7w9fXlAxBAi03l5eWFGTNmYOjQofD29kZUVBRGjhyJ8ePH8yK1bt06eHp6SsJ8xPIqtljVajWCgoLQt29fDBs2DMuWLYOfnx+2bt2KtLQ0Dgg/ffo0l5Gfn4/du3fjiy++wNChQ/Hpp59K4JKWLFmCIUOGICYmBr/++ivPge3bt0v8jOfOncPo0aPxxRdfYPDgwQgICKgWH2nOPXv2DA8fPsSYMWMwbNgw+Pj4oG/fvpK4z6tXr1aysMvKypCamsop/bZt28blnjp1CqNHj0ZZmRbN9eOPP5aEOqWkpGDu3Lnw9vbGZ599hlGjRkGtViMlJYWhhEhJPX36lAO6z8v8W5KtoryBWVlZjGo5cOBAPH/+HGVlZYyqQI4zcZDk1atXAWgznFhbW+PgwYMM4SreasoZWVBQwNAoYsYRAkKtWrVQXl6OvLw8dO/eHY0aNcLNmze5fRSUS5Czy5cvR0xMDPs+goOD8fDhQ4YKoc+ePXvQqFEjCILAYRmELeXl5QVAq0Tc3d3RvHlzPH78mPHnKdpfSXEVFRXhypUrUKlUaNiwIcLDw5Gbm4vbt29z2RQZL14YAG0gsbW1NUaOHIn09HRYW1vDwsIC586d4yDpNm3aMES1IGhhVD7++GOGRyHAt6+++or9aeLA+by8PBQVFaF3795o2LAhrl27xlAkJGiEK/XTTz/h6NGj7O8SBAHFxcUcZC8IAi5fvswJFrp164bk5GQOAk5OTkZaWhrjia1atYqtTqXDHV2Ul5fHoWitWrVCZGQkCgsLGUFz0aJF6NWrl4SnhDSye/dumJqaYv78+RwQb25uzrIs9mcSrtW7776rU14BbWwmyeLixYsREBDACB5Tp07Fy5cvIQha9AaCNUpKSoK7uzuaNGmCBw8ecLC6m5sbNBoN1q5dy6gsP/30E8OS04fieYcMGYLatWvj9OnT2P0PuCAxAEJ1aOPGjWyp2tjYIDExEUePHuW6Tp8+LblLKN6NXblyhRFhW7RowThzDg4OMDAwQElJCZYtW4Y6derAw8MDAHDp0iXY29vjk08+QWpqKs/FwsJChuUhPC+gApm4RYsWHI9J/BfPOVZc9OVvv/3Gk5oiy2NiYlCnTh2OWp84cSLH2tWtWxfPnj3D3//+d1ZsgDZ8SJfiEpuYYviMiRMnAqhAoHBwcMCrV6840p4CtydMmMCmOL3v5OTEQbVr166FIFTgEXXu3Jmj2GmrQZre19cXiYmJjPseGRmJtLQ0xvgii4xW/VOnTjEjlYhwsfr168ff0aSwt7dH48aN8eDBAzRq1AgGBgbYsmULIiIiYGpqik6dOgHQIpzWqlULJiYmACBJ2tG+fXv079+f/7aysmIgRYKFoej/OnXqIC0tDaNGjcKqVauQkZHB71KwNkET7du3D1euXGF0BOo3OZrt7Oz4gKJTp05o06YNIiMjUbt2bTg7O7MFTXxNSUlBcnIyt3PdunW4du0a+vXrJ7Eyq0Ok8OhQqLS0lAENHRwc0LFjR9y/f5+V/cmTJxk9gnjy9OlTCIKA5s2bAwDL84IFCwBoZdzQ0FASfkUkXu0JK50CmLOystCgQQNYW1sjISGBkRkI+O/Vq1eM4EBonwDg5OQElUqFvXv34tWrV6hTpw4DPn755Zc8fxo3bozExESGECJrldAa5s2b90a8BCqgkT7++GMAFXBFI0eO5CB9XUTQ3WQRffvttzAwMEC9evV459W9e3csWLAAkZGRsLS05HlYUFDA0EEFBQU8j/v06cPlk3yOHj1abzsqIaCmpKRApVLB0NCQMaAoQQRN/vv37zN0zJw5cxjauUOHDkhOTsaBAwdgYGAAJycnxeNgoGLfTwNka2vLWXDIgmrTpg1bD+PHj0dRUREzvWPHjrh06RIns6DYsPLycoYLcXR0hEajYdA3yiADAC1atODVnxyT7dq1Q0ZGBivhhQsX4vXr12wlde3aFQkJCXr9DT169GBrlUic2GHNmjW4evUqrK2t4eTkBLVazdBAFy5cQHx8POrVqwczMzNeTen99u3b486dO3y66+DggPv376NLly4Sa/H69euMOT558mRuByEWjBo1CoWFhTyGbdq0QXx8POOlDRo0CLm5uSgv1yIo1K9fHyYmJti/fz8rgKNHjzI65759+5Cbm4v27dvDyMgII0eORHFxMQoLCxm2x9raWm9ad31EFrQ4IN3R0ZF5evjwYfz8888wMDCAu7s7SkpKUKNGDdSsWRP37t3D7du3UaNGDVhZWWHNmjXQaDSM275o0SIAwJ49eyAIAu7cuVOpflqkIiMjYW1tjSFDhrDP57vvvuP+AWBYmqCgIJSXl7O/y9vbm8vJzMzk8VmzZo0kQYqrqysSEhJ4Um/cuBGXLl3iCZ6VlcXj2LhxY8bPqoqo7ri4OMaoI9gp2kHJA/7F79L7hJclCAIvaoKgxTQDtIi21tbWKC4uZryxkydPIiUlBU2bNoWJiQkvQCS3Bw4c4LqaNWsGlUqF4OBgvf3he1ykSAIDA6FSqdC2bVu2YMi0dXR0ZB8AWWVTpkxhvO2uXbviww8/RIsWLfD111/r1N6kLIuLi3mL9tVXX6G8XIvZRckCli5dypN6+PDhaNKkCTp16sRw0OSPcXd357KTkpJ4e7Jz507Ex8dzW0m5PXr0CLVr14aFhQXy8/Oxfft2tvjUajUD0I0dOxZOTk7w8PCQ+Ct0HUHHxcWxQqQV+cmTJ1w/JTOgrW7z5s2xZs0aGBoaolatWpgwYQIcHBwwbNgwhhh5/PgxnJ2dGVo5Ly+PheXAgQNISUlB/fr1oVKpECeCILp+/TocHBxgZmYGf39/xp4XBC1sUbNmzeDu7o79+/ezYBKKKFnN1EfaPlJqt/feew9nz56FsbExzMzMMGHCBNja2uLjjz9mk19MJB99+vRhSJ3q0sOHDxmbig6Krl69Cjs7O5iYmDDeFm1hunTpwjkGGjVqhM8//xxOTk6YOHGi5DIoYXwtX74cBQUFaNSoEVasWKET8aKoqIj7QaCLJSUlrLyHDBmC2NhYNG7cGIKgzfqXnJzMFqw4werixYthYGCABg0aoKCggLfrjRs3ZhklGVy8eDFvhT/++GO0b98e77zzDjZs2KCzrfroxo0bLD8EP+Pi4gJjY2P4+/srviO2OAlVVhAExuOztbVFkyZN8PjxYzg6OmLTpk0ICwuDkZERrK2tMWnSJNjb22PQoEG8/YuNjWVfIJ28P3z4EI6OjjA2Nq6yH4LY+QaAmUQQrgDYWe/r6wug4qqElZUVfvvtNwZk69KlC0JDQ3llffr0qSJzaUIUFBTA0NCQV3MxY5s3b474+HgGAZw2bRrjf5eVleHly5csrIR6CYDRKAVBC4kbFBTEQkyCS6sZIZm2bt0aRkZGmDdvHm+B6Xeqs7CwEPHx8ZWOc8W0d+9eCIL2/g6BqBECadOmTVFSUgK1Wo0pU6ZAELQpn+gdCwsLBAUFMWRwfHw8o3AKQsUxtbe3N1QqFTp06ICCggKsWbOGrTESCMImo9W+Xbt2KC4uZl5OnDhRgqVOd/XMzMxQo0YNrFy5UoKnRqibBKSXnp4uSe+2bds2djQnJiYiPT0dBQUF7ON5+vQpp0sjLKfqEp06iSGZZ82aBUGoQAYtLCzkU7GrV6+y4nJ0dERISAjnu4yJiWH/DcnFW2+9hRYtWkjuXCkRWeVvvfUWo6dcuXKFefDgwQNG/GjZsiVu3bqFGzduMBqpGBOeoKq7dOkCALwwkW8uJiYGNWrUgIuLC5KSkjjPAWW+IYNCF8KoPiJ/Yf/+/aHRaLBr1y6YmJjAwcFB74kp/ZabmytxVezYsQPu7u6wtLSEg4MDOnfujJycHJZrUohk8Pz666/Izc1loEI3NzeEh4cjKyuLszS9++67uHz5sl4LXXKqWF5ezv6EQ4cOYdWqVbhy5Qo71OLj4wFUmMcWFhZYtGgRp41q1aoVMjMzERUVhQEDBsDW1pYHWYkJ/v7+UKlU7BB99OgRpxnbsWMHysvLOfMHbb0OHTqEtm3b4uOPP+aMODRpHz58yL6LTZs2obS0lH1T5Mgn5jRu3BgvXrxAeXk53nvvPZiamqJbt27o06cPQ9LSNmvLli1wc3PDp59+CkB641lsRtO2d/HixVi1ahUuXbrE1iNlsXny5AkL88iRI/l3yqpUVlaGmTNnwtzcHP7+/rzVIiuIEGHJEU/+wN69e+Pw4cN45513OCMQTba3334barWalUf//v0BaCdv+/bt8cEHH6CoqAg1a9ZE/fr10bp1a0nWHXGqOVI85Byn7QygVTJ2dnbYuHEjQkJCYGRkxLwi38/+/fvx9ddfY9GiRazYxDIhlxNC51y3bh1WrFiBa9eu8YEB+XvCw8O5LVOmTOGFtFatWrh16xZycnLg5eUFIyMjBuyj3H20zRNnelIi4qWjoyOuXr2KH374AQ0bNuSxHDhwID755BPGsO/cuTNCQ0NZligRCN3ne/vtt/Hy5UtERETAxsYG5ubmbHmQ5Wtvb4/w8HC0adMGgqCFKifwRw8PD7Rq1Qq//PILFi5ciO+//74SMIISkWP+3XffxdatW9n6b9iwod4Af7EfnHyolGiDLCdBEJiPdHhgYGDAltyiRYtgZWWFwMBAVqBdunRBmzZt8Pz5c6xbtw6CoIUCd3d3Z2BEJRKoUUBFogNB0Dp29+/fz/vpZs2asVOV/E6CoIV1jYyMZJ8DJXcYNGgQWyi6iC4QOjk5Yffu3bC1tUWzZs2wYcMGHoADBw7w4FPm3RUrViA1NRXx8fFo2rQp7OzssGfPHtja2qJFixbYtGkTAK3j1NDQkC1I8n316dOHJw1tE4nJ8fHxvFqI69y8eTNSU1MVLx8C2uNucjwaGRlh0qRJePbsGQRBi9FOW02xP6NVq1a4e/cuJwgQBG1SDxsbG0RGRvL7BgYGCAkJQVxcHCdUvXPnDrKzs/lESxAEznXZunVr/PTTT+jRowccHR0xd+5caDQaBAUFsX+MtiJLly5FcnIyZsyYweXQFob6SSdeS5Ys4RjOwsJCCQSwjY0NVCoVQkJCkJOTg0aNGsHFxQWTJk3CDz/8AENDQ/Tr109yGEO+DV33ixISEhi+2NzcHF999RWnwrO2tubtuNj669GjB+7fv8+wwoKgxTxzdXXF/fv32VoRKy7aSZDMyYmumJACoTIp+5UgCHy4Qx9KHEMp0by9vTnLkKenJ297ie9du3blttGOgBT9zZs3JfDjpKBTUlIk/CQrX5/lJE7q++GHH/L1nbVr11Z5d5Hm8pAhQ2BpacmnnTRHVq5cyXfd8vLyGE6cxsvU1BQXL15EZmamxEfp5+eHgoICHmvxQq+LOMhao9Gm5Dp06BACAwN5/xsXF4eAgAC2tjQaDZ48eYLAwEBJIoCnT58iKCgI+/fvx/79+ytdXhSTRqOR+LL8/Pywc+dO7N27V9FCu3jxIgIDA7F3795KTrvExEQcOnQI27dvh7+/vyQtPGWibtiwIfz9/bFz504+FRS3OyAgAEFBQTwRAO39IapTDA8sVlpia1WtVuPo0aMIDAzEoUOHeKADAgL4fY1Gm0E4KCgIQUFBvBAUFRXxe/7+/rzSqNVqBAQE8H2W2NhYHDp0CEeOHEFpaSnUajUOHz6MoKAghISE4NmzZwgPD8fjx4+xbds27Nmzh7cTJJRXrlxBUFAQ/P39JeN39epVBAQEIDAwkH1l1MeQkBBOugBIFc3Ro0cREBCAvXv3MgQ0KcmXL1/i8OHD2LFjB9/CLyoqQkBAAAICAiSYb0qTJj8/n+WRstjk5+cjKChIcpE3NTUVQUFBCAwM5NwFGRkZCAoKwoEDB7Bv375KvjVyCYwdO1YC56xLcQHaE8LAwEAcPHgQd+/eBaBVgIGBgUhISMCZM2fYmhD7hc6ePYvdu3dj586dElkCtBa4WBY0Gm34WUBAAGexAoDbt28jKCgIe/furYSMa29vD0dHR+67PgUUHh6Oo0eP4ujRo5zqrEmTJpL6lfovtuKuXr3K/C8rK8OJEyckPjzqt1qtZrneu3cvy+Lr169x5MgRHDlyBEePHoVGo82NcPjwYRw5coTL0tcPCayNUoPFpOs2sq4K9MX1Xbt2ja0hEnh5PfrisHTd5hW3h46QxT6wqvqiq71i35ZS6Ie+dtD/lZ7VV5++v/XVq9QOfXzUNaZKv5Gs6Gt3VRDW1f1eqezqfFdVeRqNBoMHD+YUWFROdceyuiS/NCmuSx9vq1MGoFXOPXv2RP369REZGalzzKgceR927NgBQagImdIXwSG/uQ4oQ3frgtzW1x+ltlXFb4EETVe8lPj/4pg3pU7K39cn4JRMctiwYZJJLVZYSmUpWTzi/xMzi4uLObBZfCIor4P6RX0RD748DkvOJyLx8+Lf6Rlx/8SwNUrvVdU/sX9NXp88llJcnq5+UXni/im9K+aPmCfifsr7I69HzhtxXKq+yabUb/H3r1+/5gB4XX3PysqCu7s7WrRoAVdXV3z++eeS8RHnRtBFuuRCPD/kfZSPn5zPusZLXo6SPBQUFODixYuIF+2GqlK+/v7+aNGiBb744gs0bdoU9vb2vMvRZ3HK+6mvj+JydMmT/HuSQaX5pUSS9GTiRlfFAPnvupgu/h3Q3mFZuHAh6tevjxo1anBaIvnE0FeuLu1M9YWHh+Ozzz6DlZUVatasicmTJ+Py5cuK7VYKwpXzgsrWJxhKfVX6W0kZKL0j54Wu35X+rqp+XfUoKaeqnhc/o2tiy4VTXo8uIdXHK6W/5fIh/n9qaipsbW1haGjIGdB19V9XW5R4WdV74meVZEhXufL/VzWRqxozouXLl8PQ0BBGRkZ8k/+PUFVyK/5b3/jomv+6SPhDrdbRYCVrgP4tLi7G06dPkZKSgvT0dCQkJCAuLq5aja1O3RqNBmlpaXj+/DnS09ORlpaGmJgYRUA3ueb/dwPN+3cmOe+U+ChHjxDLxV9NcpSM8vJypKWl8VUR+v6/hcQKIT09Hb/99hunAfurScmq/KP0pysusSCL4XT1raz07u8l+Qr/pu/KJ+D/qHpE/BJvf+TuhH8Vf+WyKJcvfdDZ/6mkayv4V5JYRsRy8EfpT1VcgG5TT2kPL1+Z/0idSv4C+aSqDv0ZECT/LaRLCJX8M/9s0mdB06L636S4lBTIP3MR0ff376E/3eIiunDhAg4ePIiTJ0+isLBQ4lxVWg3/LMWlNGn0DVJiYiJOnjzJWa7/m7YPf4TESquoqAgnTpzAkSNHkJKSoui7ePToEU6ePIkzZ878U9onbgNdNzl8+DAjmYjb9t9CSsbDP5NOnDjB2eX/KEmc8+JTluTkZPz6669IT09XFER6XuzDIKJbs3Trm6K/lRxxcuYpOe+U2lfVSYUuxSj+v7+/PweCCoIgSTdfFSk5WZXaIW+DLgft71Hk8nKV+ip+jv6vyzclf1/8ntJ3mZmZmD17Ngext2nThhWXmE9r1qzhQOlvvvmmEr/IylWqTxff5c8qfajMvn37okaNGow7RRhW8meByocH8nrl/9clX/LFsirHvHguKPFaXo68/Urz6LfffkNCQgLfYZMv4kr9kfdX3zNKJH+mrKwMy5Yt4wiWt99+Wyc/6H2l+ULvEEmgm8WNbNu2LYyMjDBhwoRKFcknidgkpyh7wjmaN28e/1+J2boGQS7YSv6S0tJSxVWEPnT1QGlilpeXIysriwNce/Xq9UbOSiWzW85L+l18/4v4pHS8TMf6+nwBYh+SEn/E5VE/lY7g6Xu6RqA0ieT1EM/F9VLcqiBUwBLJJ3NUVBQHy1+7dk1RnpT+r4t0ySH9Tb7VkpIS9O/fH7Vq1cKDBw/w7NkzeHt7M2KJuI9KlrqYD+J/xTIg5oXSmMrLlufXlI+hrjp19VUsU9evX8f69eu5fRS+RvA1SjxTaqP4YEM+N0lOlaw1cTkPHjzAjz/+yAqUkCA++OADflapb0p9pvZUgm5WYmp0dDSioqIUYVzkfiD6vbi4mOPaKBxAiZQmZXW0ubw+8btiAVB6XqnOvLw8nlAU8f+m7ajq3o8uUlpFqmovvacktErv66u/Kl+eeCLpo9TUVLi6usLU1FSSdl5cP8GyODg44O7du1ymUhuqOn2qzlgTEZIBBTPLn5MrAn1E80PcDn1163tO/o4+XssVpa7fXr9+zdl5iGJjY3H37l3ExsZKntVlXVV1aVSuZPRR/fr1JagtBIggj3yRKyx9dYvrFMSDJ36xvLwcarWa4X7LysqQmZnJzxQUFCAzM5MZ8uTJEwbM69ixIwdbAloFERsbi/T0dElIDgDk5OTwBbj8/HxJRHh2djbndsvJyZH8lp+fj+zsbI6pEw/Mq1ev8OLFC84BKf6tpKQEiYmJePnyJaKjo6FSqdCgQQM8fPiQGVUdkk+stLQ0vHr1CkVFRSgvL5eELmVnZzPfsrKykJ2dLQmJys7ORmxsLDIyMiQ5AnXVK1/5CwsLGZVBqW3JyclITExEebkWNohi2kpLS5GVlYWcnBykp6fj119/lfBYXEZGRgZnOH/9+jX3jyxWW1tbJCUlKVqtFEs4adIkANIJl5iYiLi4OGRlZaGgoKDK0yf5WCcmJuLFixfIyMhgHmdkZODUqVNwdHSEgYEBlixZgry8vEpKT0lpZWdnIysrC5mZmXj16hUyMjIk0ORFRUV8tUatViMzM1PS55ycHDx//hwZGRkctEw5FonvZWVliqFtgBap49WrV8jKyuL+5OXlSa7zZGZm8vvZ2dkICwvDiBEjIAha+Byxgi0pKeEYyOzsbEm9NPbEV3Fdz58/rwT4KLYslcYmOzsbFy9eZPy6gwcPIjc3F48fP2ZIpaSkJK6b+CPmf1ZWFl9fks8FsVwL8i9OnTqFrVu3olWrVnBycsKhQ4dw4sQJDB48GHZ2dvjll1+wf/9+uLq6ws7OjjF2fH19YWBgAEEQ8P7772PXrl0AtFAvXbp0ga+vLxwdHRnSNjMzEz/++CPs7e3Rr18/3LlzB05OTjAzM8OQIUPwzTffwM7ODkuXLsWRI0dgY2MDOzs7/Pjjj3j06BGaNGkCOzs7zJkzhzudkpKCb775Bj169MDYsWNhZ2eH2bNn8+/Jycl477330L17d4wfPx61atXiSHnx4LwJvXjxAvPnz0ft2rXRvXt3tG3bFgMHDkT//v1x4cIFTJw4EXZ2djh8+DCWL18OU1NTWFhYsEW6fft2/O1vf2P+uLu7SwZKTnKltGfPHjRu3Bi9e/eGs7MzvvvuO/7t8uXLGDp0KJo2bYoOHTrgk08+Qbt27eDn54djx47Bw8MD9vb2qFmzJhwcHNC7d2/Y2dlh7NixPMmePXuGuXPnwsHBAR9++CEjsBLCK6GvUuBxzZo1MW7cOIliJj+iGNUyLS0N3377LXr06PF/7L13WFXX0j++D1XqEUEU0IAFNUaN0Ru5thi7AqZYb6KiIiqxJpZYEg0mahoW1BhBo0YlsUaFQITYY4tBgy1KABGw0DvSz+f3x3lnWHuzz4Ek3vv+7vvNPA+PnnP2XmXWrFkzs9b6DKZOnQpHR0e88847ddwStf4DeksvODgYAwcOxKRJk2Bvbw9fX18UFBQgMjKSUXPpQnJcXFwdN1hc7U+cOIFp06bB0dERjo6OsLKywpAhQ+Dm5oaePXvi5s2b+Oabb9C1a1e4u7vj9u3b8PLygqWlJSOXiGPp7u7OgAHPPvssmjRpgmXLlqGwsBCDBg2Co6MjVq5cyf0hWORp06ZhwIABcHR0xOHDh7Fr1y54enqiS5cuuHv3Lt577z2eC5s3b8aZM2dk8Of+/v4IDg7G1q1b0bNnT7i5uWHBggXYvHkzHB0d8frrr+PXX3+Fv78/GjduDGdnZ0Y6TkxMROfOndG4cWPMmzcPXbt2xcSJE7F9+3bs3LmT8fUMLSpnzpzhuDZdJr948SJOnz4NSdJDE+3btw9DhgxBkyZN0KlTJ8Zv0+l0CAsLQ+/evfH222+jWbNm6N27t8wzEeutE5y/ePEiX342MTFBRUUFfvzxR0Z2JCEmJARJqgW1f+aZZ2BqasroDAT0R2gPhJM0efJk5OTkcJkEuevm5gYvLy8cPXqUIZCdnZ1ha2vLcDUmJiZwcXHhW/UUV8nOzkbnzp3RokULPH78mJE6AwICUF1djQ8//BAtW7ZEmzZt8OjRI/z888/cfooBGFIW4vci8+7cucMwMHTrnVzlwMBAGV6Tm5sbTExM0KZNG8ybNw9lZWXcB4KnmGJ5AAAgAElEQVRnsbCwgKurq2r9au0LDAyERqNBWFgYTp06xegcgH4Hx8rKCn5+frh+/ToSExMZgmXXrl0Mb01/mzZtYowqWhl///13NG/enPGRcnNzGSjxrbfeQmFhIX/u0KEDFixYwPdPacHIzs5Gy5YtYW5uzhdz8/Ly0K1bNzRv3pzrkSQJkyZNkvHY0Fjk5OQwuOH9+/dRXV3NcD80CWmyODk58SpvTBFSjgT6GzNmDBISErg/4eHhjG9mamoKJycn2NnZoW3btjh37hzj2FPgnxBX9+/fz8gRc+bMQWlpKcs2Baqjo6NhZWWFcePGAagFmvzuu++wY8cOWFlZwc3NDTNmzOCFRpL0yCVALbYYwS7duXOHMd8kSY8kQnBOvXr1wujRoxllV5L0cDn37t1D27ZtIUkSPvzwQwBg5d+mTRtERUXJDvQaIkpiMmTIELb0CBp6zpw56NGjB6ONSJIeZRiozflAF/8pb4M4TjLFJQbA6EsCp5s4cSKqq6uRnJwsg5z45JNPcOPGDUiSHn30wYMHiIqKgpWVFVq2bAmgFte6R48ebOaePHmSy8jOzsbixYv58/Dhw2V4QIQbRB1+6aWXeOINHjyYleKMGTNQWVnJgkyAZYGBgZAkPSY3pdxydXVFSkoKADkELUHYGnPR1ILftNIR3O+dO3fQtm1baDQatqgo8QEhmBLNnj0bklQLHfztt99CkvRAdcYEg34jwZw/fz4A/TWnVatWYfv27aioqEDz5s1hb2/PbsORI0dgbm6O9u3bAwArOknSwwQBtXhikiQhKyuLFzAC4rt58yZatWoFU1NTZGRkoLi4GJIkwd3dnUMDFISluBJhtzk7O6O6uholJSW8YBG2F/GCoKeNnbEqKChg2RDhaKgMymWoBIs0VB59X1RUxHhlw4cPR01NDR4+fMiQSlFRUTLl1qFDB9z7HxQNUlqLFi0CoEcRprEEIFvMAD3yiLm5OX766Sdcu3YNVlZWaNKkCQB9zgfC7Y+Pj8e2bdvYk5EkPSYezZslS5agpqaGgQYp8YrYhsGDB6OyslKmyGxsbFBWVobhw4ezsiVoJTEeOGDAAEiShNGjR6vyTo26desGSdJjzQGQIe9Kkh52iKC1nZyc8NtvvzHcDyVRIVipZ599VubKy2Jc4q4KoMdAIjxsWr1EzPlBgwYhNzeXkVJpMAj8rFWrVox4aWVlxatdTU0NVq5cCUnSo4GmpKQwkmLr1q3r3DQnXOyJEyciLS2N6/f29kZ1dTXatWsHU1NT7Ny5k0HJRo8ejfPnz2PSpEnQaDR44403UFBQwAkORDeKLA53d/c62UTUSBkPuXLlCqysrPDmm2+yCU3KR5L0uf4uXbrEqxpNIECv4Bo1agQ3NzdcuXIFn3/+OSRJn8vw5MmT9QaLb926hUaNGsHBwYGTWohEOFGbN2/m/lDCjdatWwOoXURatWrF12Co/b169cLx48dhZWWFKVOm8NjQMRdJkpCTk8NWjZeXF9dNlg/1l/hM6J6kHH19fXHhwgVMnToVGo0GY8eORWpqap3dNiVRG4YMGcLf5eTkMHggIfeSlUOhBEOBZ1Fx2dnZwd7enpOkPnjwAKamptBqtfj55585F4FGo2E8t6SkJNjY2MDR0RGXL19m13nAgAFcDvFVq9UiPj4evXr1Qs+ePVFWVsbQzyEhITh+/DjatWsHNzc3BAUFoaqqimOIkqTHzPr9999ZwdIObevWrWFqasqpAIuLi1n5ffrppwBqg+MWFhY4cuQIfvzxR8Zye/LkCdfToUMHpKamcjZp0RhoCFF+BHGuEdBo8+bNcffuXfa8unfvjqSkJJibm6Nly5b45Zdf2DIcPHgwzpw5Y1AeJOWXGRkZMDExgaWlJec6I5emc+fOHMwjxixevBiVlZVs/n755Ze8yjZr1oyD+wAY3XT16tWMBUQDItLhw4dhb28PMzMz3Lx5E1euXIEk6UHUbt26hdjYWFhbW8PGxgZALbT0888/j+7du2PcuHEMgXz69GlYWVnB0tKSg9eVlZWM6koWC1FDXMXq6moWODKrAfAK9uabb6KqqootMhcXF9kZMbJGmzZtiqFDh+L555/n7EMAjAZAgVroYnd39zoK/9GjR2jTpg0aNWrEuRIfPHjAwkPb5dS2OXPm8Lv9+/eHqakpduzYwYqOBB+oXYEnT56MmpoaPhdFuO9Pnjxhy5eC1vSZXCgaq86dO6NHjx4YNWoUrly5Iuu7cgdPJLK2REiaCxcusCzFx8ejqKgITZs2hYODgwwjTI1IcRGSrJjJmWCjJ06ciMrKSlhaWkKSJIwfP57bR8rM2dkZQ4cORadOnerkjSTrVqPR4N1334WtrS0uXbokW5CHDh0KFxcXfPzxx7yB9ejRI3bFSU5p3tjY2CA+Ph5Hjx6FlZUV7OzsWDnTDqOZmRm2b9+O5ORklnfKh0gWmbOzM8smZQ7q2rUrWrVqhW7duuHw4cP1Zv4hioiIgL29PUxMTDhGunfvXtjY2MDKyorHgqy/0aNH81xo3rw5hgwZgu7duzNaLPVFbZe8TnCeEBUpVRZQa/5t3boVgD7bSbNmzWBvb4/y8nLcuXOHYwFxcXG84js7O/MuxsmTJ2FjY4NGjRrh1KlTuHr1Kgsw5WejhlH2GUotRQccvb29AYDhfMePHw+dTsfpn0aMGMFlZGZmYv369byS2NraoqysDBUVFZyJRzlxxTaIpAwWV1VVcayBBlXMTffZZ5+hpqaGEV6XL18uK1scrJycHK5n9erVuHv3rtGtaaAWS75FixbcptjYWHz00UeIjIyEJOmhnIkoma8kSbh69Spqamo4AE0KMyIigt2bJ0+ewMHBAc7OzjxBxfyMmzdvlrkaCQkJAPRCSu5GSUkJsrOzIUl6oLqVK1ciIiKCLbJhw4bJdgEJBVMtligSKS6K5wDAihUrIEl6rPfs7Gz+LOLI16e4SJGTu5eUlMSTPSEhAU+ePIGVlRWaNm0qA5wUFZd4gXvNmjVslcXExDDvHB0d2UW+ffs2f08KBdDHvPbt24fU1FRIkh5WmY6akCU0fvx4Wd8DAgIYnTYqKgqNGjWCp6enrP4XXngBubm5qKioYFd65cqVqKmpQUlJCTZu3IgOHTrwgvdHN6rIc/jXv/7FO8S0yE6ZMgWAfsefQgXXr1/neJ6rq6tsx3PVqlV8jKNBFhcpCUtLSwwaNAjbt29nP58GhiqTJP1J6JycHEiSHr735s2bnDSAUjYR48zMzBjJkuqhLXJqQ1paGruqtErTqr106VJUVFTwdmubNm2wevVqjmfZ2dkhPDwcK1euhLu7O4YOHcpmqampKaKiojBs2DDe2SMrzsPDA127dmUMbSWJZ0kAveIi63Hu3LkYOXIkPDw8mE8ODg7w9fXlOmjnhCbq1q1bmX/vvvsuDh06hNatW6NVq1YcbzMmNIRlRq5QeHg4WwaUfNbKygpBQUHw8vKSweS2b98ePj4+MDMz45RS5Go3atSID2eSOzJ//ny88sorcHd358VJq9Vi+vTpzAM6kuDk5ISXXnqJV9vY2Fh+XqvVIi4ujtOrW1tbY/fu3VizZg08PDzQrVu3Bh0Apl0rirsQHPezzz7LlgPFgPr3718HVkc5roB+Iab+pqen4+HDhwyR/eGHH6K6upoXm06dOsnKEN3nBQsW4OjRozyWtGklQkuL8aLU1FR2aZ977jmcOXMG3t7eaNmyJRYvXsw5L19++WV+h/DdLS0t8dNPP3HehYULF2LEiBHIzMxkyGRzc3N4enrC1dVVtkgXFBRwzLpJkybIyspCWVkZJEnvSq5fv16GMGuIxJ3Z8vJyHtt33nkH48aNQ1RUFM9lsqLEOGGnTp1kO6LLli3DwYMHmX/koqqNXZ0sPxMmTIBWq4WdnR0WLlyIr7/+Gra2tvDz82OBDAkJgVarhaurK06cOMHKgQJygH5lcHJywttvv41WrVph7NixDAcNAF26dIGzszPHAUgpJCYmwsbGBt26dcPvv/+Oixcvom3btnB2dkZRURGnH9NqtXB0dERMTAwqKirg6+sLOzs7WFhYwNzcHKGhoQD08STa4rW0tMTMmTMRHx+Pfv36QavVYsSIEVi1ahUkSR+XUCOln63T6ZM4aLVaFo5r166ha9euaNy4MSZNmoSjR4/CxsYGvr6+yM7OrrOd++GHH8Le3h6NGjWCubk5r6BUX30ua1BQEOzt7WFhYYF27dpxMpCSkhKMHDkSNjY2MDc3xyuvvIKffvoJTZo0gVarxZdffsmxxubNm2PhwoVo0aIF/Pz8OJFETU0N3n//fWi1WlhYWKBDhw6Ii4tDx44dodVqMW7cOJSWluLQoUNwcnLCzJkz8eKLL6Jv376y80Zjx46FVquFjY0N59IrKSnBa6+9BhsbGx4rSrZRX3wL0GeZoRRps2fPhqWlJYKCgngzJC0tDZ06dYKZmRnLm3LzSUm0UWNpaYkZM2agd+/e6NGjhyy9vZ+fH7RaLdavXw9Aju67Zs0aHgtzc3OMGzdOFlA+ffo0tFothg8fjvz8fFn/rl+/jrZt26JRo0awtLSEh4cHb4YMHz4cjRs3xq5du/j5AQMGQKvVYuDAgTh//jxb/s7Ozjh+/Dh0Oh3mz5+Pxo0bw97eHsOGDUObNm3g4uLCll5hYSHat28PrVaLkSNHorKyEsHBwTAxMeEQDc0HMjQMySH1Mz09HU5OTtBqtZxt+969e7C2toaXlxdvil28eJEXMgrGr1ixAnZ2djA3N4e5uTlbZ8ZIlldRp9NjomdnZ/Phs6qqKtlBNJ1OnyihpKSED+ZREgFiOJWZnZ2Nu3fvIj09vU6n6ZCf+LxOp79SkpmZyTuMeXl5ePz4MT9bVVWF7Oxs5OTkyCYJfa/EXAL0kyUrK0uGO56Tk4OcnBzodDqGsP3ss8/qZZgodFQfxSRycnI4jka/k6ulNhmzsrJkvAbqBywU+UW4SspDvTqdHpMsMzOTFySqq6ysjFN5hYWF4e7du7IAv6hc6R3CMqfPIuXm5iIhIQH3799neaAyCgoKkJmZKTsYC+jHitonjpV4c8OYoqmpqcGDBw8Y100kyrQ8ZMgQvp5EMTND5VFs580330RiYiLu3bvHW/nU7qKiojoHfMVrKNnZ2SwP4nvV1dUoLy+XjYUyhpefn89yQDFhcS6KPM3Pz0dmZia/T7h24lwqLCxk3up0eqRUCklQm3JycpCVlcWbZiYmJvjqq6+Qk5ODtLQ0zJw5E9bW1jAxMZHthivHgcqkMRVlhL6jQ+Q6nT43A/FKJHq3oVnOZZmslXEV5UCLkyk9PR1paWk4efIkGjVqhEmTJrFwGBI68VS0ssz6rm8o6zf0jPL5+so4f/48OnXqhBUrVqj2WazHWNDcWHJOakd912jo3qCx6zqGeKV2n0t8h+j+/fvsVitv6osLiLKNate8jLnVhnhk6B1RwRi6/kH1Kqm6uhq3bt1CQUEBuytinMbYIgDokxubmJhwZh6xLrWxEPtorK/iM2KZSswytf4ob7Go1aP2uSFyKNZZXV0NGxsb2Nra8gJFRJsvaschlDxQkrK9avPcGP/qu1YkiUJDDRBNa+UfoL97RmdLOnbsCEdHR9kJWLE88V3xs/J35bPin3KQlQOpNiDKekXFITL8yZMndYREjcQ2GOqX0loQvxcvXivLEXlen6uk1r/6eEvfZWdnc6ymZ8+ebHGqWSRKoWpIv8UxUmuf8n3l5Fb7v7F+E1GatDZt2kCr1cLX11d2GdwQLwsKCnh3TZIkJCUl8Yn/hvBUlD9DfBO/F91LQxNbrEspC2o8Fcs0NH/U/uid8vJyPgfWpk0bxMfHIyMjA7GxsWjZsiWGDh1q8HqSsh2G5FFsvzHQA7V+GiLG46pvooj06NEjTJ48GcOGDcPLL7/MGEfKgVDrqKHPf6T+P/P8X333r9Qnvm9MkAxNjKfR1idPnmDJkiUYNmwYfH19MW7cOKxYsaLeFfqP1vdH2mxMHv4IRUZGsiz6+/tzn5QTWlnP1q1bMWrUKAwfPhyvvvoqZs+ejeTkZINKpCFu/F/px/8G6XQ6pKenY/ny5ejfvz+mTp2KOXPm4I033kBERITRNIPKcoz9Zkih/1lqMJCgUlP/TX+elJNCbdU0FpP5m+on0ZJUs+6NueJKyHGyFJRWwt/UMBLH4WnxrkGKSxw45cA2dBX6m+QkmthK7CVjgem/qS6JCyrxTXR/SX6VMqymzKgctTFpKNTPfxOpuY9Pe16rWa1/lRpscVGlypOsyr+/qX6qz2ymifI3NYxIMSnJUExOTYaVAfP6cNb+r8i6sbn875rX/yuKS00bGzvk9++kp1lffWU9zbpEYYiIiMCECRMwc+ZMfPHFF7Lg8N/UMCJFc+/ePQQFBWHatGl8b0+MLarJsGhhqYVDDh48CD8/P8ycORPbt29n1N3/bcX1tOKfhmKsyoD7X2lnamoqEhISEBAQwBf6/2rbVRWX+IDSvBPdGKWJrabUxI6r/S5+FlEBDD0jugCGdlNEqqmpwcGDB7F582bExMTIlK1auWKfxX4r+9gQ5hrjBVALATJ9+nTG5BYPTRrjrdKsV4vBGKpf2Q5Dv6kJs/ivcoeooaQ2RobcE0PtVb5TUlKClStXwtbWFpIkoV+/fgbHwJgMikqJ4GLmzp3Ll7hF6Gm1sql9SrBHY66S2hir8UrZb/GMoCHe1dTUYM+ePdi8eTPOnj1bZ7zEf8X31SDEDc0xZftEqq6uxpo1axg0gRAz1HSHyDs1hSqDblarXHxBeShQFFb6rGZ6i51QxguUykP5m5pSUTLUUEcB/WFAb29vPvXr4+OD5s2bM3YXDZRYv/hZeWxCPCNVn/ms9r6awrl9+zasra0ZC+zevXv48ccf+VAglaOMgakpEeU2u3j0QrnQKPmupiSUSlCsl8ZbTR4aSvUpESV/jSlPsf0VFRWMTiAuAEqFoKZ0SbZIGcTFxfEpeEAPqBgbG4u8vDzV9ov/KsdeqRzU+iP+DgDbt2/H0KFDZYupsnxj80Qs85///CeaN2+O999/36DsK9uslDlRHusbVwAIDQ3lu8UAGJRg7NixdcbAWP1KOSNStbgMTUyloBtruKHfDZGaoDb0XeXvixcvRuPGjXFPJUO2UoEoSRkYV6vXEH+UgmqsjXTJVURfEMtvSIzL0ApOpDzqYGw1p8/GeFPf2DZUedX3rKH6iZRCTLRnzx5Ikh45QTwpruyXobrFMgkGhlxOZf0N6a+xeoy9m5ubCwsLC8ycOVPWhz9TlpLqO2Re38ZQfTwE9AAHJiYmjJdWXV3NsO6EECGWZ8wYMGTlGY1xxcfHY+/evTh8+DAePHgg++3JkycIDw9HeHg4jh49yrhbgP6+WEREBGNaR0ZGMgrBr7/+imPHjgHQr2KRkZF8Duz48eOyu4v0LOXiy8/PR0REBCIiInD06FGum8z3w4cPY+jQobCzs0P79u35vbi4OERFReHChQuygYuLi8Pu3buxf/9+fpaYd/LkSQb2r6mp4XpF7HI1oveLioqwZ88ehIeH48iRI3zd6MSJE3xJ3N7eHp9//rnsIKjSJI6OjkZERAQiIyPx7bff4vDhw/j+++/rDPKNGzewe/du7Nu3D5GRkVzG/fv3ERERIRu/u3fv4uLFi6isrMThw4dx7Ngx3L9/X9an/Px87NmzB/v27UNERARfYL506RKP340bNxAZGYnTp0/Xq2zU6Oeff8Y333yD/fv34+HDhzhx4gRfXTl+/Dhf+K6oqGD+iwgSgB4gcffu3fjuu+8YLuW9996r1yrMzc3Fnj17sGfPHhw9epQVXUxMDIPqOTk5YcOGDSgoKJAtSuLkTk1NRUREBPLz85GTk4OIiAgcO3aMrwwlJSVh165dOHjwICIiIpCbm8vvxsXF4cCBAzhw4AAiIiJw6NAhfPzxxwy8t3z5ctlET09Px+7du/HNN9/g2LFjKC4u5nG+fv06IiIiUFVVhaSkJERERCA2NhaA/i5mZGQko1rcunULkZGRfLD01KlTiIiIkOHS5ebm8hwLDw/HyZMnZWOnJv+3b9/G6tWrGeF05cqV+P3333H+/HkGHEhLS+P20d1YsayYmBh8/fXXOHbsGM6cOVPHiqRnZYqLvqyursaMGTPg4eGBUaNGoW3btmjbti0P7o4dO/DSSy9h/vz5jET63HPPAdCbuHSDffXq1ejbty+fTJ46dSrDzm7fvp3jERqNhoEJJUniC9KEBLB161ZER0fLUFElSY9hbmFhAQsLCxw7dgxHjhzhrD1DhgzB66+/jsmTJ8PKygqSJLHrWFlZialTp6JLly7Ytm0b5/wLCQlBeXk5Fi9eDDMzMzRt2hSxsbHo0qUL1/nqq6/WO0nDwsLQt29fLFmyhAEWu3XrhurqasTExPBVCgsLC2zfvr3OHTidTofbt29z3Iv+hg0bxvhM7777LgC9opw1axY6duyI0NBQhvj5+OOPcejQIeYZ4YYVFBTAxcUFL7/8MoqKihjhQUxrtWXLFrzwwgt4//33OQlDcHAw3n//fQZG/Oqrr/gyLsWTGkpPnjzBhAkT0KJFC4wZMwadO3fm09s7d+5kHKxWrVrh+++/Z+w3uk8I6HHjCBlhw4YN6NWrFz9DIHZKF5do48aN6NWrF4KCghh3jJA/o6OjGbnE1tYWO3fuZMWldMk2bdrEqdk+/vhj/POf/2Tki7KyMrz//vvw9PTExo0beVwuX74MQA/saGtrC19fXx7TXr16YcuWLVzGsmXLWHF9+OGH6N69O4KDg1kuyO167733OH9CWFgYnJycIEl6vDey7E1MTHD+/Hls2rSJ40379+/H66+/znxzdXVFZmYmysvLmZ/+/v5YunQpJEnCa6+9hrfeegvnzp1TVVy3bt1iwAJra2ssX74cd+/e5Uvsb775JpYtW8a4ZiYmJjh48CAA/QIwbNgw9O7dm+8OE5oyybm4+Eii6VdTU4Pi4mK88sorMDMzw+nTp3Hz5k1eAXJychiX6dlnn+VCCV/nwIEDMrRUEr758+fj/PnznHORIJj79euHBQsWwN7eHp6ennBwcICtrS2+++47pKWlMZzNzZs3UVxcDK1Wy+V++umnqKysZDiSkJAQFBYW8qAQfhHhcVlZWaGwsBClpaUYMWIEK0QADFTYvn17PHr0CN9//z3s7OzQtGlT9OnTB2PGjGFI4hYtWsiCokT0f4KsERNw0CX0b7/9FgAY5VFE06AyaBzKy8s5ICxJtXDC1PaBAweisrKSMb/ogjhhPHl4eODWrVvcfycnJ5SXlzMkDiW7IFDF4OBgAHrkD0mS+O5maGgoJEmPhrvzfyBc6LrXkCFDMH/+fLbW1IRZOdmLioowcOBA2Nra8iQmwX7uueeQmJiIffv2oVGjRnB1dYWXlxfGjx/PAITdu3fHpUuX0Lx5c5iZmeG7774DAL6j6OzszCgIakQIpSJUTLt27SBJEnsFNFEJStoQXb58WSbrnp6eLOsER3zgwAEAwOTJkyFJEsPF0DthYWFcTmxsLLu7pJSAWugekhfCS2vUqBGuXr3KsEQEO9SrVy/Mnz8fycnJDCvt4uICQK9caCH29fVF9+7duW2SJCEmJoax5gndmKCSJEmfXkx5p1GNv6JsEy+8vb3RpUsXzJs3jy2w1atXIyMjg5Pz0CVrS0tLmeJSxgMlpSYjDCBKBPvo0SNcvnwZ169fx4ULF2BmZgYXFxfZBV2aYIMHD0ZNTQ1r1E6dOsnyK0ZHRzMDRo0axQogKSkJH3zwAWxsbODh4QFAD38hSXroFUKdIIykiRMnAtC7M6IFJ2Lak+IiISQLhbC7/vWvfzH+EyVrkCT9rpGYSMLS0hKFhYU8Mb766qs6gWTi3dmzZzndmQh3S6vXiBEjkJeXx/hYNFHUAq9ArcXZpk0bvmE/ePBgSJKEcePGMajc66+/zmnFRFTNmJgYBvfz8PCQJcMgxbV37164uLggKyuLkToJgO7q1atwdHSEJEk4d+6cDBDPz89PpqgMxeREdw2oRd6k8QDAaBUEfUNWPFk9paWlmDhxIjQaDY4ePcrxJ0rCAtQqro4dO6q2Q5Q/giEiooVl4sSJyMjIYIwsMcCvRhkZGTA3N4ck6RNfEAoKKXsCOwwPD4dGo4G9vT2DLpIF1rJlSzx48IAx+2nhffXVVwHU4n11794dycnJXDfNhaCgICQmJjK/vL29ZSgdhM21bt06ALWLNP1FR0cz+OTMmTNlCV5o3m3evJkXhaSkJB5XNSLrmBRvdXU1J7qRJH2OiLy8PNjY2KB169YoKSlBnz59IEkSW18TJ07kvojWslinJAaCr127xpPqzp07dRpFOwMifvq5c+fg4uICCwsLREdHY/PmzTAxMYGpqSlDPwOQWQeWlpas0EgoyKUioDb6TMKcm5uLpk2bQqvV4tdffwUA3Lt3DxYWFmjSpAl+//13nhTe3t4oLCxEbm4ubGxsWLHdvXsXTk5OsmQWQO1E6dGjB7KysthVadasGa5duyZDqoyJiWEmikqmrKyMMfTXrFnDZZ8+fRpNmzaFlZUVYmNjGXRRBFVU2y2srKxkM56S1VZWVrLrvXTpUoZjFnNYEshjly5d8OjRI6xduxaSpAfz69atGwPIvfHGGyguLoanpydba+SuL168GG+//TY8PDwwfPhwREVFoby8HD4+PpAkPbIEwbcoYz5KIsHT6XSyXT+a5OXl5ZxgZO7cuaipqeFL0y1atMDt27dllg3Bgnft2pUhbdLS0thqMgRNVFxcjJdffhmSJDH+F6BXZmTpX7p0Cenp6ZAkPQgfjbUhxbVq1SqYmJjAzMyMF6GUlBQOlWzYsAETJ06Eg4MDpk+fLgPnEz0KQsitrKzkxBpRUVHIycnh0IcIB71r1y5YWVnB1dUVN27c4NiehYWFbN6KckuW34kTJ2hTZFsAACAASURBVLh/xKtnnnkGkqQHjSwpKWGLa/bs2ey6mpmZ8a6kobEuLy/Hc889BxMTEwYOLCoqgoeHBzQaDUaMGIGqqiqGee/WrRuOHTsGjUaDNm3aYNeuXRg4cCDs7OwQEhKCnJwc1d1vQLC4AHmyBzErMaA3T0lzLlmyhL8X0TgBsP/t5eUlw6qurq7m1XvmzJmyVTg+Pp5jJ8ePH0dycjJbUpS5hJSJmLKIMrvMmzcPADhOQoojNzcXVlZWcHJyYnxuSdK7OmL/yHT29/dHWVkZm7HkSv7666+QJD0EMcHxihMS0IOz2dvbQ5L0QUkicr3Mzc2h0+mwb98+SJLe1SsvL1c9DgDorTeyXG/cuAEAOHr0KExNTdGvXz+Z9XT16lWur2fPnjKLKjo6muMfkqSPxVhaWsLLywsDBgxAixYtUFRUhNLSUu53//79MXr0aJz+HwRPQD/xaYwou4yxHUgi8Zk9e/bAzMwMffv2ZWt369atMDMzQ5MmTVBZWYm0tDSOSYaHhwOoxZR//vnn0blzZ7aYiQjKW5IkHh8lZWZmstImMECgNmUeofVu27aNreOKigqjGzEUC+vVqxfL+qVLl7gtI0eOxKuvvioLeotEmbIkScLJkydx6NAhmJqawtLSEkAtBJEkSdi3bx+/RxOfzkRRqsApU6bIZDI5OZkXAJIhyhtAFh0AuLu7o1GjRhzKqKqqgo+PD0xNTTFp0iSMHz8eJ06cQElJidGTBV988QVMTU1hY2PDv3/yyScwMTGBs7MzY+yRov3www8Z+trJyQn+/v5YtGiRTG+IZzZlxyHERoi44iS0W7duRZ8+fRAdHc3mKSmu1NRUnvQffPAB8vLymDG0QlDZ9+/fR5MmTeDg4FDH3KQciC4uLtizZw8Hy21tbbFnzx7k5ORwkJiCyNHR0bC3t4elpSXu/U+aqCZNmnC2kOvXr7NAd+7cGSkpKSyUGo2G2xAaGgpLS0u2rijfIuFzA3pUWEnSByfLysq43SLvCgsLeeJTIDwxMZFN59WrV0On03GsTIyxKHdNdDod56IbM2YMysrK8PDhQ16Njx07JksQQW7P7t27YW1tDa1WK0ObpQB9YGAgbt++LUs1R+5HTk4Of7948WIA+gzZH3zwASZMmICkpCTOfUnWEvU9ISEBN27cqLPzTM/QAkUu1EcffYSqqirExsYytK9Wq8Xly5dZIffs2ZN3vcjynDp1KssXxVA+++wz7oskSTLUUpEyMzM5BkSK68aNGxy/pYQt5Db6+voCMHzcoLCwkBPdimnlKcQhuj6PHz/GxIkTsWbNGp4j5PqTZ3HixAmOVS1duhTXr1/HuXPn6vTr7NmzaNasGUxNTbF7925kZmbCzc0Ntra2dYA8afOif//+uH//PrKystCmTRtoNBoOZWzfvh2WlpZo2rQpA0pu3rwZL7zwAluCyvE0dERh06ZNkCS9+3r16lU8ePAAAQEBbCkD+t1P8uqio6PZLXRxcWHFdOXKFXTr1g0XL16UeSEyi0tcERMSEniHg3DFJUl/clhMYDpr1izcvHmTNT11UFR8NCGobNKyFMMSGUxQws888wwrR/ozNzfH1q1beRWOiopCZGQkTExMYGNjw1vzFMtp1KgRXnzxRYSFhcnwrG1tbXHu3DnuX3x8PL744gtIkj6pAlkttNFAFgsAWV44pftADC0vL+dBWrRoEX799VfesSMLUKfT8cQjBSy6WuKuLiXnnD17NhITE3mLmRaN5ORkjodcuHCBc9E5Ozvz8RAiGiedTsersCTVYpBT+ykeIkn6TD4tWrRAjx49sGvXLvj5+UGSapOYiu2lyU6pwdQEHZDjs1NCWAq6k7Ki8RctKtolk6TaALSbmxv8/f1haWkp25F+/vnn67QB0Cthio2tWrVKhjMfEhLCbSUlT5mLDCkuCqJLkn6Ln95/9OgRx2zMzMwwY8YMNGrUCK+88gqioqI40cn69etx//59/OMf/4CJiQn27t3LGy9eXl4YOHAgLl68yOGHnTt34sSJE7C2toaZmRlbo1Sei4tLnU0jGhdJ0m98kNdiY2PDSKs0pyWpNokvLdS2traYN28eduzYITtEqzwEC+iRimkse/XqhREjRuCHH37gsum4EeUhkCR9KGbVqlU8Dp07d8bo0aNhamqKOXPmyGJ6SpKUmiw5ORmvv/46Bg0ahIEDB9Y5MLZ06VL4+fnB398fI0aMYC0P6HeHfHx8sGHDBpkbBOiPCPj4+CA6OrqOW3Tq1Cn4+vpi0KBBCAgIwJYtW+Dr6wtfX18EBwcjISEBGo0GLi4uCAwMxNixYzFnzhwWGECfxNbb2xvDhg1j7b527VpOF79t2zYAeuX8yiuvYNasWXjllVd4V4No2bJl8PHxkaW1euedd+Dr64sVK1awuaw86Uv9XLBgASZPnowpU6Zg1KhRMv5ERUXB0tISnp6eLDiGzhm1bdsW5ubmmDBhAqZNmwZvb28GayS+paSkYOTIkZg1axZee+01LF++vE6eRZ1OhylTpnD/09LS4OPjw9lsxPJ0Oh3efvtteHt7w8vLC6NHj2aXLiQkBD4+Pjh16lSdgDslgxBThon1i1bpvHnzMHz4cPTr1w8XLlzA6dOn4ePjg3HjxiEvLw8rVqyAj4+PLFYza9Ys+Pr64vPPP0dcXBzLiq+vL+7fv4+7d+/yOFMuPjWqqanBvHnz4O/vDz8/P7zxxhsyN27//v0wNzdH586dZenm1TYezp07Bx8fH2zatAkVFRWy8cvNzcX48eMxdOhQeHl5Yfbs2fyen58fNmzYgLfeegszZszAwIEDERcXhwcPHrDMDxs2jCftkydP4O/vj2nTpuHNN9/EtGnTZPHZPXv2wNfXF0eOHKkTdli+fDl8fHzg7e2NEydOIDY2Fj4+PtizZw/3ac+ePfDx8cH48eNRXFyM8PBwmJubY+DAgfD29mYv4oUXXuAxEecu/ZuRkYFhw4bBx8cHPj4+yMjIQE5ODry9vbFo0SLeibx16xaPFXkFx48fh4+PD/r164eePXuyy2qMZJms6zvOb4yUvyuDzWq/GYsfiESxrJEjR9b57Y+eHDZEhtpi7IS88mpNfUQZwil2RmWJVx8AfaxRmStP+Xx96AXKxcFQH9XiB2r9VX6mv4yMDAwZMgT29vZ8oFDt2T9DDYmhqdGfeQcAY68TxjrxxRjYIrVTjd9qz/0Rqu95Y7c/GsIDZfnHjx+HqampLEN4UlIS78zTJhi9W99NmvrqM9aH+sqUBeeVO0TKCWDs/8r3lBaJ8jm12/iGJhEFZHfv3q36nBICWKkUleatyBRl+5QuoKgklGWQgCgDiOIzly9fRnBwMC5cuICmTZvCxcWFESDEOkVFRHkQxbuVyvYo+aTkidqzOp06lpra2Iv/Knd2RD6dO3cOb731Ft9+UJLaO0q3mEg5hmp3NOkdZXuUMqvWDjUlfu7cOQQHB+P8+fOwtbVF27ZtZePdEOWhnENqbVNro3K8xHYq+a42zkrLR+STCERpaAxFUAOgdgOMUgYSUaytXbt2fINCbXFUq0/Jb4LUFsdRedzBkMEjkiQ+JDJXyXAlk5XMVL4vkjg51dwrZYOJ4uLisGDBAvaJw8PDkZGRIRNqZfuU9dfXv4Y80xCrUU2ZFxYW8pa3JOmv+NCBSbV309LSeJeNgrS3bt1S5a/yX6Xgqk14tcltqA9qf2p9bCipKQ7l/w21Q2yzIZlUjouhNojtyMnJkZ3Kd3Bw4FiMMXkW+2OMB2oK54/InxpviBdKeVfjr9rYKa0k0Trbv38/x4BHjBiBo0eP4tChQ+jRoweGDh3KYQhDsqdWr9guQzJGZajNMUPUYDyu/w2KiYnB+vXrsXXrVoSFhSEkJAQpKSn/2836Q3Tjxg1s3boVGzduNHqiGwB+++03rF+/Hps2bUJYWBg2bdqEs2fPygZXjUQhUK6i9ZFS6RsS9IYqtf8m0ul0iIuLQ2hoKDZu3GjQajT0rqFJ+O8kGmM1JfQ0qKCgAKGhoVi3bh3Wr1+PDRs28JksZTtE2fkjMvc06P/Xiuv/IhlTPoZIp6uL76T8XbkaN1SYle4qva90M0XrTU1h1Ycq8N9Cf4RvIl/+U4pbOb7/aYVBpFzU/tPj/7fi+g+QmjJQI6UrrRYzUyPlqvtHhVnNRFc7zS/Gx5TP/rdaXH/F/W3IhszTJjX3899RR33l/ietTDX6W3H9m8mQ26X2nJolI36uL/NPRUUFH0P5I+0jKi4u5tPNgDzuoFxRKyoqUFBQUGez5b+R/oy7o+QbHW/5T1F5efm/JROUsryqqirVvonPVVdXo7Ky8j+qyFVhbeqj+tyaP0NqQUhDzymDg2plNLQ+tTIbUo6h9w21h/7EwW1IGYY2McRnv//+e+zevRvt2rVD//7967TBULlE5eXlGD16NLy8vNC9e3cEBAQw7pVyZY2JicHkyZPh4eGBwMDAOhj5avyrb7zUdqWU7Te2wtdXvjFSujrKug29QzR9+nR07doVvXr1wpgxYxj6yVh9xn4zxrM7d+5g7969GD9+PDw8PBjowBB/1P5vjH/0/8rKShw6dAiDBw9G69atZVekxHLy8/OxY8cOdOvWDR4eHrKrbmr9Uhs/Y/PQGMnQIUQXRU1gDAUjlc8oj0akp6fz58WLF6Nv376YO3cu/66MryjTSim3fw25UGo7M1VVVUhNTZV9p1ae8nulcPbt25cHhn7Lzc3lXU41l0OtvWo8EutLSUlB37590bdvXwZvUw6usrxjx47xie/mzZvzs0reAkBWVhZyc3P5c0lJCUaPHg1ra2ucP38e48aNg1arlV2CV9ZFuFPiDqmSn6JbrOZ2ijwSQf+UacPUjn8Yirmp8dmQ/KrJkVpbAf0VlD59+qBPnz64fv06dDodysrKMHv2bJiYmOD48eNYuHAhGjdujCtXrjD/09PT0a9fP/Tt21cGkAnoDwIXFxer8k/sszgXbt++zTA1kiRx0Ly+Oasm78q5IH5XWVmJ7du3882Pe/9zpU4pu/n5+di7dy/s7OwgSRJfwhZJje9KOVaTn/rcdkkMrqodV6Df1DoqKhrle0SjRo1Chw4d+POGDRswefJkGWSxyBCx0WrtUQqyUuiULsurr74qgzpRuj/KstQm2cqVKzFp0iTZwdGMjAx07NiRz1qJ7Td07kg5KZXCBQAPHz7ElClTMGXKFEYTUBNMqocOR86fP192jUfJV0B/K+KZZ55BUFAQP0P3y+iuXnl5OUpLS+sIKbUvNTWVBZUUl6GxUJ4ZU/bBkLwpFyL6v1qiVuWEF9tAPFB7Tu17tQleU1ODmzdv8pgQLA1d2J8/fz4Avev85MkTGb8ePXqEKVOmYPLkyYw9BgAnT56EjY0NIiMj67SR+qmmmGkMJUlChw4dkJCQoMovJa9FXigPL4vzW5w7UVFRsLCwkN3rVcoToL976ODgAHt7exQVFUFJhhYscT6otdeY0gIASXlorSFUX6GAfiBpcAlS44+U05A6gLorBr1XUVHBl1YJcsRYXWoTyxBlZGQgKCgI5ubmfOG4vvapDXpDqCF8KCwsZEwrETpFpPv372POnDlwdHTk6xc///wzWrZsicaNG9c5CmCoXpo4L730El8HEheV+ngnTqQ/Qn/mHSXVd6JcPItkbPIkJiaic+fOsLKyqnOpu75Jd/PmTfTp0we9e/euo+zr4x0AfPPNN0bvhf7R2y+G+EGX3efMmYPy8nKD40an6vv168dhg/8ESYDc1Xv06BHCw8MREBCAn376CUVFRVi1ahUCAgIQEhIig5xIS0vD+PHjMW3aNMyaNQuHDx9GUFAQYmJiZBecJ02ahKNHjyItLQ1r165FQEAAvvjiCy4nPj4eM2bMwOzZs+Hn54d9+/ZBp9MhKysLhw4dQkBAAGJjY1FYWIjg4GAEBATg008/ZYaKfQD0mENi/X5+fnzxOCEhAdOnT8ecOXPg5+eHHTt21DkpTeU8fvwY6enpWLlyJQICArB//36Eh4fzZVITExMsWrQIaWlpyMvLwzvvvIO33noLEyZMQEBAALsNIn/Ly8uRnp6OhQsXYtGiRdDpdFi1ahX8/f3x6aef4t69ewgICEBgYCDfl7xz5w78/f0xefJkLFiwANOnT0dSUhLS0tKQm5vLiASWlpY4e/Ysjhw5gqlTp2LhwoUoKSnBxo0bZYgb77//PhYtWsQXtz09PREcHIyjR49i2rRpOHz4MGpqapCbm8t36ghNgGBIhg4dyuOntAxE62Ds2LGYNWsW5s6dyxDVRImJiQgMDMTcuXMxceJEvk8J6FEQAgICEB4ejurqahQXF2PevHmYPn06Tp48iYcPH2Lt2rWYPn06SktLsWPHDkydOhXvvvsucnJy8O6772LmzJmYMGECpk6dikuXLnG7MjMzMXfuXCxYsAABAQFYu3Yt90O0yCoqKpCcnIzLly9j6tSpmDVrFhYuXMgoHQ4ODli6dCnfdSXFUVVVhfv37+PmzZuYNm0aAgMDce7cOaxZs4ahnVq3bo3g4OA6xylqamrw5MkTnD59GoGBgfD394e/vz8WLlyIqqoqdO/eHRqNBtOnT0d6ejqmTZuGgIAAxmcnOY6OjsacOXMwffp0+Pv783WssrIybN++HQEBAfjll1+g0+lw48YNTJ06FbNnz8bjx49RU1PDCyEhnRDdvn0bb7zxBubPn4+ZM2fyRW4RL0ykmpoaLF68GBMmTMCiRYsQGBiImJgYPH78WHbXOCkpSSYLoaGhRpWwJJqZgB6kjBA7g4ODZSe/JakWwiM4OBh2dnYYPnw4du7ciXbt2kGj0cDGxgbZ2dkM6ufp6YlLly7h22+/ZSBCSZI4fhMYGAgnJyfs3buXLyFLkoTMzEwcOnSI0RRWr17NkDD0t3fvXpnA0eDn5ORg9+7dkCQ9HPPp06dRWlqKJUuWoEmTJggNDcXJkyfZ5bl58ybzQFyV9u7dy+B5kiTh+vXrePz4MQMPDhs2DAkJCbh48SILZEhICIPaffXVV9w+oszMTO6TtbU1gysSIgJdb+rYsSOKi4uRmJjI5a1cuRJnzpzhU/gjR47E8ePH8dtvv/EVIRHhQZL0SKO0wEiSHvf77t27SExMxLBhwyBJEtzd3dG2bVuGZCb+5+XlQZL0iB5kXZHS/uijj2SCpFzNly9fDgcHB4waNQqrV6+uc4Vp+fLlaNy4MTZt2oQzZ84wLPfFixcxduxYGfROYmIiqqqqGFEgOzubkUskSWJoFEnSQ4oTbtz69esZiI/c/G3btsHW1hbLli1jNFCC2VbKUXZ2NhYtWsQwLEOGDMHvv//OOPWEzkuIo8SD8vJyBAUF8WLh6emJvLw8pKam8kT/4IMPkJycXOfEOQAsWbIEFhYWcHd3ZwQTSdKje/Ts2RMODg4ICQnhuSJJenx5Unq+vr7w8PDAyZMnGS/P09MT8fHx3CbiFQBGcRg9ejTKy8tRVlYGCwsL2NnZcRytqqqK0XLbtm2LGzdusAKXJEl2MZr6UVpaijFjxjBixO3bt+Hm5gYzMzN4eXkxXPgHH3wArVaLjRs34uzZs4zFJ8YLVRWXOGHz8/N58ri7u8PX15cTl1pbW+OXX37Bjz/+CEmqBfkDasHNaPWiCUkIpoDetyfhe/z4MWNpizthpNwI75qA8dzd3TFgwACcOnUKpqamsLKyYhdQKXBiOXRhlO5hiVjwlEhAxPcmIkVOcDlt2rRBSUkJsrOzGXKGYjwi3G1sbCz27t2L4cOHIzMzUxZvIaK20N/OnTtx/vx5AOBEGrNmzUJZWRlatWoFSZIYzSE7O5vfIxeceO3m5oZ27drh3LlzaNmyJTQaDdavX4+HDx8ytA1ZThUVFQwDvWDBAvTt25dxrwICAlBZWcnWFfGMMNAkSWL0UZHISiFwPoI7WrFiBZ577jm89957qKioYBgjSrAC1GJHtWvXDi+88AIL/L/+9S+Ulpbik08+gUajQdu2bQFABplCC9vZs2dleFiRkZHYv38/hgwZgkePHnESBj8/PwD6+IwkSfjHP/7B7Vdzd5999lloNBqsWbMGOp2OIX5E6Gi1EAOl5CK3LioqCvb29rCwsJDFg5SWPpVPkN2DBg3CF198gR9++AF2dnawsLCAi4sLNm3ahMWLF3Mf8vLyGMiTIGoAwNPTExYWFujUqROGDx/OBgAh69LiTHPu008/hUajgbu7O5dByLp9+/bl4xEkP4QcLPYFqMXZ7927Nyt3gqwm2CJKriHmsCBQBco5KvKYSBInPaAPDosC8eOPP/KAE2xJr1690KJFC74pLmK2R0dHA6hFI50xYwYAvcamjnz22WeMKvriiy9yajOdTseYRIMHDwYAhtWQJH2sinzvAQMGyDqkVBCUfWXp0qVISkqCJNUCChJzCdNdiTFFvxcXF3N7CO43JSUFkqQHI/zmm2+YZ2SlEiqlKJTKGAYpbHNzc0RFRfGz8fHxrHDS09MZ5lm03ghn3s3NjVFcCZeLLKFr166hcePGvMMYHx/PbSYokYiICH6HxpGwsAgWiCB8CeKXMKh8fHzYAlPS1atXIUl6SzctLQ06nU6WXIESL3To0EEW9CXZ6Ny5MwDwnbmlS5cCAKcMI2V46NAhbv/nn3/O5efk5DC8tTjxcnJyYGJiAhcXF/z222+Ii4uDo6MjzMzMZBmOlLJ08uRJODg4oEmTJgBqlZ0kyWG8lS7f9evX0bp1a2g0Gh4nsp7s7e353p9yUwfQH28htFkRzI9glCVJD12dlZXFeF0nTpzAzv/BOxszZgyfx6usrGQo6SVLliArK4ut2QsXLkCn08HJyQlWVlYsi9OmTYMk1QJKpqamslwSTLhOp2ME2FGjRnEbxTlIRsdrr70GQH9Zm7C3oqKicO/ePZYV4pFOp2OLtkOHDnU2HojYVSSmRUZGwtzcHFqtljHRCSd87NixnJGlV69eXEh4eDibzr/88gsSExPh6uoKS0tLFs7KykoGhFu8eDGvqCKExo8//siAgVevXsWVK1dgY2MDa2trfP311wBq4XJ79+7NHVW6uwkJCXBxcYG1tTUeP36MkSNHylZanU6P2kB49MptZSonOzubgevIkjxw4AA0Gg28vLx4OxvQH4146aWXoNFoMGvWLJSWltbZ6QL0vjxBKQ8ZMgQiERggKZPq6mrs2bMHtra2aN26NbuBHh4e+Pjjj7k8QrUkISd0CXIfduzYwSsY5fsjq7lNmzZITU1FfHw8bG1tYWdnh5iYGMTHx/OikZiYCJ1Ox6B1Ima7kojXlAFaGacgq07E7oqLi2O3/YcffkBSUhKaNWsGa2trHDlyBCkpKZzKjvINkJvi4eHBiUKICgsL2R2fMWMGysvL+bL+888/j4kTJ+KZZ57BhAkTGLVVbfcN0Lu0kqQH1tTpdLxIu7q6Ii4uTvauOM4URBfHkqzK5cuXyxSd2qbBsWPH0LhxYzRu3Bg//PADampqGIyza9euyM7OxqNHj7iODRs28DyluQLocdTMzc3h6OiIvLw8ljE3Nzc8ePAAO3fuZGhlQH9XkRYsAtckC3nKlCkc446OjkajRo1gZmbGfFDuhF67dg2enp6wtLTE1KlTYWlpCVNTU0avJU9h9OjR3N5ff/2VZYHgqsW4I5HsOARQm3GFtGhJSQl69OgBjUaDq1evsikq7tRRHIGy71BH27dvz888evQITZs2RbNmzfDw4UN069ZNZpEBYLhiU1NTlJaWsvs5bNgwAHpQtX79+kGSamNt4iqnFDZKvEHWEE0moBatVaPRMECf0tT/7bffYGFhgfbt27OFQfVTFqTCwkK2GGNiYng1M4RNn5qaCknSI7VSwk7qA2VTEWFFdDodgoKC4OLigi1btuDw4cNISUnh3zdu3MgTuLy8HNXV1ZxsgjK7kPVLiq26uprHkSwaihN16dIFOp2OXdZmzZohMzMTFRUVsLa2ho2NDT7//HNekJRECLIigmlGRgZu377NMRpxFQZqjxZIkh5NlMaP0HLFBK1Ur6urK0xMTPhwZE2NPrUe7fKePn2arZYHDx5wWMDT0xMHDhxguGvqm3iMg/heVVWFRYsWQZL0qKlALZIv5XeksVMedaHYEslJdnY2zMzMYGZmxqi94hjT34MHD3hBJCTSgQMHAgDMzMxgbm7OO5kXL16ERqNBnz598ODBA57w4rEdUpY0F0nhBwYGMpSzJEn45z//CaAWM9/JyQmRkZFIT0/nZBqUmSkvL49hqy0sLHjhED0WUsQ//vgjnJyc8O677+LAgQOy3Ws6Dyji33///fcsC5TAVm3XVRJNsMTERDbRKTBGGtnU1BQREREs8OHh4Th16hReffVVzpPYoUMH7Nq1izOxbN68GevWrUNWVhYLo7OzM9atW8cBODp3dOLECVhYWMDKyoozJ9PGALk3Bw8e5AAy+edqu4rkN3/55ZfYuHEjXF1dIUm1OOWXL1+GnZ0dQ+AaOgZBsYZWrVph48aNqKysZJjgo0ePYuvWrVi9ejXHXYBaxaaGFgnUmvsvv/yy7PvCwkK4ublBkvRprWi12bZtGxo3bqwahysqKmILZ926ddDpdPjtt98YFsff3x9nz57Fiy++CHt7e3z//ffMNwo4v/POO6ipqWFXLTAwkPuo0WjQt29ffP311ygtLYWdnR3c3d3Ro0cPg9l0SDF17twZGRkZ7La+/vrrqK6uZlhjsriuXr0KBwcHaDQa3uGlzY/JkydznEiS9GGFr7/+GqdOnYKNjQ2cnJwYux3QnxFs0aIFf6Z+PHz4kN0fDw8PZGRkoKioCPPmzYO5uXmdzRlxV5QC4P7+/jh58iS3n6wEcbISFRcX82R/9dVXsX//fuTn50OS9PDUR44ckQWzxXc9PT1ZSZJ1N2TIEJ7Qzz33HCvX4cOHsxVJ+TMlqRZ2mhbCFi1aIC4uDpWVlejatSusY4ZOeAAAIABJREFUrKzw/vvvywL148aNw6lTpziBR48ePfDiiy8iMjKSF75ly5YhNzeX80xoNBqYmprWscBF76Jx48Zo3769LNM9ESk/4uXVq1fZG/nqq6+MHl2RYc6TGeng4MDQsbSiS5KEhQsXYsWKFfxZkvSY6KTFTUxMsGrVKt5hs7OzQ0BAAIqLi1nzS5J+237Dhg2wtrbGyy+/jK+++opXe3JPjx07BknSb9+T9SK6UjSRlQonJSWFhU2r1eLtt9/G8ePHodVq8eKLL7Jb27FjRwYmVBLxg6wOSdJvX4vmv6urK4KCguDs7IwWLVrgvffewyeffAILCwv07dtXdlpfXBxIWGbOnCmrq6CggN1SSap1aylQSeZ9//79+arHgwcP+DdaxSmeRcJHFgMJ8Ndff4179+7B2dkZlpaWSEtLQ0pKCk80rVbLbhn9TZkyRTbuTk5OBmNcZ8+eZeGzt7dHu3bt8Oabb7IVcebMGTg4OKBLly745ptvYGpqivbt23MMLz09nXdRtVotbwaIE4ws8X79+jFfc3Nz4ejoCFdXVyxbtgzBwcEwNzdHr1698ODBA9y7d4/LpUw07dq1w+XLl9l9Vo6VMrnxrFmzWDGLB0qJ6L3CwkLZrmhgYKBsHNq3b8+LsTj/KJlI165dsX//fgwaNAhNmzZFUFAQKynRkhXx+rds2cIey8yZM3nx7t27N1uXp0+f5jyQ1tbWPE/pLzg4mBdCSar1dCitm7m5Odq0aYMhQ4bIcl/6+/vX6Qsgt56sra3RoUMHfPPNN7wx8dNPP8HBwQGdOnVCeHg4TExM0L59e9mxGEMkiRZGSkoKwsLC2LelFTw0NBTbtm1DVVUVXwf44osvsGPHDgD6HZ7Q0FCcPXsWgD5lGb1DdPHiRYSFhSE0NJQZ+dNPP7FVFhoaKjsA++DBA4SGhspMy6SkJISFhWHbtm0oKipSPTSal5eHzZs3IywsjCcDoD9suWXLFqxfvx4bN25kYVUj4snJkycRGhqKsLAw3L9/HykpKfjiiy8QGhrKgcwdO3bg1q1bCAkJwbp16+qspGLcBNDHEMPCwvh0Ov1VVFRg9+7dCA0Nxfbt21FaWorg4GBYWFjggw8+QGhoKCZOnMgW54cffoji4mKEhYWx0qKzV9TmvLw8JCQkYMuWLfjyyy/5CApZvxRf1Ol0OHv2LMLCwrBx40Zcv34dx44dQ1hYGMLCwlBZWYkzZ85wuWShGKKrV68iLCwMGzZskCXuIB5cuXIFW7Zswbp167Bp0yYOJJPgX7p0idty7do1/PDDD9i6dStCQ0Px5MkTxMXFISwsTIavX1paiu3bt+P27dvYtGkT1q9fzxDMokdB5W7YsEGWa0DtilJBQQG2bduGbdu24ciRIxz8FpMZq8lORUUF9uzZg9DQUD6PFBMTg9DQUGzZsoXzEIjnrgC9m/bdd9/hwoULjIVFYYzY2FiEhYVx5iOdToeoqCiEhobi+PHjXP+RI0ewadMmrF27tg52u06nw3fffYcvv/wSISEhSEhIwK5du/Dll19y8o39+/fzONN1tsePHyM0NBSbNm1iTyAtLY3nOGW+EufjiRMn0KxZM7z55pvYvn07PvroI45fDxo0iDNWx8XF4csvv8T69esREhIiixsbI0mpJcVOKr8XlRxRQ06Cq71nzAxUPq904cQyxMmv1hZD7/6ZNjeU1OBp1Nohtl35Gx0dIcuMiHbtJEmSJdw1NI5KqqiogLe3N5ycnPj6ytPijyFeq8U+DJX5R0/IK4/BqFF9WGbiWIkBcyVNnjyZ73Qao4bwU3lq/o/OB2X7GsLXf+c8EHlWUFAAOzs7WQ5UQO9C01Eriv0ZKqu+9kriCqMEjlMiLapt7YuBSapUeQdJLFN8z9AFarUJT8FSsR6l0lK+b6jNhpQcDZQ4AUUGqrWvvj7QvTNxA0HZXrEsahdt97u6usqSUJw9exaSpM/W/fjxY1k5hOetLDc/Px/z5s1D7969OdckbQAo+2JoIqv9box3Yp+Vf8o+0//V8PBFntH/DS0ManddlXWqyZb4PPG/uroaT548wYoVK9C7d28+hkI3BurrP8mLksdq8qg8hCoqcFEujPFRyU9Dz4j1qI2Pcm6JY61sq5oMA3q3nWJgtBsP6E8WODo6wtHRUeZqK+tryNUxmatoaDCU/xoTXLUBVCtH2WC179TKUPterW7xO+VqpNaWhpLahFYKmyEeqNWt1l6gNruKubk5WrRogRUrVmDFihXo0aMH1qxZI3Ov1Noolpmens4ntjUaDXx9fZGfn19nEtTH7/qESdlHpdAb4oVamw3VY4hvhtqufMdQvWrf5eXl8fEbihc9fPiwXj7UNyb02ZCsN0TuDX2nJoPG+mqsvQ3ho5ouKCsrQ0hICB/Unjt3LlasWIGhQ4dizpw5dVIe1tc+NfobSLABpNPJrT3lhBdXiadNqampuHPnDq5cuYIrV64gRTgKUV99ohAUFRUhJSUFycnJMgwtpSL+d/Thv4mUfCgrK8O9e/eQnJzMi4XoFv3ZOv4v8l3Zl+zsbCQnJ+OXX37B5cuXcePGjadW19+Kq4Gk5oaqweI8TTIkzIZSjCnbS88Yiv2J//+/MnmeBtFCZcgSeRrjTOWIMvTfTso+GXrmadDfiquBZMiqUrqNT7tOQ3E0JU6W2rtK5UqfG6rQ/l8ltXgYWdwNib/UR/9XFwq1/qjFGZ8G/a24GkBKBZGZmYlz584hMzPzLwtxffWSglFTXOJ3htqsFkdRvnP9+nWcO3eOj6n8v0yicqfPam7dXxlzccHIysrC2bNn+ZLyfzvV1NTgxIkTiIqK4utZyo2Fp0H1Ki614Jz4mxj3MVaGIU1rLFioNskMBQqfJqnVB+jvUb3zzjt8clg8wGosuK38v9rv4me1oKux9wz1gZ5RKi/6nJeXh5UrV/LFV/F4BZWh3BlrSPuozvra9TTJEI+Myayh75XhAGXA+4+2S1R6REpZovuFau1WWshPk4fKspQbKspn63vfz88PlpaWDJlEB8rVdlMbKktiPfS7quISBdyYm6EUZtEUzMjIQFhYmAzOVuyAmuUgMo5+V4OFVlsBnxaplZ+fn49t27YhKysLx48f510mEjY1HijLMLZNreTr0wj+KutTM9krKytx+PBhODg4wNzcXLZTqRxjNTeVnlX+Rt+LvHkaloqx/hrjuSG+q/FHeVzlr266KHmfl5eHsLAwZGVlyaB5xEVQhG5W4/vT4qfaPBZdY7V5bWgRrKyshJ+fH2xtbXH27Fn89ttvGD9+PA4ePCh7XlmfUjfQ/xMTE7Fz5846Y0lkUHEZ80Ub4qcOGjQIWq1WhjukZLIxVweA7HSyMliqNomeFinb9Prrr8PS0hJPnjxBUVERJEmPUUWnfxvaJmX7lc+J53X+iuKi8o2lr6IxXLt2LSRJf8+UTmUban9DF4n6JtXTHi9j5Rmzlv6Iq/20aNSoUbCwsEBpaSkKCwuh0WjQvXt3mSwpJ6pyvj2tWBsgX6jVqKEK8tq1azwv6quvIbLdpk0bPP/883XaWa/FRZSfn8/Kp7KyUgbdXFpaivz8fJSVlXGygISEBLz33nswNTVldAIAsis25eXlsnIAPfKDmH2G/iWLjb4T2/DvWsFrampQVlaG5ORkBAUFwdLSEitWrEBRURHWr18PSarFC6usrJQhYCrjF3l5ebJchzqdTva82B81a+3PklIhFhQUMC6WeLTjs88+gyRJfD1LFODs7Gzk5uZye8Xf6Dv6Xvws1l1QUIDMzEyUl5ejsrLyqQZolVRYWMggd1QXoO+veB+xrKysTh7A7Oxs5OTkcL5CYy7TH6Xy8nLcu3cPK1asgJWVFVauXImioiKsW7dOdqi1srKSL40rlYk4FuKh5r/CSzWlVVxcjIKCAp6jyjHPzc3l4zQVFRUoKSnBpUuX+CL2u+++iydPnsjee/ToEQoLC7ntRCUlJaw/qqqqUFxcjLi4OEY3OXToEKfJU84HgzGuM2fOYPjw4ejRowe6du2KmTNn4oUXXkBMTAxSU1Oxdu1adO7cGQMHDoSbmxu6dOmC2NhYvoUvSXrMLn9/f3h7e+PZZ59FUlISfHx80KxZM7zyyisA9IHutWvXwsXFBYMHD0avXr0wZcoU9OzZE1999RU8PDzwz3/+E8nJydDp9OB/7u7usiQF/w7ldfv2bVlfevfujYMHD2LYsGHQaDR46623sHfvXrRu3Rru7u5YsmQJC939+/exYsUKjBkzBqNGjYK7uzt27NiBY8eOoX///nB3d2cMsLCwMDzzzDNYtGgR3/l6mv05evQoOnXqhAEDBsDT0xPz589H+/bt8fjxYxQXFzNyhpgDIDk5GR988AHGjRsHb29vPgAL6FE8/Pz84O7ujh9++AHR0dHo3r07PDw8MG7cOMaVLygowNatWzFo0CD4+/vD3d2dYVGeNp0+fRrDhg1Dz5498fzzzzMW+rfffoujR4+ie/fuePHFF5GSok/91rRpU77EnpaWhqCgIIwaNQpjx46Fu7s7tm3bVsfd/it0584dGdR07969ceDAAca9CgwMZFny8PDgyQ+oy9Lu3btlFshfXeBqamrwyy+/4J133oGXlxd69uwJd3d3vPzyywD0ymzbtm1wcXHBkCFD0KVLFwQGBmLw4MGIjo5mFA66cE33Uy9duoRx48Zh2rRp6N27Nzw8PJCUlISbN2/ivffewz/+8Q/06dMHLVu2RP/+/REbG8s4fZKkhz46ceKEbCyIJGXna2pqsHPnTlhYWGDmzJm4du0ajhw5woX98ssvCAkJgSTpIWpSU1P5Bn9+fj4SExNhYmKCjh07Ijk5GbNmzWLkCA8PD5iYmMDR0RH79u1DZmYmnnvuObi7u+PIkSNIT09npImePXsyppEkSZzOjDo2fPhwGfOfJlF5SUlJMDU1RatWrXD//n1UVFSgV69eMDMzw5o1a2Bubi5DaKVDnh4eHnjhhReQl5fH0M+ff/45vvvuO8Y/6tevH/6/9q48vKare++bmZCYEkIIMUWbalpqSlBqaEvQoqql6qPEEPWRxFxKEUENnUyNouahoYgaM6DmKWhkJCKSyEQSMt28vz/Ot1bOOc7NQPT31Zf1PPch956zzz57r732Wmvv/b6ABFtDSAjq0LOs9ZXPwDk5OYxIsHDhQty6dYsPV1euXBlJSUm4desWhJAwqmL/s7H15s2bsLe3R7169ZCWlobbt28zikBcXBwOHjzIqAQzZ85E7dq1FQgOQUFBKCgowNtvv43q1aszvr0QRbBC5RHeAJIn6e/vDzMzM4wbNw6XL1/G7t27uS6HDh1inDEzMzPY29sz7PGxY8dw584dODo6omXLlkhJSWGMNkKALc+8XFRUFExNTVmX8vLy4OrqCiMjI01dyszMRGxsLBwcHODi4oL09HRGoCUqufLwyklfCAmlW7duDG3TsmVLZGZmokePHqhatSp+/fVX3Llzhw1uq1atAIDhsqtWrcpIpnv27IGlpSVj9NG4jYuLw+jRoyGEBDdNOmhnZwegCOCya9euigPl8n8BGSEsvUBcXByEEHjjjTf4IoKc7dOnD/R6PWP/WFpaIiQkBD/++CNDNn/00UcQQsKmBopojqhyV65cYbedwN1OnDgBQNolTqssBKtDJAoEGEfEEMUB6T+vUAhBeFwUaxMeGOGP/f7770zKMWjQINy9e5fxzAiTnYAZyaMheBIyvIWFhWjQoAG++uqrZ066ykNMqjslfsePH8/XeXh4MLJEYWEhI1B26tQJgORp0TENuQdGOOEeHh7Iyspi5FghJNIHgjN2cXFBfHw8Y5iTThCFlRalVllFPthu374NIST4HhLCoPrggw8AKOGOGzdujPDwcOTm5iI5OZn7ithmCNKFSBzKa88WUKRLLi4uAIp0idA+9u3bx7o0cOBAxMXFMSQ3oVgQjDhh3ctD/mcV0hfC2XN0dERMTAxmzpyJ6OhoxtYjmPKUlBTGrCeSW+L0/PLLLwFI2PpGRkaMUxcfH8/cCXFxcfD09GR7cOPGDXzzzTdMq0fExiXpylMeFxUqx0Knwt5//30AUnhHZ7jUlO8EzTtq1Cjo9XrGVydvjeT69euwsrJC3759OT8iR8K8fv069Ho9Zs+eDSEk9hxAMnbVqlXD7du3X0iIKBdCoBw8ePBT9RsyZAhSUlJYubZv384GfuLEiTh//jz69OkDMzMzDB06lKnZCfWBsI52794NY2Nj/Pbbb5qrY6URrVxFmzZtUKlSJfakcnJyeEYnQlgiFDl48CAKCwuZeEEOp3337l00btwYJiYmWLx4MR+gFUIC9rt//z7Ppv/+97+ZOOTdd9/FlStXGLepR48eCA8Pf25DIN+VTRhvZCABMPgkTbI0u5ubm3NbAEVgk+PGjcOlS5cwcOBAmJqaYvDgwUhOTi6XPKNcCKiRUHgJb04ICTk4LS2NdWnLli1M1Pvll1/i4sWL6Nu3L8zMzFjv1KuizypUxtWrV9GwYUPuR0DKb9esWROtW7fmPPf58+e53gRjRYzXxMFI+F0bN25EaGgoGjRogHr16mHOnDnIy8tDVFQUTxpqA0Vnaok13pAoYG0uX76MOnXqwMLCgiFyL1++DDs7O5iamjIWDyCdAKeHEPzy5cuXGZAuKioKOTk5DCfbr18/BWEk4afL2UjIA+jVqxfDwf7yyy/scZ08eRJWVlYMK6Jeqi1PuX79Ood1tJGOjHL37t2h10tUUATHu2zZMgaq69atGxwdHfH5558zuQAJEap2794d8fHxaN68OXeSfPtHWVYV5aETIBlDmvGobTZt2gQLCwvUrVsXV69eRVhYGPMq0oxOIR95HICEKiqEQKVKlaDX65nBp0mTJuxVEnS3t7c3hxxvvvkm3nrrLfTo0YNJJeR1fFahd71w4QJsbW1hYWGBmP9QxJ8/fx61a9eGmZkZDhw4gMTERPZo5NRojx8/Rp06dSCEhETbtGlTDBs2jLGvAG1q+meVmzdvwtHREUIIxmcn765r1668uGFmZsaLWkRw0bVrV+YbkOsSGfDyODNJEh4ejpo1a0Kn0ymQjOWQ519++SWEkFI5lCetX78+qlatikuXLjHskk6ng7u7O2rUqIGvv/6at9qQxMTEMOIv8ScEBgaiWrVqMDY25kUWQ6IwXBTjE604AGbCsbCwQEFBAY4cOcKQFJs2bYJOp0Pjxo0BgHNhrVq1QkZGBp48eQJLS0tUr15dAc0CSNDBlSpVYiTNkJAQhhymfBZQ5OpXrVoVRkZG+PDDD0vXK88o1JF//PEHhJAgiCn3RJjrhBX/22+/QafToV27dnj8+DHngry8vBgQLTo6mpOpgJSopZyLlZUV6taty96Y3BCXZcDIvTQAmDhxIoQQ2LlzJwAo4HYpBXDw4EE2MKtXr8bp06dhY2MDIQQWLFjA9SG8927dugGAgnMTAK5du4a6deuiatWqyMrK4jCiZ8+e3Le5ubn48ccfmUDkeYTahNBoibYNKJr4KleujIKCAjZctWvXVhil7Oxs7itPT0/uq9jYWGzYsOGZPV9DcvjwYQgh5YxokrC0tISlpSUCAwMBSN48kbDI6zdp0iSFLm3YsEGxQl0ek/bmzZs5XKa86GeffcZJ98jISACSAabUDeHEzZs3DzqdDrVr1wYAnDp1ij2ynTt3cjQVGBiIoKAg7N27l1mlyOslxi4ylH379i2RFVvIrS4ZrsaNG2PlypWMVU4VIRYRYqchKjM7OzsUFhZyfmHs2LEYN24cz75OTk78QHoWWdtZs2Zh5MiRcHBwYMNVo0YNTpCuWrWKn//6669zfmzIkCFwdXVVUFOVh1D9iJLt888/h6enJ9NA1a1bl6+l7ywtLTFo0CB2tRs1aoRz587Bx8cHDg4O6N69O5cbHh6uIF6lTnwel19tuGhW7NmzJ3x9fZkuXggBExMTDB48GIsWLeKcRtOmTREWFsahCuVQhg0bxkbr4cOHOHjwIIeb5G3JIZ0XLlzIK7E1atTAgQMHsGrVKjRv3hzNmjV7Ktn6rO8KFBmuZs2aYeXKlWjVqhV79zQYKJ/Yvn17RRlPnjzhRaAGDRrgzJkzmD59OhwcHHjR5HnrKReCJh8+fDgmTpzIuSpKSANFulSlShWFLjVs2BDnz59n5nGaQMpLCP57+vTpAIqM7NChQ7n9PD09MWnSJDRp0oQJSKpWrQpfX1/Od1Oi/tq1awxb3bt3b9y4cQPu7u6oX78+JkyYgGrVqmHUqFEAJO4HIaSFKr1ezxPurFmzMGjQIIZs1xIhD0siIiJ4ZhZCApvbsGEDTE1NUaNGDXTs2BF16tTBu+++i4kTJ/LS6S+//IInT57A0dERZmZmMDExwU8//YThw4fD1NSUQyH5DDZ9+nTGv7axscGJEyfg7OwMMzMzdOrUiWcAwuEWooiuqLCwkJN9hHddnqLX6/Hqq6/C1NQUpqamWLZsGTw9PWFiYgJvb29W6KFDh8LU1BQODg44c+YMYmNjGVPe2NgYFhYWTBpLA+6vv/7i5D7NWuWVp6BnnDhxgkMhISTSEm9vb5iamqJevXo4ePAgXn/9dW5/Mv7Xr19Hs2bN4O7ujuHDh8PS0hLffPMNh+1r1qyBkZER+vTpw94UYbtXrVoVO3bsQHZ2Nt555x0IIdhAE/lDeXgI1Fa3bt1iNE0hpJyqv78/r85t3LgR/fr1g6mpqYI3kZ4fERHBIa5Op4O5uTkT7JanFBYW4tVXX+Vx8e2332LcuHEwNTVV6NKQIUNgamqK+vXr4+zZs4iNjeU8EBEgy3WpvFY8fXx80KJFC3Tr1g3Tp09HgwYN0L9/fxw+fBhr165VYNTv378fXbt2hampKdq0aYOwsDC8/fbbMDIy4roBUiRCZDgmJiZo2LAh7ty5gxUrVjBm/dSpU9GkSRP06tULe/fuxf3791GlShVm0F6/fr1BeGxAIzmfnp6OmJgYznHl5uYiNjYW8fHxyMnJwf3795Gbm4vz588jLCyMY9f8/HzcuXOHsYsAaQWCEqJa+05iYyV8KArFiLhBLmS45MdrCgoK+NqUlJQXsh3izp07iI2N5XagdiHR6/V48OABYmNjFQdkU1NTERMTg8jISKbKkgvRk8lp2cpre4D8/wkJCYq+SE9PR2xsLHtK6r6i+x48eIBr167hwoULT9U/IyMDMTExCjyvjIwMxMbG8kQDSB4NtR2VD5QOkrckkd+flpameAfa6Hn79m0A0iKSXJ9o1VV+f2xsLCIjIxX1L2+htpbrEtWL3icpKQkxMTGKLTE0ftS6JD+O87wnR5KSkpCamoqMjAycO3cOt27dUpQXExODmJgY5p9MSEhAQkIC8vLycPfuXQghOFUil/j4eERHRyMyMpInvpSUFCQnJ+PRo0c4f/48bty4wZuv8/LyEB0djejoaO6/4kQRKj7rbJifn1+sdQS0DZchSUhIwN27dxEWFgYXFxdemn/eepZG5FsKDInWMrQhb6KwsBAJCQmIi4tDXFwcPvroIwwbNoyvLY9NjlRnQ8v36r7Ryh8Ud/RFq0yt9y2pjPJ6V63Fi+L0Sq17hhY/yitnpC5TLuojSFrtYehd5DlQOaz6ixBD9QKkyU2v1/MqtNzbMoQtVpx90Hrfkt5LyGdBLZxw9d/yl5Irgdp9ld9rCJua7pW/LG1WpAT26tWrn3pJdeK0vD0u9QFbtWGgd5DXXavtSOQhDe3YpncprTEvTrTaWl6+ul5qhTfU31ptIF/5lF+nfqb63KW6/OcR9bto1VfeLmrdlP+tpbPlKVp6aqj+hupbEtDAs7anoTpo6RA9Y+bMmRBC2o9Wq1YtuLq6Iicnp9h304JgUveBobFjSAQ9rLQvKH+o1nWG7jf0f/kLA5KL6erqinbt2mHdunUllveipLTPUNdfSz7//HO0a9cOnp6exbaRuvOBp8MrQzNxaeoh9zS0QgxD5WgpZXGiLsNQ/2vVr6R3fRYp7fNflJT1mer6ann35SVa/VmcXuzYsQNt27aFi4sL+vTpw/u7XoTnJzd86jqVGkjQkNdUIWUXQ8ZHvjdH3dbPmx/S8nj+PwaxIVF7G+XhmVVI+YjaCzP0+4voL3l0IzegpTJcanfvRSiVejZ/mZRW7nYbajt1yC73jMqr3bWMw3+TvGgdq5BnF0NhtjxNUt5iKPUElMFwvWh5WWdcdWcXh9Ul76C/Q/7bDBfJy9DvL5toGSq5MXlRHpchKXWo+OjRI4SGhmLKlCnw8fFR0JeXh2hZ9JdB5J1K/zd0nfzfGzduwNPTE1OmTMF333333InYhw8fIi0tjfd0EfzMf4OkpqZi48aN8PHxUey5ell04GUQdcK9OG+ovOT+/fsYN24cvL29MX/+fAWGX7EIqPLK7d27l3GkhSg6MK21WmNohdFQI8iROrVWH9TJYb1ejwMHDmDr1q04f/68wQSj/Ho5GKEWjrj62uIIE8raQfLZSR0OqaFsASDmP+e42rRpg3/9618QQvBChSFvTf0stWzbto0RAOTHONQzJ/A0M0tp31fdr1p9qrU6tmTJEj7Lt379es2yc3JysGfPHmzduhV//fWXZr5OrTfyPlf3m7pOhraSqCecsuqAVpvIP2oiCa0VSEPjSl0fQ0ZF61mGytN6tpZDUVpv3VCfazkq8mc/ePAAbdq0gZ2dHXx8fCCEBKNEUqLhkleWDjy7u7s/xYRMqIxqzG75/+UGylCjqO8xNBjatGkDKysrBZLB48ePMWHCBKxcuVKzw9VGSf48WnLWMi6G6lxaoXLkWOLqbRRUXnp6Oho1agQnJydkZWUhISEB27dvZ2SF4vpLXRYBN9LRCYJNsbGxwZ07d/he+lfL2JQlFyafhOSDRctYy59969YtPuJCZ1qzs7MxceJExp5KSUlBgwYNYGVlxV6ZIWMAKA8haw0Wdbgjr09SUhLA5422AAAgAElEQVQGDBjA6Adag/1Z20TeX4ZIhtW6qR4fhiYCQw6D+nv1d2q90driU1BQ8FTflvb91eWpIxD5NXTPG2+8AWtrayQmJiI7Oxs7d+7kA+qAAcNlqGMIq4ksn9Y1JW3eVHsyWs8uzjDIFV8tO3bsgBCC0QiKa9zSNry6HmpjVpKolagkIZBGgtKRi6FNfIa8gN69e6NRo0YcFhIQ3dy5czXLKMt7GRK1oqp/0xKCwnnttdeQkJAAANi1axeEENi/fz/XT11fQ+UWpzul6QNPT09Ur14d0dHRZTJShqS4NinuWkO/y9+3pP6SGypDv5dVyqr/cuNXUqoEkEAIhZBgkwxJsTmu27dvIzAwEPv27cOxY8dgbW2NWrVqITY2lq85cuQI9u7di5CQEISFhQGQZsfg4GCEhobixIkTOHDgAIKDg/nIg7wRjxw5goCAAJw4cYJ/p5e4ffs2Dh8+jD/++ANBQUGKQ5fXrl3DyZMncePGDfz5558YNWoU6tWrh1q1aiEwMJCPIqWlpSEgIAAHDx5EcHCwAhs9NjaWZ/ikpCSEhobiypUruHfvHoKDgxnN4OHDhwgJCUGM7MjPsxgukt9//x379u3DiRMncO/ePQDAlStXMHfuXAaXmzlzJh+zkCue1nPlRjEjIwO7du1C586dYWFhgX79+uHMmTPIzs7mg8UEyhgcHIzg4OCnlDo+Ph579uzB4cOHERISoiA8KUnUgy41NRUnTpxgmJLMzEyEhITgyJEj/O50CHnChAm4dOkSxowZA3t7e1hbW+PAgQP8zufPn0dISAgfTL958yZ7RfHx8QgJCWGa90ePHiE4OFiz/nFxcThw4AACAwORmJiIsLAwxMTE4PDhw+jduzesrKzQvn17BAUF8T0RERHYvXs3jh49ilOnTik4FIoTdfQASBhnVDfiIAwODuZjPfI+3r9/P/bt24egoCDFsZ+TJ08+BaYZGhqK7OxsRERE4Pjx47hw4YKirJSUFPz2228IDAxESEgIT2i5ubkIDg7mY080bumew4cP4+DBgwgJCcHVq1fLZeI+evQoAgICEBQUxP0ZGRmJFStWwNzcHEIIjBkzBhEREZpjyKDhunDhAmxsbPDOO+9gzpw5nBuxtbUFAISFhaFfv354//33MW/ePAgh0L9/f2zZsoVxuuhDcCN2dnaMbXXlyhUMHjwYvXr14vvr1auHmJgY6PV6zJw5Ew4ODnB1deUB5+7uji1btmDcuHGwsLCAiYkJNyoBGzo4OGDlypXIzs7G999/Dzc3N8yZM4eRKghKdv78+bC3t4cQAr/++itjb9WtWxdt27aFEBIuGCBhZ9O7X7p0qUyuMnUeABw/fhz9+/fHoEGDOG5v1qwZkpOTceLECYYQEkICUqNOow43pDDy+qSkpGD16tWM4tCrVy/s2bMHer0eFhYWaNasGZYvX4727dvzswg4DgDmzJmDFi1aYNGiRbzjn/qsNO9Jdc3NzcWSJUuYRKFdu3YoKChAVFQUhJDgoumMIR12njhxIg4dOoRu3boxcsPy5cvx1VdfYeTIkRzmXrhwAYsXL+bwctu2bYw2UqVKFezcuZPx3oQQPKECwOzZs9G8eXO4ubmhXbt2cHZ2hrm5Ofz8/LB9+3Yup0OHDti0aRMACSbIyckJ3377LWP006RSGpFPOsuWLePIhQ54ExBjkyZNuE1OnDiBDz/8UKErTk5OuHDhAiOO2tnZ8QS9cuVKCCEQHh6OqVOnQqfToUGDBlyHZcuWwcXFBbNnz0bnzp0hhMCpU6cQFBSE7t27QwgJLdfLy4vr9tFHH8HFxQUtW7ZEx44dIYRA8+bNS/3eWhIWFoZPPvlEYTdq166N8PBwXLp0iYFMSR/kxleu50JtDfPy8jB8+HCYmZmhffv2yMvLY+gLIQRGjBiBmJgY1K9fH6+88gr0eol3UAiBAQMGIDw8XGG01q1bxweLhZBwwGNiYmBnZwchBGNREVLltGnToNfrGRtqzpw5XOaiRYuQlJTEOPbVq1cHIIVQBAsSEBAAoIh2y93dHYDEKFKzZk2YmZnh+vXrDOFDCAYtWrTA559/jgsXLjC8hpWVFXJzcxEfH48mTZqgRo0azPZclhkHkHCKzMzMYG5uzr8RrDN5QISR1bp1a4VnWJpnyPswOjoatWrVgo2NDWM5HTlyBKampmjevDm6d+8Od3d3NiotW7YEAGZXoQPthMUlzy2UVgj7nYySm5sb8vPz2bsispRr166hTp06MDU1xf3796HX63kRgQhREhISuH9fe+01ABKZC002QkiQR3IIpn79+jGMOHnqpGNbtmxBXl4eYmNjIYQEwXPmzBncv38fTZo0gbGxMRumwYMHw8jIiFFWCY+stIey1Z6GnL/B3Nwce/fuVaCKhoWF4dq1azA3N4eZmRnfR7qyZMkS3Lp1CzY2NjAyMsLy5cvx8OFDRpK4cOECsrOzsXLlSh4fCxYsgBACS5cuBQA2TseOHUNaWhpq1KjBY8Hc3BzDhg3D6tWrGU126NChyMjIgBBFiCbPIhEREahfvz6EEJwSIJ2jXDVh0Ddp0oSv0RIGEqTGpXyDvb09u9gRERHcsAEBAXj99ddhbGyMc+fOoaCggBt18uTJyMrKYjyeqVOnApCsLN2/adMmvPbaa4waSkJEDtbW1igoKGBolPr16yMyMhKhoaEApNmLDMvs2bMBgFEXhRD4888/mbS1efPmuHHjBj+D0FlnzZrFJ9tpUBFWFCAhUpiZmaF27dpMj9SnTx8GPAPKlhu4c+cOqlevDktLSwXxJ2HuN2vWDHl5eTyr+fn5lbpsEkr8A0WKWbNmTQ5pCFuL2jg/P58RXYOCgrBmzRoIIYG4AVK+0MTEBJUqVcKtW7dKXQ9ql4SEBOzfv5+9b8IsJ6KNMWPGAAAjqjo7OwNQ6gqxIOfm5nJdadVRbgAGDBiAWbNmMRZ+w4YNsXLlSp4co6OjERMTAyGKILPl7UQYVwSXLIRAfn4+6yQNVoLmtrOzKzWxiXpSIf5BIYrgyIkgQgjpwHKdOnVQuXJlnkCAIsRgwrYjz3Dx4sVMCCKEwJUrVwAAzs7OWL16Nfbv3w8hinD5jx8/DktLSxgbG/POACcnJ56of//9d34mRQC1atXChQsXcOrUqTIflKf3fvz4MRwcHGBkZAQ/Pz++n4yqpaUlCgoKMHjwYAghGLPLkChgbfR6Pc9stJoDSGEVeQLyzvb390enTp1Qq1YtfPvtt8jJyUFsbCyMjIzg6OjIS+40o7z66qt8vxyw7d69e4xrT2HL3bt3+Ts5ymV0dDQDDv76668AgLNnz0IICegwOjqaMa83b97M9+3evRtVqlSBjY0Nzp49i6lTp/IsQ16U3KVv1KgRrKysuP4mJib8vLKGinJUSZJbt24xdhfNhNWqVYNOp1MgkJZG1Cs19G4eHh68EkQAf3Z2drh69Spj39PMSzhs69atw/jx41GlShV88sknijxPSaKeBBMTEyGEFA7t2LEDUVFRqFevHkxMTHD37l0UFhYyCiYZJNKVV155hXMfx48f57oS+u62bdu4/zIyMhg8sVq1arhx4waThXTt2hWZmZlMVkE5zcLCQk4vkDEjtN1PP/0UN2/eRP369VG5cmVs2bIFw4cPh7GxMTw8PFhfSivygU5ph9dff509igMHDkAICfCQcPQ/+eQTvl+uK35+ftDr9YxE6urqyt4XeYJbt26Fg4MDn/sVQuDbb7+Ft7c3bGxs4O7uzpwShw4dYuwsLy8vbpvCQol1m8J2eX3KuqoKFIWyrq6u/FtiYiLatWsHIYpIXchDl0Nta4mg5CEgoR8SwiHF2g8ePGBs8vHjx/PM3bRpU/Tv3x9z5szhcAQA7zsilh8A6Nu3L4QQ+PHHHzn8kHsvxNwjRBFzCADExMQwkNnPP/8MQJrJjY2NYWNjgz///BNAEXrk8OHD8eTJE4V3R0IK4eDgAACcHxk4cCDy8vKecukbN24MS0tL7N69G02bNmVXtqTVES2hkIzya4Bylo2NjcX169dRuXJlODo6Mn5RaUXehxEREazUBDF96dIlVKlSBUIUwTkT0mXr1q3ZCJDH1blzZ565gbLt2aFlc0DyEnQ6Ha8OkXExMTFBWloakpOTmWhh69atAIpCogEDBnC5hJTp6OjIekmenIeHBx4+fMge+hdffAEAnBf9/vvvER0djUqVKqFx48a8ABQcHMx5wCtXriAnJ4dDz507dyIoKAhCSAglAwcORM+ePfnesrQJoFxJJ10dOHAg/06Dd/PmzTzpfvrpp/y7fJKhCKJr1678XZcuXdhTIXKSH374Affv3+drevXqhc6dOz8FoU7QNNbW1hweyyfMrKws2NraKiKcZ1l9Jkoz4moElEgwR48eRVxcHOrXr49KlSqx02NIFHhctAQthMCDBw/w8OFDBSTLwIEDuQJyONzTp0+jW7duSEhI4EQfhQY7d+6EmZkZqlSpgry8PMaxJsNVWFjIbnC/fv1w9+5d9O/fn11x8h4IpZNYgzp37swzVtu2bWFsbIygoCAekHLDdenSJUZM/e6775Ceno6GDRuiUqVKTIskN1wFBQVsbISQ8iqU0yjttga5kCtOvIK5ubmswIMHD8bjx4+ZMJQMa1lEXifK27i5uSEsLAx37tzhcKFz587IyMhAQUEBTybTpk1ThF2HDh0CIO20Hz16dJmhseV1ofBu5MiRzABOxjEuLo5zo87Ozvjiiy+wY8cOdO/eHUZGRvj99995o+mnn34KIQSGDRuGlJQU3L9/H9bW1rxlgbwYIQQuXrwIAKhVqxasra1x7NgxHvjEKBMREcELMEIIHD9+HA8ePICZmRmaNWuG8PBwxj8XQihWywcNGqQI90vbJoWFhXj06BFatGgBnU7HEzRBkzds2BBAEQQSeTg5OTncVx9//DFPapRDtLa2RmhoKOfv5J79jRs3+LtffvkFgBSyTZ06FdOnT0dhYSHnmGbNmqWo70cffYS//voLQFEIPW7cOP69rEJ2Qe7QkM6/8847SE1NxZIlS3iyKBVZBs3WcgWeMGEC2rRpg6ZNm/JKihBSiEih2oABA/Dhhx+ievXq+Pe//43169fD2NiYPTZKgFerVg3Hjx8HAKYdb9OmDTIyMhTMOTk5OdyR8+fPx6NHjzBgwAB2dYGiHAl1dnBwMLu6ffv2xfDhw3k22rhxIy5cuIDq1avzLAQUYQrVrFlTsRmSOkSv17OxEUKwcXtWoVWh/v37Izk5mVf0Bg8ezIOcPMIxY8YUu89NS+R9SDmD5s2bo2PHjti9eze3GcFc5+XlsQcmhIQpTonYatWqYcaMGbCyskLXrl0VzE6lqQfNxhEREeypy70D+eCiDbFCSAnyffv28aJMr1698MUXX6CgoEABQ92jRw9MnjwZQkj5TwCc02zWrBnu3r3LfwshrULS3jjS32rVqjFXpBBSWEp9VLt2bfTs2ROTJk3i3fwNGjTAlClTYGpqil69erEnW5Y2AYCffvoJOp0OJiYmePjwIXM02Nvbs8Glibpfv35ISkriUO/jjz9WTJj+/v4QQmDGjBkAiqIaGxsb9paTkpJY18zMzDBjxgzUqVOH4dZpkhNCMLM6UITnTzyalFOeMGHCU/pWmvcHioyfi4uLYlx37tyZ88uLFy+GEBJWfXZ2drHlCnm8mpGRgbFjx8LNzQ0tWrTA4sWLkZKSgsmTJ8PV1RVjx45FdnY2VqxYAVdXVzg7O8PZ2ZlXXIgZp0GDBhgzZgzeeecdTJ48WQHfC0hsHu+++y5Gjx6NVq1aYffu3Qz9+vnnn2P69OkYOXIkPDw80Lp1a+zZs4fhkb29veHm5ob27dtj+/bt2LNnD9q2bQtXV1eeUZ88eYL+/fvjs88+w4ABA9C/f3/FkviaNWvg6uqKX375ReH2yg0F0UN5e3uXaYVPLVTmtGnT0KdPH3zxxRdo1aoVDh8+zCFVWFgYatasierVq/MsV5ZZTb55dMSIEXBzc0Pr1q05bzRkyBB07NiRy87Ly8OgQYPg6urKJAlxcXHo0aMH2rRpg+bNm2PEiBHF7h0z9K50bVJSEr744gt07NgRb775JhYvXoz+/fvD1dUVHTt2xM2bN+Hj4wNXV1d06NABO3bswL59+9CmTRu4urris88+43YfOnQo3Nzc0KFDB4SGhnL/Udg7bdo0uLq6MsnHwoUL0aFDB7i6umLu3LlITk7GpEmT0L59e7Rs2RJr167F1atX4erqCjc3N1y/fh0LFixAhw4d0LZtW8yfP5/7pWPHjmjVqhWcnJwUVHplyT9SOxIBS9OmTTFmzBh07NgR8+bN4/1ZdN3MmTPRt29fjBw5Em+88QYOHTrEukJtvG/fPrz77rtISkpCYWEhvvrqK7i6uvK+NjIs6enp+OCDD9C2bVs4OTlhwIABPNaio6PRoUMHjBo1CmlpaaxD3t7e8PT0xLhx4zB27Fi0bdsW69evR3x8POdTy5IqofdaunQpevbsibFjx6JVq1bYunUrp5mSk5PRoEEDVKpUCceOHSuxTEWo+DySl5fHy89eXl5PlSmfjUnUBkF9j3qneFnrqbUDWate6u8KCgpgZWWlYIEuL9EKM8lDoJWUsuYQijttoPX+z5qfKY2Uhy6VpTz1+5RlQD3rc8vSJnTdw4cP2fNcunRpqfrFEDx1cacI6O+SvCItHShNHUo62WLoWfL20qoXhbWlZTEScoOifoB8xlWfgdKqkLW1NSpXrswrFvLr1R/12Sn5/+XPVcMla9VPXke9XonHLf9evZQrf+7p06fh7++PdevWoXv37vD09FSU/ayi1a6A5OH4+/vj6tWrvLolP1lQlgmF2kntPcrbTt1G6r+1lKmsS9+GnkHvZMjAaE0mdI/6HdR11XoftQetLl9+j1yvtPRC3S7P0iYAOJ9nY2PDK6NUN/mztAxDYaHyLK38PbW+V29Y1jJGWrqiNZ7kbUbXyc8clyTqsSsvMzU1Ff7+/jh9+jQv6sm3PRUnmoZLy8DIG1l+eDU/Px8XL17kHI2ZmRlCQ0ORmZn5lFKpFcmQMVK/rKHBoK6rVqMXd1hbfg95i5Rnkpf1vKJl8Ok0gRDSRsRvvvmm2MFcnGi9n/r5Wv2ovk9tAJ6nLvR/tbEy5EWo+1lrcjR0naHfDf2m1VZa/6rHxbO2yZ9//sn9XbduXZw5cwY5OTmaBkdtxOR1UbeZuh7qtlOPieLKkX+nHpNa7V5a0TJcdD+taAohEU5PmDCB8eu16iaXUuNxaVWICt6wYQNmz54NX19f+Pr6Yv78+ZyTKo+B/yKF6nf48GH4+vpizZo1f8tzb9y4gYULF2LOnDnw9/f/W55ZIX+/FBYWYtWqVZg1axaPDz8/Pzx69KjEwfmyCr1zfHw8fH19MW/ePN6MK/+9OHlmw1WWh/y3y3/DO/w31KFCyl8M9auWR/e/LmVpk+fyuOQuoFYuqqxu5d8t6pDi74KfNRSqVcjLJ/LUijxnp8au+1/qf0MhspyGraQ2ee5QkR6sVZl/wkyi1YAvWgzlcyrk5RNDY0Q+UMtrJfSfIlo2Qm28SmqT5zJc6koY+vu/WZ416VhSeaW5rri/y1MMJWHVCVhD974MUpb30Epua/1WlvbTSor/r3rb8jbRWogpTZs8d46rQpRiaAVGr9cjNTUVqampvAEwJydH8bf8vuedhQ2tNGqFqVresjz0/yd6BOp8idYKoaHBQe+sda3aazJkyCrkxUqF4SpnkSs6Df7ExER06dIF5ubmsLa2xqpVq5CcnIw2bdrAzMwMLi4uiImJ0bz3eepRHu9CdfqnyfPUW56T0mpHQ99XGK6/TyoM1wsQMjw0cFJTU/HZZ5/ByckJZmZmjFLwySef8JlIOzs73kKi3oP0rHWIjY3FlStXcObMGRw9ehSXL1/G1atXceXKFZw9exbHjx/H5cuXce3aNYSEhDA07+XLlxmm+p9quADpQPGxY8cQFBSEq1ev8uf06dM4cuSIJkWbljcWGRmJq1ev4tq1a9wugLScT2XScaoK+XukwnCVs9DGQkNeE8GWyCFSGjduDDc3N2RmZioMxfPO4HSAvUmTJvj6669RqVIl3vD36quvYtasWQwb9MknnzBmlRBFCKX/1BWvwsJCpKamwtfXVwHjLIRAz549MX/+fE2ARL2+iH2HkBToEL8QAqampjh+/Di+++47PkROHznwX4W8WFEACRpKSpYmCVnS9aUp01AS2dBzi6vLsyQ+SyqvpDrNnDkTzs7OT+20putmzJgBMzMzrFq1Cnl5ecjPz8f48eNhYWHBgH3lmSvp1asXhCgCz6tZsyYPsg8++AAAGGmByETo9969exusT3G6otU+zxpWaT2ntAlxuZd47tw5hYFZtWqVZhlqnZHDPLm4uMDd3R09e/aEt7c3Y541adIEvXv3xnvvvYclS5aUWO/S5MRKo4fF3fu/kHdjdAh5QrI4KakhSqOkxYUfhii4XoSUZNzK0ul0SJTwq9QKtHnzZtja2iqYmr///ntUr16dkVXLWz799FN89NFHePLkCR49eoRatWo9ZZhu376Nli1bIiAgAPv27XvK45JLSQPheULK0pT9rOUTgiqhhBJEUkn9KydAJpwyoMjY04HpFyXllacsK5rDP0H4rKI6JFi/fj3mzp2LBQsWwM/Pjxmj6agCIOUQFi1ahPnz52Pu3LnYu3cv9Ho9srKy8PPPP8PPzw+HDh1CQUEB/vjjD/j5+SHmPyw+gBRWLVy4kJ8REBDAhzjXrVvHxwC2bdsGX19f7Ny5E3v27IGvry8D4q1YsQJ+fn64ePEiE1tQWQCwfPlyLFy4kOF2N27cCF9fX2zfvp07FZAGxpIlS7BgwQJ+VmFhIbKysuDv7w9fX1/k5eUhKysLixcvhp+fH27fvo2bN29i7NixjLPv4eHBB0Xlua709HTF6qFer0daWlqpaa6eReSU5WlpaQrDRSQigITsUVBQgPXr1/PvH3/8MQICAviIihwWCJBw+b/++mssWLCA0UsBCY530aJF8PPz0/yXwB+XL1/O38lzTSkpKVi6dKninpSUFNa5rVu3Yt68efxs9f1aYshwkfj7+3NZlGf87rvv0Lx5c+h0Ouh0OgwaNAjHjh3Drl27GCOLsMbkmGWbNm2Cr68vFi1ahNjYWAASMS+14+LFi3Hu3Dn4+/vzuEpOToavry9mz56NuXPnws/PT4GPdefOHfj6+mLOnDnw8/NjvK20tDQeO4sWLcKSJUtw7tw5LFiwAIsXL1awn79s+wWFlls5e/ZsPsl+6NAhNGzYENbW1ujatSvDt+7cuRNOTk7w8PDAjh07YG5uDp1Oh8DAQMyYMQM6nQ5CSKiTqampnA8glpYdO3agUaNG8PT0xObNmxk8Lisri3MzFhYWmDZtmiI3QSwhO3bsYPILIQQaNWqEI0eOwMPDg117OnEuhEDjxo3x1VdfMTUUkQcAEnddw4YNMWLECA4P2rdvj9zcXMyaNQvm5uYwNjbGzp07GWpYCIkdJzExkRm+bW1tsWbNGkRFRXF7qlmCqa0NHYYtL1F7J6mpqZoel/zZGzZsgBASRnyVKlUY3praLzc3F8eOHWOUznbt2nFerEOHDrh06RIyMzMZ3VXr07BhQzg7OyvCVgLJW7p0KRwdHdGrVy8mqhCiCHCREDKbN2/OPAhClEyfRoaLdFLOK0kQ0B9//DEsLCzQqFEj7NmzB6GhoWjbti0brmnTpiEiIgJXrlzBhx9+qKjb5cuXcfHiRYZg7tu3L6pXr4569eph/fr1SE1NZaBGIQSTegghATcSYOH06dM5vO/Vqxfy8/MxZcoUptEbN24cs02NHDkS9+7dw+HDhxW5Szs7O8Xfq1evBlB+cD//LaIIFYEiYoymTZsyTTsB5nfq1Al6vR4BAQHQ6XQwNzfnWZ2QGwcNGoSCggLG7yZ4mMOHD8PIyAiTJ0/GoUOHYGRkxLjbhDlPpAVypaUO3bhxI86ePYsGDRrAyMgILi4uGDZsGLvtVlZWyMjIgK+vL8+sVlZW6NOnDyusEAIrV66EiYkJ3nnnHQBAYGAgzM3N0aNHDwBg9h+Cpj569Chq1KgBCwsLvPrqq5g4cSIbRELgpPrKccIBPBWCk5FQf/cichFywwlIsCpahovqA4ANsBAS8cilS5fYwFhaWgIo0gUhBM6fP8+TjhASdR0g5fLIUOh0OixdulRx39ChQ5kggryW7Oxs/tvW1laBjtqjRw/k5+fz3126dEFGRgb27duHmjVrKpictETtcS1fvhz5+fno1KkTT3L37t1jVqB27doBAPr378/PJNBCAAruwW+++QYA4O7uzkY1Pj6egSidnZ2RlZXFZCXkEAwdOlRhvC0tLbF9+3akpKSgV69e+Ne//oVHjx7x7/b29gDAnIhCFBGHyGHGN2zYoJjsCSH1n7oybEiEOpFMFFndu3cHILmp5KWsWLECmZmZMDExQc2aNRUQtmS4atasCQDs+XTq1AmZmZlYtGgRbG1tcf78eVhZWcHW1hZRUVGIjIzkGWfRokUAAD8/P1Y0QrUEJC+POqRSpUqIioriQbJw4UIAYNIEW1tb7N27l1lDhJDIOojso0ePHsjLy0PlypVRrVo1hIWF4e7du8ymQhjccsqqWrVqITExkZWQXHFiyCGCB3Wbqv819J1aAgMD8d1335Xqs3btWkUoKv8XkAyXfKCUZLg+++wz5OXl8exNZL7y9jx58iTWrl3LRsrNzQ0ZGRlPTTyPHz9WQJhs2bKFmZmEkMDj8vLyMHHiRIwfPx5dunRRGA1nZ2dERUXhvffeU3gqS5YswePHj0sclEePHlXUZ/369Th58iRDkL/11ltMz0afR48eMVGrEJKHT0KkHzQmrl+/zquzLVq0wC+//MJ/CyFw7949heGiJH5qaiq2bNmiuLZ169YIDw/Hk+rDNukAAAlPSURBVCdP2AMmw5WXl6cIU+fPnw+9Xo9mzZrxdw8ePFC09dy5c5/ShZdBhHxndGFhIUJCQlC7dm1UqVIFX3/9NYd4rVq1QkFBAVtzOVJhdHQ0u7OUnJYr5q5du2BtbY0pU6awR9elSxdMmDABTZo0QZcuXXj2IPJVISQKJxK9Xo/ly5ezATl16hRyc3NZ+ZYtW4bs7Gy4ublBiCIuPMJWJzRTIvQMCQnBwoULIYRA27ZtMXnyZDRp0gSurq44deoUAClHRPj0Dg4O+Ouvv5CQkMDvtW3bNjx8+BBOTk7Q6XQ4efKkor7P60mdPXsWe/bsKfGze/du7Nu3j/NlxLEo9/LS09MZz12IohyX3NuW57gGDRqEhw8fMutTs2bNmAORPiEhIQxHTN7M1atXGfeePnfv3mXccjL4xN8phJKqzsvLC05OTrC2tmaPTQgBf39/5OfnKxLmQkhEC5TjonctKCjAjRs3cPnyZWRlZeHUqVOKezZs2KAwZo6Ojli/fj2CgoIQHByMM2fOQK/XK0LexYsX8ziRG64pU6YwI5BOp4OdnR3Wrl2L48eP48SJEzh16hTy8/MxZMgQvoe4D0i2bdumMF4NGzbEmjVrmPFICInlvaCgQGG4GjRogPz8fAU/QmxsLOPnCyEwb948Rdu8LCK0wpVTp07B2toa/fr1w9dff83Y5YA2zdCFCxe4ocgLI2YVnU6Ht99+G/369VMoXosWLfDNN98gMDBQUSEK1XQ6HTMFAZIyUn5rzpw5ACSqMnNzc9jb2yM6Opopv0xMTJCQkIBt27bBzMwM9vb2iIqK4lWzqlWrorCwkJXJ0dER8+fPx65duxR1ycjIgKWlJXQ6HS+hh4WFQafT4ZVXXsHdu3exevVqCCGRPTzrsn95iqFD42rDRauGcsMl97g+/vhjZGRkMIVX06ZNsWzZMuh0OjZSoaGhbLioz27evKnIPwkh0dXLB/vatWsRGhqqMD5ygtoaNWowwQU9i7zbpKQkdOnShScsISSmIrlkZ2dz2Pf2228zIw4ZwZ9++gkhISEwMjKCTqeDsbEx/vjjD0UZhYWFeP/99/kZNjY2zDwjp4mvVq0aVq5cySQxRkZGCr2lsog+TAjBK8uFhYXIy8sDAGzevBlVqlThchwdHdGiRQt+//r16yM/P58nZiGkHGtBQQFHCVqG66X2uORGKykpCc7OznByckJiYuJTN1AoRvRiSUlJTNzq5eXF4YqcC07OpkP3v/nmmwCkgbN48WLY2toiPT0dgYGB0Ol0aN26tYLp4/z586hatSpsbW2RkpICoIi+u3HjxoiOjsa8efMgRBGCKaGauri4AAACAgIghJTkDw0NZVRKYgcGJOLKGjVqID4+nmfqZs2aMag/KWCrVq2QlpbGXsqiRYuwe/duJCcnIyYmBnv27MHBgwf/FoUhD0uNmkkbKQFpBZj48YQoYqyW9z2xuwghbUiVh4q1a9dGdna2gmXp8uXLint69+6NgoICfPXVVwrDlZ6erghfNm3apNhb9d577yE3N5e9u/r16zOBKBmbFStWoFWrVuwpysOo4cOHK9ojKysLVlZWEELK1ZHhokmNvFM5RdmUKVMASHRhlO+UJ+FtbGxYHydNmsTfGxkZ4d69e4prR48eDUBaAe3YsSMyMzOZtZwMN8myZcvQsGFDnD59Gunp6XjjjTd4zMjTFJRPlee4aDVXnuNKSEjg9IkQRazoL2WOS74VQk6Bbm9vD3d3dxw/fpxnhgMHDvCxldOnTzM/IRGmkhCTsBBC4bEdPHiQFdTBwQH16tWDg4MDduzYgfz8fF6ZkRNmAmDv6I033uDv5K78kiVLmIaMcnE0O9HKipySauDAgTh79izviq5bty4aNWoEW1tbbNmyBTk5OexdysPiN998k8vYuHEjl2lvb4++ffsiKioKzs7OfI169n0RogURIv87MzNTMZHQbH3t2jWeUG7fvs15SiGkBLV8Q6oQ0iLJb7/9xqu5LVq04BSBk5MTzpw5gydPnigGsRBS/lG++9zHx4dp6ISQdvHHxcWxt0HGTF6GfFWub9++zK9pbGys4LwEJENOvIgjRoxQ5Krkurh//37WRSGklVEbGxv88MMPuHbtmqIfhZDIWCMjIzkRT5+TJ0/i4sWLrH/UfrVr18bChQvx6NEjTlGQ3tOWBgqh7e3tsWDBAg77iNF91KhR3HZURqVKlfDhhx8iMTER586dU6xSBgQEKPKDNjY2nPp4mUTB8hMREYHXX38db731Fry8vBTbCT744AP2Oo4ePQofHx9Mnz4d48aNUxydoLIiIyPh7e3Ne1zknseRI0fg5eUFDw8PeHh4KM5/rVu3Dt7e3rh3756ionv37oWXl5diP9H27dvh7e2NFStWIC8vD7Nnz8a8efNQUFCA6Oho+Pj4wNvbG6mpqQAkMllvb294eXlx+SEhIfDy8sKYMWMwevRohIeHc/mbNm2Ct7e3on5r166Ft7c3fv75Z2RmZmLSpEnw9vbGpEmTkJWVBUDace3l5YXZs2ezd/gipaRd5Xfu3OF3p4+Pjw/8/Px4w29AQACmTp3Kv0+dOhUzZszgNpw8eTImTJiA5ORk5ObmYv78+Rg9ejTGjh2LH374gSe2+/fvczlTpkzBlClTMHnyZHh6enLZ06ZNU9THx8cHJ0+ehK+vL9+XmJiIjRs38jX79u3DggULMGnSJIwaNQpTpkyBt7c39u/fb3Cn+M8//wwfHx+MHz8e3t7eigQ7yeHDh/n9Ro4cicjISOj1evj6+sLHx4ff39vbGwcOHMCmTZv42fQhlvWTJ08qyrp06RL0ej0iIyMV94wbN44ntCNHjsDb2xtjx47FhAkTuN1JZwHJmZg8eTJGjBiBiRMnMgVZeno6ZsyYoWjH6dOnY8qUKVz38ePHc/1eJlEYLloNkdOGhYeH814XYmKukAqpkAr5/xQFISztydm8ebPioldeeUXx/T8Vo6lCKqRCXg5RGK7Lly9zAnfatGlYsWIFhgwZAnd3d+zZswdA0a7vCsNVIRVSIf9fItTL5rdu3cLx48exd+9e7Nq1C3v37lXs+FZvrqyQCqmQCvm75antEMVJSXAmFVIhFVIhf4dUAAlWSIVUyD9OKgxXhVRIhfzjpMJwVUiFVMg/TioMV4VUSIX846TCcFVIhVTIP07+DzCkKJI8zQKAAAAAAElFTkSuQmCC">
            <a:hlinkClick r:id="rId4"/>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descr="C:\Users\John\Desktop\Bk 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626417"/>
            <a:ext cx="3029258" cy="59889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E:\Copy of all fles\NLA\NLA logo.png"/>
          <p:cNvPicPr/>
          <p:nvPr/>
        </p:nvPicPr>
        <p:blipFill>
          <a:blip r:embed="rId6">
            <a:extLst>
              <a:ext uri="{28A0092B-C50C-407E-A947-70E740481C1C}">
                <a14:useLocalDpi xmlns:a14="http://schemas.microsoft.com/office/drawing/2010/main" val="0"/>
              </a:ext>
            </a:extLst>
          </a:blip>
          <a:srcRect/>
          <a:stretch>
            <a:fillRect/>
          </a:stretch>
        </p:blipFill>
        <p:spPr bwMode="auto">
          <a:xfrm>
            <a:off x="307976" y="1184275"/>
            <a:ext cx="5254624" cy="1177925"/>
          </a:xfrm>
          <a:prstGeom prst="rect">
            <a:avLst/>
          </a:prstGeom>
          <a:noFill/>
          <a:ln>
            <a:noFill/>
          </a:ln>
        </p:spPr>
      </p:pic>
    </p:spTree>
    <p:custDataLst>
      <p:tags r:id="rId1"/>
    </p:custDataLst>
    <p:extLst>
      <p:ext uri="{BB962C8B-B14F-4D97-AF65-F5344CB8AC3E}">
        <p14:creationId xmlns:p14="http://schemas.microsoft.com/office/powerpoint/2010/main" val="3705415559"/>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Tm="114519">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style.rotation</p:attrName>
                                        </p:attrNameLst>
                                      </p:cBhvr>
                                      <p:tavLst>
                                        <p:tav tm="0">
                                          <p:val>
                                            <p:fltVal val="90"/>
                                          </p:val>
                                        </p:tav>
                                        <p:tav tm="100000">
                                          <p:val>
                                            <p:fltVal val="0"/>
                                          </p:val>
                                        </p:tav>
                                      </p:tavLst>
                                    </p:anim>
                                    <p:animEffect transition="in" filter="fade">
                                      <p:cBhvr>
                                        <p:cTn id="10" dur="2000"/>
                                        <p:tgtEl>
                                          <p:spTgt spid="10"/>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2055"/>
                                        </p:tgtEl>
                                        <p:attrNameLst>
                                          <p:attrName>style.visibility</p:attrName>
                                        </p:attrNameLst>
                                      </p:cBhvr>
                                      <p:to>
                                        <p:strVal val="visible"/>
                                      </p:to>
                                    </p:set>
                                    <p:animEffect transition="in" filter="circle(in)">
                                      <p:cBhvr>
                                        <p:cTn id="14" dur="2000"/>
                                        <p:tgtEl>
                                          <p:spTgt spid="2055"/>
                                        </p:tgtEl>
                                      </p:cBhvr>
                                    </p:animEffect>
                                  </p:childTnLst>
                                </p:cTn>
                              </p:par>
                              <p:par>
                                <p:cTn id="15" presetID="6"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par>
                          <p:cTn id="18" fill="hold">
                            <p:stCondLst>
                              <p:cond delay="4000"/>
                            </p:stCondLst>
                            <p:childTnLst>
                              <p:par>
                                <p:cTn id="19" presetID="3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2000" fill="hold"/>
                                        <p:tgtEl>
                                          <p:spTgt spid="15"/>
                                        </p:tgtEl>
                                        <p:attrNameLst>
                                          <p:attrName>ppt_w</p:attrName>
                                        </p:attrNameLst>
                                      </p:cBhvr>
                                      <p:tavLst>
                                        <p:tav tm="0">
                                          <p:val>
                                            <p:fltVal val="0"/>
                                          </p:val>
                                        </p:tav>
                                        <p:tav tm="100000">
                                          <p:val>
                                            <p:strVal val="#ppt_w"/>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 calcmode="lin" valueType="num">
                                      <p:cBhvr>
                                        <p:cTn id="23" dur="2000" fill="hold"/>
                                        <p:tgtEl>
                                          <p:spTgt spid="15"/>
                                        </p:tgtEl>
                                        <p:attrNameLst>
                                          <p:attrName>style.rotation</p:attrName>
                                        </p:attrNameLst>
                                      </p:cBhvr>
                                      <p:tavLst>
                                        <p:tav tm="0">
                                          <p:val>
                                            <p:fltVal val="90"/>
                                          </p:val>
                                        </p:tav>
                                        <p:tav tm="100000">
                                          <p:val>
                                            <p:fltVal val="0"/>
                                          </p:val>
                                        </p:tav>
                                      </p:tavLst>
                                    </p:anim>
                                    <p:animEffect transition="in" filter="fade">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000" fill="hold"/>
                                        <p:tgtEl>
                                          <p:spTgt spid="16"/>
                                        </p:tgtEl>
                                        <p:attrNameLst>
                                          <p:attrName>ppt_w</p:attrName>
                                        </p:attrNameLst>
                                      </p:cBhvr>
                                      <p:tavLst>
                                        <p:tav tm="0">
                                          <p:val>
                                            <p:fltVal val="0"/>
                                          </p:val>
                                        </p:tav>
                                        <p:tav tm="100000">
                                          <p:val>
                                            <p:strVal val="#ppt_w"/>
                                          </p:val>
                                        </p:tav>
                                      </p:tavLst>
                                    </p:anim>
                                    <p:anim calcmode="lin" valueType="num">
                                      <p:cBhvr>
                                        <p:cTn id="30" dur="2000" fill="hold"/>
                                        <p:tgtEl>
                                          <p:spTgt spid="16"/>
                                        </p:tgtEl>
                                        <p:attrNameLst>
                                          <p:attrName>ppt_h</p:attrName>
                                        </p:attrNameLst>
                                      </p:cBhvr>
                                      <p:tavLst>
                                        <p:tav tm="0">
                                          <p:val>
                                            <p:fltVal val="0"/>
                                          </p:val>
                                        </p:tav>
                                        <p:tav tm="100000">
                                          <p:val>
                                            <p:strVal val="#ppt_h"/>
                                          </p:val>
                                        </p:tav>
                                      </p:tavLst>
                                    </p:anim>
                                    <p:anim calcmode="lin" valueType="num">
                                      <p:cBhvr>
                                        <p:cTn id="31" dur="2000" fill="hold"/>
                                        <p:tgtEl>
                                          <p:spTgt spid="16"/>
                                        </p:tgtEl>
                                        <p:attrNameLst>
                                          <p:attrName>style.rotation</p:attrName>
                                        </p:attrNameLst>
                                      </p:cBhvr>
                                      <p:tavLst>
                                        <p:tav tm="0">
                                          <p:val>
                                            <p:fltVal val="90"/>
                                          </p:val>
                                        </p:tav>
                                        <p:tav tm="100000">
                                          <p:val>
                                            <p:fltVal val="0"/>
                                          </p:val>
                                        </p:tav>
                                      </p:tavLst>
                                    </p:anim>
                                    <p:animEffect transition="in" filter="fade">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1" y="954613"/>
            <a:ext cx="4265610" cy="1477328"/>
          </a:xfrm>
          <a:prstGeom prst="rect">
            <a:avLst/>
          </a:prstGeom>
          <a:noFill/>
        </p:spPr>
        <p:txBody>
          <a:bodyPr wrap="square" rtlCol="0">
            <a:spAutoFit/>
          </a:bodyPr>
          <a:lstStyle/>
          <a:p>
            <a:pPr algn="just"/>
            <a:r>
              <a:rPr lang="en-US" b="1" u="sng" dirty="0"/>
              <a:t>James </a:t>
            </a:r>
            <a:r>
              <a:rPr lang="en-US" b="1" u="sng" dirty="0" smtClean="0"/>
              <a:t>Madison</a:t>
            </a:r>
            <a:r>
              <a:rPr lang="en-US" b="1" dirty="0" smtClean="0"/>
              <a:t>,</a:t>
            </a:r>
            <a:r>
              <a:rPr lang="en-US" dirty="0" smtClean="0"/>
              <a:t> </a:t>
            </a:r>
            <a:r>
              <a:rPr lang="en-US" dirty="0"/>
              <a:t>“</a:t>
            </a:r>
            <a:r>
              <a:rPr lang="en-US" i="1" dirty="0"/>
              <a:t>The people have an indubitable, unalienable, and indefeasible right to reform or change their Government, whenever it be found adverse or inadequate to the purposes of its institution</a:t>
            </a:r>
            <a:r>
              <a:rPr lang="en-US" b="1" dirty="0"/>
              <a:t>.</a:t>
            </a:r>
            <a:r>
              <a:rPr lang="en-US" dirty="0"/>
              <a:t>”</a:t>
            </a:r>
          </a:p>
        </p:txBody>
      </p:sp>
      <p:sp>
        <p:nvSpPr>
          <p:cNvPr id="8" name="TextBox 7"/>
          <p:cNvSpPr txBox="1"/>
          <p:nvPr/>
        </p:nvSpPr>
        <p:spPr>
          <a:xfrm>
            <a:off x="304799" y="2637472"/>
            <a:ext cx="4265611" cy="1477328"/>
          </a:xfrm>
          <a:prstGeom prst="rect">
            <a:avLst/>
          </a:prstGeom>
          <a:noFill/>
        </p:spPr>
        <p:txBody>
          <a:bodyPr wrap="square" rtlCol="0">
            <a:spAutoFit/>
          </a:bodyPr>
          <a:lstStyle/>
          <a:p>
            <a:pPr algn="just"/>
            <a:r>
              <a:rPr lang="en-US" b="1" u="sng" dirty="0"/>
              <a:t>Samuel </a:t>
            </a:r>
            <a:r>
              <a:rPr lang="en-US" b="1" u="sng" dirty="0" smtClean="0"/>
              <a:t>Adams</a:t>
            </a:r>
            <a:r>
              <a:rPr lang="en-US" b="1" dirty="0" smtClean="0"/>
              <a:t>,</a:t>
            </a:r>
            <a:r>
              <a:rPr lang="en-US" dirty="0" smtClean="0"/>
              <a:t> </a:t>
            </a:r>
            <a:r>
              <a:rPr lang="en-US" dirty="0"/>
              <a:t>“</a:t>
            </a:r>
            <a:r>
              <a:rPr lang="en-US" i="1" dirty="0"/>
              <a:t>The natural liberty of man is to be free from any superior power on Earth, and not to be under the will or legislative authority of man, but only to have the law of nature for his rule</a:t>
            </a:r>
            <a:r>
              <a:rPr lang="en-US" dirty="0"/>
              <a:t>.” </a:t>
            </a:r>
          </a:p>
        </p:txBody>
      </p:sp>
      <p:sp>
        <p:nvSpPr>
          <p:cNvPr id="10" name="TextBox 9"/>
          <p:cNvSpPr txBox="1"/>
          <p:nvPr/>
        </p:nvSpPr>
        <p:spPr>
          <a:xfrm>
            <a:off x="304799" y="152400"/>
            <a:ext cx="8531225" cy="446276"/>
          </a:xfrm>
          <a:prstGeom prst="rect">
            <a:avLst/>
          </a:prstGeom>
          <a:noFill/>
        </p:spPr>
        <p:txBody>
          <a:bodyPr wrap="square" rtlCol="0">
            <a:spAutoFit/>
          </a:bodyPr>
          <a:lstStyle/>
          <a:p>
            <a:pPr algn="ctr"/>
            <a:r>
              <a:rPr lang="en-US" sz="2300" b="1" dirty="0">
                <a:solidFill>
                  <a:srgbClr val="FF0000"/>
                </a:solidFill>
              </a:rPr>
              <a:t>THE SOVEREIGN MAKES THE LAW</a:t>
            </a:r>
            <a:endParaRPr lang="en-US" sz="2300" cap="small" dirty="0">
              <a:solidFill>
                <a:srgbClr val="FF0000"/>
              </a:solidFill>
            </a:endParaRPr>
          </a:p>
        </p:txBody>
      </p:sp>
      <p:sp>
        <p:nvSpPr>
          <p:cNvPr id="13" name="TextBox 12"/>
          <p:cNvSpPr txBox="1"/>
          <p:nvPr/>
        </p:nvSpPr>
        <p:spPr>
          <a:xfrm>
            <a:off x="304798" y="4267200"/>
            <a:ext cx="8531225" cy="2031325"/>
          </a:xfrm>
          <a:prstGeom prst="rect">
            <a:avLst/>
          </a:prstGeom>
          <a:noFill/>
        </p:spPr>
        <p:txBody>
          <a:bodyPr wrap="square" rtlCol="0">
            <a:spAutoFit/>
          </a:bodyPr>
          <a:lstStyle/>
          <a:p>
            <a:pPr algn="just"/>
            <a:r>
              <a:rPr lang="en-US" b="1" u="sng" dirty="0"/>
              <a:t>Thomas </a:t>
            </a:r>
            <a:r>
              <a:rPr lang="en-US" b="1" u="sng" dirty="0" smtClean="0"/>
              <a:t>Jefferson</a:t>
            </a:r>
            <a:r>
              <a:rPr lang="en-US" dirty="0" smtClean="0"/>
              <a:t>, </a:t>
            </a:r>
            <a:r>
              <a:rPr lang="en-US" dirty="0"/>
              <a:t>“</a:t>
            </a:r>
            <a:r>
              <a:rPr lang="en-US" i="1" dirty="0"/>
              <a:t>When injustice becomes law, resistance becomes duty.…</a:t>
            </a:r>
            <a:r>
              <a:rPr lang="en-US" dirty="0"/>
              <a:t> </a:t>
            </a:r>
            <a:r>
              <a:rPr lang="en-US" i="1" dirty="0"/>
              <a:t>If a government, either by malfeasance or neglect, fails to protect those rights - or, even worse, if the government itself begins to violate those rights - then it is the right and duty of the people to regain control of theirs affairs and set up a form of government which will serve the people better</a:t>
            </a:r>
            <a:r>
              <a:rPr lang="en-US" dirty="0"/>
              <a:t>.”…“</a:t>
            </a:r>
            <a:r>
              <a:rPr lang="en-US" i="1" dirty="0"/>
              <a:t>These rights which have been bestowed by the Creator, they cannot be altered or eliminated at any time; that is, they cannot be taken away or violated without the offender coming under the judgment and wrath of the Creator</a:t>
            </a:r>
            <a:r>
              <a:rPr lang="en-US" dirty="0"/>
              <a:t>.” </a:t>
            </a:r>
          </a:p>
        </p:txBody>
      </p:sp>
      <p:pic>
        <p:nvPicPr>
          <p:cNvPr id="5122"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33400"/>
            <a:ext cx="3848100" cy="3848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Tree>
    <p:custDataLst>
      <p:tags r:id="rId1"/>
    </p:custDataLst>
    <p:extLst>
      <p:ext uri="{BB962C8B-B14F-4D97-AF65-F5344CB8AC3E}">
        <p14:creationId xmlns:p14="http://schemas.microsoft.com/office/powerpoint/2010/main" val="3975227816"/>
      </p:ext>
    </p:extLst>
  </p:cSld>
  <p:clrMapOvr>
    <a:masterClrMapping/>
  </p:clrMapOvr>
  <mc:AlternateContent xmlns:mc="http://schemas.openxmlformats.org/markup-compatibility/2006" xmlns:p14="http://schemas.microsoft.com/office/powerpoint/2010/main">
    <mc:Choice Requires="p14">
      <p:transition spd="slow" p14:dur="2000" advTm="185872">
        <p14:prism isContent="1"/>
        <p:sndAc>
          <p:stSnd>
            <p:snd r:embed="rId3" name="breeze.wav"/>
          </p:stSnd>
        </p:sndAc>
      </p:transition>
    </mc:Choice>
    <mc:Fallback xmlns="">
      <p:transition spd="slow" advTm="185872">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par>
                                <p:cTn id="12" presetID="6" presetClass="entr" presetSubtype="16"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ircle(in)">
                                      <p:cBhvr>
                                        <p:cTn id="14" dur="2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 calcmode="lin" valueType="num">
                                      <p:cBhvr>
                                        <p:cTn id="21" dur="2000" fill="hold"/>
                                        <p:tgtEl>
                                          <p:spTgt spid="6"/>
                                        </p:tgtEl>
                                        <p:attrNameLst>
                                          <p:attrName>style.rotation</p:attrName>
                                        </p:attrNameLst>
                                      </p:cBhvr>
                                      <p:tavLst>
                                        <p:tav tm="0">
                                          <p:val>
                                            <p:fltVal val="90"/>
                                          </p:val>
                                        </p:tav>
                                        <p:tav tm="100000">
                                          <p:val>
                                            <p:fltVal val="0"/>
                                          </p:val>
                                        </p:tav>
                                      </p:tavLst>
                                    </p:anim>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fltVal val="0"/>
                                          </p:val>
                                        </p:tav>
                                        <p:tav tm="100000">
                                          <p:val>
                                            <p:strVal val="#ppt_w"/>
                                          </p:val>
                                        </p:tav>
                                      </p:tavLst>
                                    </p:anim>
                                    <p:anim calcmode="lin" valueType="num">
                                      <p:cBhvr>
                                        <p:cTn id="28" dur="2000" fill="hold"/>
                                        <p:tgtEl>
                                          <p:spTgt spid="8"/>
                                        </p:tgtEl>
                                        <p:attrNameLst>
                                          <p:attrName>ppt_h</p:attrName>
                                        </p:attrNameLst>
                                      </p:cBhvr>
                                      <p:tavLst>
                                        <p:tav tm="0">
                                          <p:val>
                                            <p:fltVal val="0"/>
                                          </p:val>
                                        </p:tav>
                                        <p:tav tm="100000">
                                          <p:val>
                                            <p:strVal val="#ppt_h"/>
                                          </p:val>
                                        </p:tav>
                                      </p:tavLst>
                                    </p:anim>
                                    <p:anim calcmode="lin" valueType="num">
                                      <p:cBhvr>
                                        <p:cTn id="29" dur="2000" fill="hold"/>
                                        <p:tgtEl>
                                          <p:spTgt spid="8"/>
                                        </p:tgtEl>
                                        <p:attrNameLst>
                                          <p:attrName>style.rotation</p:attrName>
                                        </p:attrNameLst>
                                      </p:cBhvr>
                                      <p:tavLst>
                                        <p:tav tm="0">
                                          <p:val>
                                            <p:fltVal val="90"/>
                                          </p:val>
                                        </p:tav>
                                        <p:tav tm="100000">
                                          <p:val>
                                            <p:fltVal val="0"/>
                                          </p:val>
                                        </p:tav>
                                      </p:tavLst>
                                    </p:anim>
                                    <p:animEffect transition="in" filter="fade">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000" fill="hold"/>
                                        <p:tgtEl>
                                          <p:spTgt spid="13"/>
                                        </p:tgtEl>
                                        <p:attrNameLst>
                                          <p:attrName>ppt_w</p:attrName>
                                        </p:attrNameLst>
                                      </p:cBhvr>
                                      <p:tavLst>
                                        <p:tav tm="0">
                                          <p:val>
                                            <p:fltVal val="0"/>
                                          </p:val>
                                        </p:tav>
                                        <p:tav tm="100000">
                                          <p:val>
                                            <p:strVal val="#ppt_w"/>
                                          </p:val>
                                        </p:tav>
                                      </p:tavLst>
                                    </p:anim>
                                    <p:anim calcmode="lin" valueType="num">
                                      <p:cBhvr>
                                        <p:cTn id="36" dur="2000" fill="hold"/>
                                        <p:tgtEl>
                                          <p:spTgt spid="13"/>
                                        </p:tgtEl>
                                        <p:attrNameLst>
                                          <p:attrName>ppt_h</p:attrName>
                                        </p:attrNameLst>
                                      </p:cBhvr>
                                      <p:tavLst>
                                        <p:tav tm="0">
                                          <p:val>
                                            <p:fltVal val="0"/>
                                          </p:val>
                                        </p:tav>
                                        <p:tav tm="100000">
                                          <p:val>
                                            <p:strVal val="#ppt_h"/>
                                          </p:val>
                                        </p:tav>
                                      </p:tavLst>
                                    </p:anim>
                                    <p:anim calcmode="lin" valueType="num">
                                      <p:cBhvr>
                                        <p:cTn id="37" dur="2000" fill="hold"/>
                                        <p:tgtEl>
                                          <p:spTgt spid="13"/>
                                        </p:tgtEl>
                                        <p:attrNameLst>
                                          <p:attrName>style.rotation</p:attrName>
                                        </p:attrNameLst>
                                      </p:cBhvr>
                                      <p:tavLst>
                                        <p:tav tm="0">
                                          <p:val>
                                            <p:fltVal val="90"/>
                                          </p:val>
                                        </p:tav>
                                        <p:tav tm="100000">
                                          <p:val>
                                            <p:fltVal val="0"/>
                                          </p:val>
                                        </p:tav>
                                      </p:tavLst>
                                    </p:anim>
                                    <p:animEffect transition="in" filter="fade">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799" y="152400"/>
            <a:ext cx="8531225" cy="446276"/>
          </a:xfrm>
          <a:prstGeom prst="rect">
            <a:avLst/>
          </a:prstGeom>
          <a:noFill/>
        </p:spPr>
        <p:txBody>
          <a:bodyPr wrap="square" rtlCol="0">
            <a:spAutoFit/>
          </a:bodyPr>
          <a:lstStyle/>
          <a:p>
            <a:pPr algn="ctr"/>
            <a:r>
              <a:rPr lang="en-US" sz="2300" b="1" dirty="0" smtClean="0">
                <a:solidFill>
                  <a:srgbClr val="FF0000"/>
                </a:solidFill>
              </a:rPr>
              <a:t>THE SOVEREIGN MAKES THE LAW</a:t>
            </a:r>
            <a:endParaRPr lang="en-US" sz="2300" cap="small" dirty="0">
              <a:solidFill>
                <a:srgbClr val="FF0000"/>
              </a:solidFill>
            </a:endParaRPr>
          </a:p>
        </p:txBody>
      </p:sp>
      <p:sp>
        <p:nvSpPr>
          <p:cNvPr id="9" name="TextBox 8"/>
          <p:cNvSpPr txBox="1"/>
          <p:nvPr/>
        </p:nvSpPr>
        <p:spPr>
          <a:xfrm>
            <a:off x="304799" y="3344614"/>
            <a:ext cx="8531225" cy="846386"/>
          </a:xfrm>
          <a:prstGeom prst="rect">
            <a:avLst/>
          </a:prstGeom>
          <a:noFill/>
        </p:spPr>
        <p:txBody>
          <a:bodyPr wrap="square" rtlCol="0">
            <a:spAutoFit/>
          </a:bodyPr>
          <a:lstStyle/>
          <a:p>
            <a:pPr algn="just"/>
            <a:r>
              <a:rPr lang="en-US" sz="1550" dirty="0" smtClean="0"/>
              <a:t>“</a:t>
            </a:r>
            <a:r>
              <a:rPr lang="en-US" sz="1550" i="1" dirty="0"/>
              <a:t>Under our system of government upon the individuality and intelligence of the </a:t>
            </a:r>
            <a:r>
              <a:rPr lang="en-US" sz="1550" dirty="0"/>
              <a:t>[sovereign]</a:t>
            </a:r>
            <a:r>
              <a:rPr lang="en-US" sz="1550" i="1" dirty="0"/>
              <a:t> citizen, the state does not claim to control them, except as his/her conduct to others, leaving him/her the sole judge as to all that affects them</a:t>
            </a:r>
            <a:r>
              <a:rPr lang="en-US" sz="1550" dirty="0" smtClean="0"/>
              <a:t>.” - </a:t>
            </a:r>
            <a:r>
              <a:rPr lang="en-US" sz="1600" dirty="0" err="1" smtClean="0"/>
              <a:t>Mugler</a:t>
            </a:r>
            <a:r>
              <a:rPr lang="en-US" sz="1600" dirty="0" smtClean="0"/>
              <a:t> </a:t>
            </a:r>
            <a:r>
              <a:rPr lang="en-US" sz="1600" dirty="0"/>
              <a:t>v. Kansas 123 U.S. 623, 659-60</a:t>
            </a:r>
            <a:endParaRPr lang="en-US" sz="1550" dirty="0"/>
          </a:p>
        </p:txBody>
      </p:sp>
      <p:sp>
        <p:nvSpPr>
          <p:cNvPr id="11" name="TextBox 10"/>
          <p:cNvSpPr txBox="1"/>
          <p:nvPr/>
        </p:nvSpPr>
        <p:spPr>
          <a:xfrm>
            <a:off x="5029200" y="1143000"/>
            <a:ext cx="3733800" cy="1284967"/>
          </a:xfrm>
          <a:prstGeom prst="rect">
            <a:avLst/>
          </a:prstGeom>
          <a:noFill/>
        </p:spPr>
        <p:txBody>
          <a:bodyPr wrap="square" rtlCol="0">
            <a:spAutoFit/>
          </a:bodyPr>
          <a:lstStyle/>
          <a:p>
            <a:pPr algn="just"/>
            <a:r>
              <a:rPr lang="en-US" sz="1550" b="1" dirty="0" smtClean="0"/>
              <a:t>We </a:t>
            </a:r>
            <a:r>
              <a:rPr lang="en-US" sz="1550" b="1" dirty="0"/>
              <a:t>the People</a:t>
            </a:r>
            <a:r>
              <a:rPr lang="en-US" sz="1550" dirty="0"/>
              <a:t> have been providentially entrusted via Natural Law to dispense justice and were provided legal recourse to address the criminal conduct of the Judiciary and our Representatives. </a:t>
            </a:r>
            <a:endParaRPr lang="en-US" sz="1550" dirty="0" smtClean="0"/>
          </a:p>
        </p:txBody>
      </p:sp>
      <p:pic>
        <p:nvPicPr>
          <p:cNvPr id="614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79304"/>
            <a:ext cx="4495800" cy="2458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4800" y="4800600"/>
            <a:ext cx="8531225" cy="1538883"/>
          </a:xfrm>
          <a:prstGeom prst="rect">
            <a:avLst/>
          </a:prstGeom>
          <a:noFill/>
        </p:spPr>
        <p:txBody>
          <a:bodyPr wrap="square" rtlCol="0">
            <a:spAutoFit/>
          </a:bodyPr>
          <a:lstStyle/>
          <a:p>
            <a:pPr algn="just"/>
            <a:r>
              <a:rPr lang="en-US" sz="1550" i="1" dirty="0" smtClean="0"/>
              <a:t>The </a:t>
            </a:r>
            <a:r>
              <a:rPr lang="en-US" sz="1550" i="1" dirty="0"/>
              <a:t>very meaning of ‘sovereignty’ is that the decree of the sovereign</a:t>
            </a:r>
            <a:r>
              <a:rPr lang="en-US" sz="1550" dirty="0"/>
              <a:t>, [not the government], </a:t>
            </a:r>
            <a:r>
              <a:rPr lang="en-US" sz="1550" i="1" dirty="0"/>
              <a:t>makes law. A consequence of this prerogative is the legal ubiquity of the King</a:t>
            </a:r>
            <a:r>
              <a:rPr lang="en-US" sz="1550" dirty="0"/>
              <a:t> [of kings]. </a:t>
            </a:r>
            <a:r>
              <a:rPr lang="en-US" sz="1550" i="1" dirty="0"/>
              <a:t>His majesty</a:t>
            </a:r>
            <a:r>
              <a:rPr lang="en-US" sz="1550" dirty="0"/>
              <a:t> [God] </a:t>
            </a:r>
            <a:r>
              <a:rPr lang="en-US" sz="1550" i="1" dirty="0"/>
              <a:t>in the eye of the law is always present in all his</a:t>
            </a:r>
            <a:r>
              <a:rPr lang="en-US" sz="1550" dirty="0"/>
              <a:t> [Natural Law] </a:t>
            </a:r>
            <a:r>
              <a:rPr lang="en-US" sz="1550" i="1" dirty="0"/>
              <a:t>courts, though he cannot personally distribute justice. His judges</a:t>
            </a:r>
            <a:r>
              <a:rPr lang="en-US" sz="1550" dirty="0"/>
              <a:t> [jurists] </a:t>
            </a:r>
            <a:r>
              <a:rPr lang="en-US" sz="1550" i="1" dirty="0"/>
              <a:t>are the mirror by which the King’s image</a:t>
            </a:r>
            <a:r>
              <a:rPr lang="en-US" sz="1550" dirty="0"/>
              <a:t> [God’s will] written in their hearts is reflected; for “</a:t>
            </a:r>
            <a:r>
              <a:rPr lang="en-US" sz="1550" i="1" dirty="0"/>
              <a:t>laws are made for us; we are not made for the laws</a:t>
            </a:r>
            <a:r>
              <a:rPr lang="en-US" sz="1550" dirty="0" smtClean="0"/>
              <a:t>.” - </a:t>
            </a:r>
            <a:r>
              <a:rPr lang="en-US" sz="1600" dirty="0" smtClean="0"/>
              <a:t>American </a:t>
            </a:r>
            <a:r>
              <a:rPr lang="en-US" sz="1600" dirty="0"/>
              <a:t>Banana Co. v. United Fruit Co., 29 </a:t>
            </a:r>
            <a:r>
              <a:rPr lang="en-US" sz="1600" dirty="0" err="1"/>
              <a:t>S.Ct</a:t>
            </a:r>
            <a:r>
              <a:rPr lang="en-US" sz="1600" dirty="0"/>
              <a:t>. 511, 513, 213 U.S.</a:t>
            </a:r>
            <a:endParaRPr lang="en-US" sz="1550" dirty="0"/>
          </a:p>
        </p:txBody>
      </p:sp>
      <p:sp>
        <p:nvSpPr>
          <p:cNvPr id="14" name="TextBox 13"/>
          <p:cNvSpPr txBox="1"/>
          <p:nvPr/>
        </p:nvSpPr>
        <p:spPr>
          <a:xfrm>
            <a:off x="304800" y="4191000"/>
            <a:ext cx="8531224" cy="577081"/>
          </a:xfrm>
          <a:prstGeom prst="rect">
            <a:avLst/>
          </a:prstGeom>
          <a:noFill/>
        </p:spPr>
        <p:txBody>
          <a:bodyPr wrap="square" rtlCol="0">
            <a:spAutoFit/>
          </a:bodyPr>
          <a:lstStyle/>
          <a:p>
            <a:pPr algn="just"/>
            <a:r>
              <a:rPr lang="en-US" sz="1550" dirty="0" smtClean="0"/>
              <a:t>“</a:t>
            </a:r>
            <a:r>
              <a:rPr lang="en-US" sz="1550" i="1" dirty="0"/>
              <a:t>Every man is independent of ‘all legislative laws</a:t>
            </a:r>
            <a:r>
              <a:rPr lang="en-US" sz="1550" dirty="0"/>
              <a:t>, </a:t>
            </a:r>
            <a:r>
              <a:rPr lang="en-US" sz="1550" i="1" dirty="0"/>
              <a:t>except those prescribed by nature. He is not bound by any institutions formed by his fellowman without his consent</a:t>
            </a:r>
            <a:r>
              <a:rPr lang="en-US" sz="1550" dirty="0"/>
              <a:t>.” </a:t>
            </a:r>
            <a:r>
              <a:rPr lang="en-US" sz="1550" dirty="0" smtClean="0"/>
              <a:t>- </a:t>
            </a:r>
            <a:r>
              <a:rPr lang="en-US" sz="1600" dirty="0" err="1" smtClean="0"/>
              <a:t>Cruden</a:t>
            </a:r>
            <a:r>
              <a:rPr lang="en-US" sz="1600" dirty="0" smtClean="0"/>
              <a:t> </a:t>
            </a:r>
            <a:r>
              <a:rPr lang="en-US" sz="1600" dirty="0"/>
              <a:t>v. Neale, 2 N.C. 338 (1796</a:t>
            </a:r>
            <a:r>
              <a:rPr lang="en-US" sz="1600" dirty="0" smtClean="0"/>
              <a:t>)</a:t>
            </a:r>
            <a:endParaRPr lang="en-US" sz="1550" dirty="0"/>
          </a:p>
        </p:txBody>
      </p:sp>
      <p:sp>
        <p:nvSpPr>
          <p:cNvPr id="8" name="TextBox 7"/>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Tree>
    <p:custDataLst>
      <p:tags r:id="rId1"/>
    </p:custDataLst>
    <p:extLst>
      <p:ext uri="{BB962C8B-B14F-4D97-AF65-F5344CB8AC3E}">
        <p14:creationId xmlns:p14="http://schemas.microsoft.com/office/powerpoint/2010/main" val="3232410629"/>
      </p:ext>
    </p:extLst>
  </p:cSld>
  <p:clrMapOvr>
    <a:masterClrMapping/>
  </p:clrMapOvr>
  <mc:AlternateContent xmlns:mc="http://schemas.openxmlformats.org/markup-compatibility/2006" xmlns:p14="http://schemas.microsoft.com/office/powerpoint/2010/main">
    <mc:Choice Requires="p14">
      <p:transition spd="slow" p14:dur="2000" advTm="185872">
        <p14:prism isContent="1"/>
        <p:sndAc>
          <p:stSnd>
            <p:snd r:embed="rId3" name="breeze.wav"/>
          </p:stSnd>
        </p:sndAc>
      </p:transition>
    </mc:Choice>
    <mc:Fallback xmlns="">
      <p:transition spd="slow" advTm="185872">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par>
                                <p:cTn id="12" presetID="6" presetClass="entr" presetSubtype="16" fill="hold" nodeType="with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circle(in)">
                                      <p:cBhvr>
                                        <p:cTn id="14" dur="2000"/>
                                        <p:tgtEl>
                                          <p:spTgt spid="614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ppt_w</p:attrName>
                                        </p:attrNameLst>
                                      </p:cBhvr>
                                      <p:tavLst>
                                        <p:tav tm="0">
                                          <p:val>
                                            <p:fltVal val="0"/>
                                          </p:val>
                                        </p:tav>
                                        <p:tav tm="100000">
                                          <p:val>
                                            <p:strVal val="#ppt_w"/>
                                          </p:val>
                                        </p:tav>
                                      </p:tavLst>
                                    </p:anim>
                                    <p:anim calcmode="lin" valueType="num">
                                      <p:cBhvr>
                                        <p:cTn id="18" dur="2000" fill="hold"/>
                                        <p:tgtEl>
                                          <p:spTgt spid="11"/>
                                        </p:tgtEl>
                                        <p:attrNameLst>
                                          <p:attrName>ppt_h</p:attrName>
                                        </p:attrNameLst>
                                      </p:cBhvr>
                                      <p:tavLst>
                                        <p:tav tm="0">
                                          <p:val>
                                            <p:fltVal val="0"/>
                                          </p:val>
                                        </p:tav>
                                        <p:tav tm="100000">
                                          <p:val>
                                            <p:strVal val="#ppt_h"/>
                                          </p:val>
                                        </p:tav>
                                      </p:tavLst>
                                    </p:anim>
                                    <p:anim calcmode="lin" valueType="num">
                                      <p:cBhvr>
                                        <p:cTn id="19" dur="2000" fill="hold"/>
                                        <p:tgtEl>
                                          <p:spTgt spid="11"/>
                                        </p:tgtEl>
                                        <p:attrNameLst>
                                          <p:attrName>style.rotation</p:attrName>
                                        </p:attrNameLst>
                                      </p:cBhvr>
                                      <p:tavLst>
                                        <p:tav tm="0">
                                          <p:val>
                                            <p:fltVal val="90"/>
                                          </p:val>
                                        </p:tav>
                                        <p:tav tm="100000">
                                          <p:val>
                                            <p:fltVal val="0"/>
                                          </p:val>
                                        </p:tav>
                                      </p:tavLst>
                                    </p:anim>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 calcmode="lin" valueType="num">
                                      <p:cBhvr>
                                        <p:cTn id="27" dur="2000" fill="hold"/>
                                        <p:tgtEl>
                                          <p:spTgt spid="9"/>
                                        </p:tgtEl>
                                        <p:attrNameLst>
                                          <p:attrName>style.rotation</p:attrName>
                                        </p:attrNameLst>
                                      </p:cBhvr>
                                      <p:tavLst>
                                        <p:tav tm="0">
                                          <p:val>
                                            <p:fltVal val="90"/>
                                          </p:val>
                                        </p:tav>
                                        <p:tav tm="100000">
                                          <p:val>
                                            <p:fltVal val="0"/>
                                          </p:val>
                                        </p:tav>
                                      </p:tavLst>
                                    </p:anim>
                                    <p:animEffect transition="in" filter="fade">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2000" fill="hold"/>
                                        <p:tgtEl>
                                          <p:spTgt spid="14"/>
                                        </p:tgtEl>
                                        <p:attrNameLst>
                                          <p:attrName>ppt_w</p:attrName>
                                        </p:attrNameLst>
                                      </p:cBhvr>
                                      <p:tavLst>
                                        <p:tav tm="0">
                                          <p:val>
                                            <p:fltVal val="0"/>
                                          </p:val>
                                        </p:tav>
                                        <p:tav tm="100000">
                                          <p:val>
                                            <p:strVal val="#ppt_w"/>
                                          </p:val>
                                        </p:tav>
                                      </p:tavLst>
                                    </p:anim>
                                    <p:anim calcmode="lin" valueType="num">
                                      <p:cBhvr>
                                        <p:cTn id="34" dur="2000" fill="hold"/>
                                        <p:tgtEl>
                                          <p:spTgt spid="14"/>
                                        </p:tgtEl>
                                        <p:attrNameLst>
                                          <p:attrName>ppt_h</p:attrName>
                                        </p:attrNameLst>
                                      </p:cBhvr>
                                      <p:tavLst>
                                        <p:tav tm="0">
                                          <p:val>
                                            <p:fltVal val="0"/>
                                          </p:val>
                                        </p:tav>
                                        <p:tav tm="100000">
                                          <p:val>
                                            <p:strVal val="#ppt_h"/>
                                          </p:val>
                                        </p:tav>
                                      </p:tavLst>
                                    </p:anim>
                                    <p:anim calcmode="lin" valueType="num">
                                      <p:cBhvr>
                                        <p:cTn id="35" dur="2000" fill="hold"/>
                                        <p:tgtEl>
                                          <p:spTgt spid="14"/>
                                        </p:tgtEl>
                                        <p:attrNameLst>
                                          <p:attrName>style.rotation</p:attrName>
                                        </p:attrNameLst>
                                      </p:cBhvr>
                                      <p:tavLst>
                                        <p:tav tm="0">
                                          <p:val>
                                            <p:fltVal val="90"/>
                                          </p:val>
                                        </p:tav>
                                        <p:tav tm="100000">
                                          <p:val>
                                            <p:fltVal val="0"/>
                                          </p:val>
                                        </p:tav>
                                      </p:tavLst>
                                    </p:anim>
                                    <p:animEffect transition="in" filter="fade">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2000" fill="hold"/>
                                        <p:tgtEl>
                                          <p:spTgt spid="12"/>
                                        </p:tgtEl>
                                        <p:attrNameLst>
                                          <p:attrName>ppt_w</p:attrName>
                                        </p:attrNameLst>
                                      </p:cBhvr>
                                      <p:tavLst>
                                        <p:tav tm="0">
                                          <p:val>
                                            <p:fltVal val="0"/>
                                          </p:val>
                                        </p:tav>
                                        <p:tav tm="100000">
                                          <p:val>
                                            <p:strVal val="#ppt_w"/>
                                          </p:val>
                                        </p:tav>
                                      </p:tavLst>
                                    </p:anim>
                                    <p:anim calcmode="lin" valueType="num">
                                      <p:cBhvr>
                                        <p:cTn id="42" dur="2000" fill="hold"/>
                                        <p:tgtEl>
                                          <p:spTgt spid="12"/>
                                        </p:tgtEl>
                                        <p:attrNameLst>
                                          <p:attrName>ppt_h</p:attrName>
                                        </p:attrNameLst>
                                      </p:cBhvr>
                                      <p:tavLst>
                                        <p:tav tm="0">
                                          <p:val>
                                            <p:fltVal val="0"/>
                                          </p:val>
                                        </p:tav>
                                        <p:tav tm="100000">
                                          <p:val>
                                            <p:strVal val="#ppt_h"/>
                                          </p:val>
                                        </p:tav>
                                      </p:tavLst>
                                    </p:anim>
                                    <p:anim calcmode="lin" valueType="num">
                                      <p:cBhvr>
                                        <p:cTn id="43" dur="2000" fill="hold"/>
                                        <p:tgtEl>
                                          <p:spTgt spid="12"/>
                                        </p:tgtEl>
                                        <p:attrNameLst>
                                          <p:attrName>style.rotation</p:attrName>
                                        </p:attrNameLst>
                                      </p:cBhvr>
                                      <p:tavLst>
                                        <p:tav tm="0">
                                          <p:val>
                                            <p:fltVal val="90"/>
                                          </p:val>
                                        </p:tav>
                                        <p:tav tm="100000">
                                          <p:val>
                                            <p:fltVal val="0"/>
                                          </p:val>
                                        </p:tav>
                                      </p:tavLst>
                                    </p:anim>
                                    <p:animEffect transition="in" filter="fade">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7974" y="76200"/>
            <a:ext cx="8531226" cy="646331"/>
          </a:xfrm>
          <a:prstGeom prst="rect">
            <a:avLst/>
          </a:prstGeom>
          <a:noFill/>
        </p:spPr>
        <p:txBody>
          <a:bodyPr wrap="square" rtlCol="0">
            <a:spAutoFit/>
          </a:bodyPr>
          <a:lstStyle/>
          <a:p>
            <a:pPr algn="ctr"/>
            <a:r>
              <a:rPr lang="en-US" sz="3600" b="1" u="sng" dirty="0" smtClean="0">
                <a:sym typeface="Wingdings 2"/>
              </a:rPr>
              <a:t>YOU</a:t>
            </a:r>
            <a:r>
              <a:rPr lang="en-US" sz="3600" b="1" dirty="0" smtClean="0">
                <a:sym typeface="Wingdings 2"/>
              </a:rPr>
              <a:t>! ARE THE </a:t>
            </a:r>
            <a:r>
              <a:rPr lang="en-US" sz="3600" b="1" u="sng" dirty="0" smtClean="0">
                <a:sym typeface="Wingdings 2"/>
              </a:rPr>
              <a:t>ONLY</a:t>
            </a:r>
            <a:r>
              <a:rPr lang="en-US" sz="3600" b="1" dirty="0" smtClean="0">
                <a:sym typeface="Wingdings 2"/>
              </a:rPr>
              <a:t> SOLUTION!</a:t>
            </a:r>
            <a:endParaRPr lang="en-US" sz="3600" b="1" dirty="0"/>
          </a:p>
        </p:txBody>
      </p:sp>
      <p:sp>
        <p:nvSpPr>
          <p:cNvPr id="7" name="TextBox 6"/>
          <p:cNvSpPr txBox="1"/>
          <p:nvPr/>
        </p:nvSpPr>
        <p:spPr>
          <a:xfrm>
            <a:off x="3048000" y="6324600"/>
            <a:ext cx="3164649" cy="369332"/>
          </a:xfrm>
          <a:prstGeom prst="rect">
            <a:avLst/>
          </a:prstGeom>
          <a:noFill/>
        </p:spPr>
        <p:txBody>
          <a:bodyPr wrap="none" rtlCol="0">
            <a:spAutoFit/>
          </a:bodyPr>
          <a:lstStyle/>
          <a:p>
            <a:r>
              <a:rPr lang="en-US" b="1" dirty="0" smtClean="0">
                <a:solidFill>
                  <a:schemeClr val="tx2"/>
                </a:solidFill>
              </a:rPr>
              <a:t>NationalLibertyAlliance.org</a:t>
            </a:r>
            <a:endParaRPr lang="en-US" b="1" dirty="0">
              <a:solidFill>
                <a:schemeClr val="tx2"/>
              </a:solidFill>
            </a:endParaRPr>
          </a:p>
        </p:txBody>
      </p:sp>
      <p:sp>
        <p:nvSpPr>
          <p:cNvPr id="13" name="TextBox 12"/>
          <p:cNvSpPr txBox="1"/>
          <p:nvPr/>
        </p:nvSpPr>
        <p:spPr>
          <a:xfrm>
            <a:off x="243376" y="609600"/>
            <a:ext cx="8556038" cy="338554"/>
          </a:xfrm>
          <a:prstGeom prst="rect">
            <a:avLst/>
          </a:prstGeom>
          <a:noFill/>
        </p:spPr>
        <p:txBody>
          <a:bodyPr wrap="square" rtlCol="0">
            <a:spAutoFit/>
          </a:bodyPr>
          <a:lstStyle/>
          <a:p>
            <a:pPr algn="ctr"/>
            <a:r>
              <a:rPr lang="en-US" sz="1600" i="1" dirty="0"/>
              <a:t>Governments </a:t>
            </a:r>
            <a:r>
              <a:rPr lang="en-US" sz="1600" i="1" dirty="0" smtClean="0"/>
              <a:t>derive </a:t>
            </a:r>
            <a:r>
              <a:rPr lang="en-US" sz="1600" i="1" dirty="0"/>
              <a:t>their just powers from the consent of </a:t>
            </a:r>
            <a:r>
              <a:rPr lang="en-US" sz="1600" i="1" dirty="0" smtClean="0"/>
              <a:t>the governed</a:t>
            </a:r>
            <a:r>
              <a:rPr lang="en-US" sz="1600" i="1" dirty="0"/>
              <a:t>,</a:t>
            </a:r>
          </a:p>
        </p:txBody>
      </p:sp>
      <p:sp>
        <p:nvSpPr>
          <p:cNvPr id="14" name="TextBox 13"/>
          <p:cNvSpPr txBox="1"/>
          <p:nvPr/>
        </p:nvSpPr>
        <p:spPr>
          <a:xfrm>
            <a:off x="268188" y="997803"/>
            <a:ext cx="8531226" cy="830997"/>
          </a:xfrm>
          <a:prstGeom prst="rect">
            <a:avLst/>
          </a:prstGeom>
          <a:noFill/>
        </p:spPr>
        <p:txBody>
          <a:bodyPr wrap="square" rtlCol="0">
            <a:spAutoFit/>
          </a:bodyPr>
          <a:lstStyle/>
          <a:p>
            <a:pPr algn="just"/>
            <a:r>
              <a:rPr lang="en-US" sz="1600" i="1" dirty="0" smtClean="0"/>
              <a:t>Therefore, when </a:t>
            </a:r>
            <a:r>
              <a:rPr lang="en-US" sz="1600" i="1" dirty="0"/>
              <a:t>a </a:t>
            </a:r>
            <a:r>
              <a:rPr lang="en-US" sz="1600" i="1" dirty="0" smtClean="0"/>
              <a:t>long train </a:t>
            </a:r>
            <a:r>
              <a:rPr lang="en-US" sz="1600" i="1" dirty="0"/>
              <a:t>of abuses and </a:t>
            </a:r>
            <a:r>
              <a:rPr lang="en-US" sz="1600" i="1" dirty="0" smtClean="0"/>
              <a:t>usurpations “Expresses a Design” </a:t>
            </a:r>
            <a:r>
              <a:rPr lang="en-US" sz="1600" i="1" dirty="0"/>
              <a:t>to </a:t>
            </a:r>
            <a:r>
              <a:rPr lang="en-US" sz="1600" i="1" dirty="0" smtClean="0"/>
              <a:t>bring the People under absolute </a:t>
            </a:r>
            <a:r>
              <a:rPr lang="en-US" sz="1600" i="1" dirty="0"/>
              <a:t>Despotism, </a:t>
            </a:r>
            <a:r>
              <a:rPr lang="en-US" sz="1600" i="1" u="sng" cap="small" dirty="0"/>
              <a:t>it is their </a:t>
            </a:r>
            <a:r>
              <a:rPr lang="en-US" sz="1600" i="1" u="sng" cap="small" dirty="0" smtClean="0"/>
              <a:t>Right</a:t>
            </a:r>
            <a:r>
              <a:rPr lang="en-US" sz="1600" i="1" cap="small" dirty="0"/>
              <a:t>, </a:t>
            </a:r>
            <a:r>
              <a:rPr lang="en-US" sz="1600" i="1" u="sng" cap="small" dirty="0"/>
              <a:t>it is their </a:t>
            </a:r>
            <a:r>
              <a:rPr lang="en-US" sz="1600" i="1" u="sng" cap="small" dirty="0" smtClean="0"/>
              <a:t>Duty</a:t>
            </a:r>
            <a:r>
              <a:rPr lang="en-US" sz="1600" i="1" dirty="0"/>
              <a:t>, to throw off such Government, and to provide new </a:t>
            </a:r>
            <a:r>
              <a:rPr lang="en-US" sz="1600" i="1" dirty="0" smtClean="0"/>
              <a:t>Guards.</a:t>
            </a:r>
            <a:endParaRPr lang="en-US" sz="1600" i="1" dirty="0"/>
          </a:p>
        </p:txBody>
      </p:sp>
      <p:sp>
        <p:nvSpPr>
          <p:cNvPr id="16" name="TextBox 15"/>
          <p:cNvSpPr txBox="1"/>
          <p:nvPr/>
        </p:nvSpPr>
        <p:spPr>
          <a:xfrm>
            <a:off x="252707" y="3272135"/>
            <a:ext cx="8610600" cy="461665"/>
          </a:xfrm>
          <a:prstGeom prst="rect">
            <a:avLst/>
          </a:prstGeom>
          <a:noFill/>
        </p:spPr>
        <p:txBody>
          <a:bodyPr wrap="square" rtlCol="0">
            <a:spAutoFit/>
          </a:bodyPr>
          <a:lstStyle/>
          <a:p>
            <a:pPr algn="ctr"/>
            <a:r>
              <a:rPr lang="en-US" sz="2400" b="1" dirty="0" smtClean="0">
                <a:solidFill>
                  <a:srgbClr val="FF0000"/>
                </a:solidFill>
              </a:rPr>
              <a:t>COMMITTEES OF SAFETY</a:t>
            </a:r>
            <a:endParaRPr lang="en-US" sz="2400" b="1" dirty="0">
              <a:solidFill>
                <a:srgbClr val="FF0000"/>
              </a:solidFill>
            </a:endParaRPr>
          </a:p>
        </p:txBody>
      </p:sp>
      <p:sp>
        <p:nvSpPr>
          <p:cNvPr id="17" name="TextBox 16"/>
          <p:cNvSpPr txBox="1"/>
          <p:nvPr/>
        </p:nvSpPr>
        <p:spPr>
          <a:xfrm>
            <a:off x="243376" y="1828800"/>
            <a:ext cx="8531226" cy="584775"/>
          </a:xfrm>
          <a:prstGeom prst="rect">
            <a:avLst/>
          </a:prstGeom>
          <a:noFill/>
        </p:spPr>
        <p:txBody>
          <a:bodyPr wrap="square" rtlCol="0">
            <a:spAutoFit/>
          </a:bodyPr>
          <a:lstStyle/>
          <a:p>
            <a:pPr algn="just"/>
            <a:r>
              <a:rPr lang="en-US" sz="1600" i="1" dirty="0" smtClean="0"/>
              <a:t>Reality is the way one perceives it and today we have an entire Nation that perceives Fiction as the Law! Only an enlightened People can change that! As the Lord </a:t>
            </a:r>
            <a:r>
              <a:rPr lang="en-US" sz="1600" i="1" dirty="0"/>
              <a:t>said; </a:t>
            </a:r>
          </a:p>
        </p:txBody>
      </p:sp>
      <p:sp>
        <p:nvSpPr>
          <p:cNvPr id="10" name="TextBox 9"/>
          <p:cNvSpPr txBox="1"/>
          <p:nvPr/>
        </p:nvSpPr>
        <p:spPr>
          <a:xfrm>
            <a:off x="307974" y="3776246"/>
            <a:ext cx="8531226" cy="338554"/>
          </a:xfrm>
          <a:prstGeom prst="rect">
            <a:avLst/>
          </a:prstGeom>
          <a:noFill/>
        </p:spPr>
        <p:txBody>
          <a:bodyPr wrap="square" rtlCol="0">
            <a:spAutoFit/>
          </a:bodyPr>
          <a:lstStyle/>
          <a:p>
            <a:pPr algn="ctr"/>
            <a:r>
              <a:rPr lang="en-US" sz="1600" i="1" dirty="0" smtClean="0"/>
              <a:t>Start a Committee of Safety in your County today!!!</a:t>
            </a:r>
            <a:endParaRPr lang="en-US" sz="1600" i="1" dirty="0"/>
          </a:p>
        </p:txBody>
      </p:sp>
      <p:pic>
        <p:nvPicPr>
          <p:cNvPr id="1030"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114800"/>
            <a:ext cx="4191000" cy="20955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600" y="2895600"/>
            <a:ext cx="8531226" cy="338554"/>
          </a:xfrm>
          <a:prstGeom prst="rect">
            <a:avLst/>
          </a:prstGeom>
          <a:noFill/>
        </p:spPr>
        <p:txBody>
          <a:bodyPr wrap="square" rtlCol="0">
            <a:spAutoFit/>
          </a:bodyPr>
          <a:lstStyle/>
          <a:p>
            <a:pPr algn="ctr"/>
            <a:r>
              <a:rPr lang="en-US" sz="1600" i="1" dirty="0" smtClean="0"/>
              <a:t>There is only one way We the People can save our Republic, only one !</a:t>
            </a:r>
            <a:endParaRPr lang="en-US" sz="1600" i="1" dirty="0"/>
          </a:p>
        </p:txBody>
      </p:sp>
      <p:sp>
        <p:nvSpPr>
          <p:cNvPr id="15" name="TextBox 14"/>
          <p:cNvSpPr txBox="1"/>
          <p:nvPr/>
        </p:nvSpPr>
        <p:spPr>
          <a:xfrm>
            <a:off x="268188" y="2438400"/>
            <a:ext cx="8571012" cy="338554"/>
          </a:xfrm>
          <a:prstGeom prst="rect">
            <a:avLst/>
          </a:prstGeom>
          <a:noFill/>
        </p:spPr>
        <p:txBody>
          <a:bodyPr wrap="square" rtlCol="0">
            <a:spAutoFit/>
          </a:bodyPr>
          <a:lstStyle/>
          <a:p>
            <a:pPr algn="ctr"/>
            <a:r>
              <a:rPr lang="en-US" sz="1600" i="1" dirty="0" smtClean="0"/>
              <a:t>My </a:t>
            </a:r>
            <a:r>
              <a:rPr lang="en-US" sz="1600" i="1" dirty="0"/>
              <a:t>people are destroyed for lack of knowledge</a:t>
            </a:r>
            <a:r>
              <a:rPr lang="en-US" sz="1600" i="1" dirty="0" smtClean="0"/>
              <a:t>: Hosea </a:t>
            </a:r>
            <a:r>
              <a:rPr lang="en-US" sz="1600" i="1" dirty="0"/>
              <a:t>4:6</a:t>
            </a:r>
          </a:p>
        </p:txBody>
      </p:sp>
      <p:sp>
        <p:nvSpPr>
          <p:cNvPr id="18" name="TextBox 17"/>
          <p:cNvSpPr txBox="1"/>
          <p:nvPr/>
        </p:nvSpPr>
        <p:spPr>
          <a:xfrm>
            <a:off x="5562600" y="4191000"/>
            <a:ext cx="2810716" cy="1631216"/>
          </a:xfrm>
          <a:prstGeom prst="rect">
            <a:avLst/>
          </a:prstGeom>
          <a:noFill/>
        </p:spPr>
        <p:txBody>
          <a:bodyPr wrap="square" rtlCol="0">
            <a:spAutoFit/>
          </a:bodyPr>
          <a:lstStyle/>
          <a:p>
            <a:pPr algn="just"/>
            <a:r>
              <a:rPr lang="en-US" sz="2000" i="1" dirty="0" smtClean="0"/>
              <a:t>We already know what they did, they organized Committees of Safety and took control of their own government!!!</a:t>
            </a:r>
            <a:endParaRPr lang="en-US" sz="2000" i="1" dirty="0"/>
          </a:p>
        </p:txBody>
      </p:sp>
      <p:sp>
        <p:nvSpPr>
          <p:cNvPr id="19" name="TextBox 18"/>
          <p:cNvSpPr txBox="1"/>
          <p:nvPr/>
        </p:nvSpPr>
        <p:spPr>
          <a:xfrm>
            <a:off x="5638800" y="5867400"/>
            <a:ext cx="2658316" cy="400110"/>
          </a:xfrm>
          <a:prstGeom prst="rect">
            <a:avLst/>
          </a:prstGeom>
          <a:noFill/>
        </p:spPr>
        <p:txBody>
          <a:bodyPr wrap="square" rtlCol="0">
            <a:spAutoFit/>
          </a:bodyPr>
          <a:lstStyle/>
          <a:p>
            <a:pPr algn="ctr"/>
            <a:r>
              <a:rPr lang="en-US" sz="2000" i="1" dirty="0" smtClean="0"/>
              <a:t>Will You?</a:t>
            </a:r>
            <a:endParaRPr lang="en-US" sz="2000" i="1" dirty="0"/>
          </a:p>
        </p:txBody>
      </p:sp>
    </p:spTree>
    <p:custDataLst>
      <p:tags r:id="rId1"/>
    </p:custDataLst>
    <p:extLst>
      <p:ext uri="{BB962C8B-B14F-4D97-AF65-F5344CB8AC3E}">
        <p14:creationId xmlns:p14="http://schemas.microsoft.com/office/powerpoint/2010/main" val="3338520590"/>
      </p:ext>
    </p:extLst>
  </p:cSld>
  <p:clrMapOvr>
    <a:masterClrMapping/>
  </p:clrMapOvr>
  <mc:AlternateContent xmlns:mc="http://schemas.openxmlformats.org/markup-compatibility/2006" xmlns:p14="http://schemas.microsoft.com/office/powerpoint/2010/main">
    <mc:Choice Requires="p14">
      <p:transition spd="slow" p14:dur="2000" advTm="114519">
        <p14:prism isContent="1"/>
        <p:sndAc>
          <p:stSnd>
            <p:snd r:embed="rId3" name="breeze.wav"/>
          </p:stSnd>
        </p:sndAc>
      </p:transition>
    </mc:Choice>
    <mc:Fallback xmlns="">
      <p:transition spd="slow" advClick="0" advTm="4000">
        <p:fade/>
        <p:sndAc>
          <p:stSnd>
            <p:snd r:embed="rId5"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90"/>
                                          </p:val>
                                        </p:tav>
                                        <p:tav tm="100000">
                                          <p:val>
                                            <p:fltVal val="0"/>
                                          </p:val>
                                        </p:tav>
                                      </p:tavLst>
                                    </p:anim>
                                    <p:animEffect transition="in" filter="fade">
                                      <p:cBhvr>
                                        <p:cTn id="10" dur="2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0" fill="hold"/>
                                        <p:tgtEl>
                                          <p:spTgt spid="13"/>
                                        </p:tgtEl>
                                        <p:attrNameLst>
                                          <p:attrName>ppt_w</p:attrName>
                                        </p:attrNameLst>
                                      </p:cBhvr>
                                      <p:tavLst>
                                        <p:tav tm="0">
                                          <p:val>
                                            <p:fltVal val="0"/>
                                          </p:val>
                                        </p:tav>
                                        <p:tav tm="100000">
                                          <p:val>
                                            <p:strVal val="#ppt_w"/>
                                          </p:val>
                                        </p:tav>
                                      </p:tavLst>
                                    </p:anim>
                                    <p:anim calcmode="lin" valueType="num">
                                      <p:cBhvr>
                                        <p:cTn id="14" dur="2000" fill="hold"/>
                                        <p:tgtEl>
                                          <p:spTgt spid="13"/>
                                        </p:tgtEl>
                                        <p:attrNameLst>
                                          <p:attrName>ppt_h</p:attrName>
                                        </p:attrNameLst>
                                      </p:cBhvr>
                                      <p:tavLst>
                                        <p:tav tm="0">
                                          <p:val>
                                            <p:fltVal val="0"/>
                                          </p:val>
                                        </p:tav>
                                        <p:tav tm="100000">
                                          <p:val>
                                            <p:strVal val="#ppt_h"/>
                                          </p:val>
                                        </p:tav>
                                      </p:tavLst>
                                    </p:anim>
                                    <p:anim calcmode="lin" valueType="num">
                                      <p:cBhvr>
                                        <p:cTn id="15" dur="2000" fill="hold"/>
                                        <p:tgtEl>
                                          <p:spTgt spid="13"/>
                                        </p:tgtEl>
                                        <p:attrNameLst>
                                          <p:attrName>style.rotation</p:attrName>
                                        </p:attrNameLst>
                                      </p:cBhvr>
                                      <p:tavLst>
                                        <p:tav tm="0">
                                          <p:val>
                                            <p:fltVal val="90"/>
                                          </p:val>
                                        </p:tav>
                                        <p:tav tm="100000">
                                          <p:val>
                                            <p:fltVal val="0"/>
                                          </p:val>
                                        </p:tav>
                                      </p:tavLst>
                                    </p:anim>
                                    <p:animEffect transition="in" filter="fade">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2000" fill="hold"/>
                                        <p:tgtEl>
                                          <p:spTgt spid="14"/>
                                        </p:tgtEl>
                                        <p:attrNameLst>
                                          <p:attrName>ppt_w</p:attrName>
                                        </p:attrNameLst>
                                      </p:cBhvr>
                                      <p:tavLst>
                                        <p:tav tm="0">
                                          <p:val>
                                            <p:fltVal val="0"/>
                                          </p:val>
                                        </p:tav>
                                        <p:tav tm="100000">
                                          <p:val>
                                            <p:strVal val="#ppt_w"/>
                                          </p:val>
                                        </p:tav>
                                      </p:tavLst>
                                    </p:anim>
                                    <p:anim calcmode="lin" valueType="num">
                                      <p:cBhvr>
                                        <p:cTn id="22" dur="2000" fill="hold"/>
                                        <p:tgtEl>
                                          <p:spTgt spid="14"/>
                                        </p:tgtEl>
                                        <p:attrNameLst>
                                          <p:attrName>ppt_h</p:attrName>
                                        </p:attrNameLst>
                                      </p:cBhvr>
                                      <p:tavLst>
                                        <p:tav tm="0">
                                          <p:val>
                                            <p:fltVal val="0"/>
                                          </p:val>
                                        </p:tav>
                                        <p:tav tm="100000">
                                          <p:val>
                                            <p:strVal val="#ppt_h"/>
                                          </p:val>
                                        </p:tav>
                                      </p:tavLst>
                                    </p:anim>
                                    <p:anim calcmode="lin" valueType="num">
                                      <p:cBhvr>
                                        <p:cTn id="23" dur="2000" fill="hold"/>
                                        <p:tgtEl>
                                          <p:spTgt spid="14"/>
                                        </p:tgtEl>
                                        <p:attrNameLst>
                                          <p:attrName>style.rotation</p:attrName>
                                        </p:attrNameLst>
                                      </p:cBhvr>
                                      <p:tavLst>
                                        <p:tav tm="0">
                                          <p:val>
                                            <p:fltVal val="90"/>
                                          </p:val>
                                        </p:tav>
                                        <p:tav tm="100000">
                                          <p:val>
                                            <p:fltVal val="0"/>
                                          </p:val>
                                        </p:tav>
                                      </p:tavLst>
                                    </p:anim>
                                    <p:animEffect transition="in" filter="fade">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000" fill="hold"/>
                                        <p:tgtEl>
                                          <p:spTgt spid="17"/>
                                        </p:tgtEl>
                                        <p:attrNameLst>
                                          <p:attrName>ppt_w</p:attrName>
                                        </p:attrNameLst>
                                      </p:cBhvr>
                                      <p:tavLst>
                                        <p:tav tm="0">
                                          <p:val>
                                            <p:fltVal val="0"/>
                                          </p:val>
                                        </p:tav>
                                        <p:tav tm="100000">
                                          <p:val>
                                            <p:strVal val="#ppt_w"/>
                                          </p:val>
                                        </p:tav>
                                      </p:tavLst>
                                    </p:anim>
                                    <p:anim calcmode="lin" valueType="num">
                                      <p:cBhvr>
                                        <p:cTn id="30" dur="2000" fill="hold"/>
                                        <p:tgtEl>
                                          <p:spTgt spid="17"/>
                                        </p:tgtEl>
                                        <p:attrNameLst>
                                          <p:attrName>ppt_h</p:attrName>
                                        </p:attrNameLst>
                                      </p:cBhvr>
                                      <p:tavLst>
                                        <p:tav tm="0">
                                          <p:val>
                                            <p:fltVal val="0"/>
                                          </p:val>
                                        </p:tav>
                                        <p:tav tm="100000">
                                          <p:val>
                                            <p:strVal val="#ppt_h"/>
                                          </p:val>
                                        </p:tav>
                                      </p:tavLst>
                                    </p:anim>
                                    <p:anim calcmode="lin" valueType="num">
                                      <p:cBhvr>
                                        <p:cTn id="31" dur="2000" fill="hold"/>
                                        <p:tgtEl>
                                          <p:spTgt spid="17"/>
                                        </p:tgtEl>
                                        <p:attrNameLst>
                                          <p:attrName>style.rotation</p:attrName>
                                        </p:attrNameLst>
                                      </p:cBhvr>
                                      <p:tavLst>
                                        <p:tav tm="0">
                                          <p:val>
                                            <p:fltVal val="90"/>
                                          </p:val>
                                        </p:tav>
                                        <p:tav tm="100000">
                                          <p:val>
                                            <p:fltVal val="0"/>
                                          </p:val>
                                        </p:tav>
                                      </p:tavLst>
                                    </p:anim>
                                    <p:animEffect transition="in" filter="fade">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2000" fill="hold"/>
                                        <p:tgtEl>
                                          <p:spTgt spid="15"/>
                                        </p:tgtEl>
                                        <p:attrNameLst>
                                          <p:attrName>ppt_w</p:attrName>
                                        </p:attrNameLst>
                                      </p:cBhvr>
                                      <p:tavLst>
                                        <p:tav tm="0">
                                          <p:val>
                                            <p:fltVal val="0"/>
                                          </p:val>
                                        </p:tav>
                                        <p:tav tm="100000">
                                          <p:val>
                                            <p:strVal val="#ppt_w"/>
                                          </p:val>
                                        </p:tav>
                                      </p:tavLst>
                                    </p:anim>
                                    <p:anim calcmode="lin" valueType="num">
                                      <p:cBhvr>
                                        <p:cTn id="38" dur="2000" fill="hold"/>
                                        <p:tgtEl>
                                          <p:spTgt spid="15"/>
                                        </p:tgtEl>
                                        <p:attrNameLst>
                                          <p:attrName>ppt_h</p:attrName>
                                        </p:attrNameLst>
                                      </p:cBhvr>
                                      <p:tavLst>
                                        <p:tav tm="0">
                                          <p:val>
                                            <p:fltVal val="0"/>
                                          </p:val>
                                        </p:tav>
                                        <p:tav tm="100000">
                                          <p:val>
                                            <p:strVal val="#ppt_h"/>
                                          </p:val>
                                        </p:tav>
                                      </p:tavLst>
                                    </p:anim>
                                    <p:anim calcmode="lin" valueType="num">
                                      <p:cBhvr>
                                        <p:cTn id="39" dur="2000" fill="hold"/>
                                        <p:tgtEl>
                                          <p:spTgt spid="15"/>
                                        </p:tgtEl>
                                        <p:attrNameLst>
                                          <p:attrName>style.rotation</p:attrName>
                                        </p:attrNameLst>
                                      </p:cBhvr>
                                      <p:tavLst>
                                        <p:tav tm="0">
                                          <p:val>
                                            <p:fltVal val="90"/>
                                          </p:val>
                                        </p:tav>
                                        <p:tav tm="100000">
                                          <p:val>
                                            <p:fltVal val="0"/>
                                          </p:val>
                                        </p:tav>
                                      </p:tavLst>
                                    </p:anim>
                                    <p:animEffect transition="in" filter="fade">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0" fill="hold"/>
                                        <p:tgtEl>
                                          <p:spTgt spid="12"/>
                                        </p:tgtEl>
                                        <p:attrNameLst>
                                          <p:attrName>ppt_w</p:attrName>
                                        </p:attrNameLst>
                                      </p:cBhvr>
                                      <p:tavLst>
                                        <p:tav tm="0">
                                          <p:val>
                                            <p:fltVal val="0"/>
                                          </p:val>
                                        </p:tav>
                                        <p:tav tm="100000">
                                          <p:val>
                                            <p:strVal val="#ppt_w"/>
                                          </p:val>
                                        </p:tav>
                                      </p:tavLst>
                                    </p:anim>
                                    <p:anim calcmode="lin" valueType="num">
                                      <p:cBhvr>
                                        <p:cTn id="46" dur="2000" fill="hold"/>
                                        <p:tgtEl>
                                          <p:spTgt spid="12"/>
                                        </p:tgtEl>
                                        <p:attrNameLst>
                                          <p:attrName>ppt_h</p:attrName>
                                        </p:attrNameLst>
                                      </p:cBhvr>
                                      <p:tavLst>
                                        <p:tav tm="0">
                                          <p:val>
                                            <p:fltVal val="0"/>
                                          </p:val>
                                        </p:tav>
                                        <p:tav tm="100000">
                                          <p:val>
                                            <p:strVal val="#ppt_h"/>
                                          </p:val>
                                        </p:tav>
                                      </p:tavLst>
                                    </p:anim>
                                    <p:anim calcmode="lin" valueType="num">
                                      <p:cBhvr>
                                        <p:cTn id="47" dur="2000" fill="hold"/>
                                        <p:tgtEl>
                                          <p:spTgt spid="12"/>
                                        </p:tgtEl>
                                        <p:attrNameLst>
                                          <p:attrName>style.rotation</p:attrName>
                                        </p:attrNameLst>
                                      </p:cBhvr>
                                      <p:tavLst>
                                        <p:tav tm="0">
                                          <p:val>
                                            <p:fltVal val="90"/>
                                          </p:val>
                                        </p:tav>
                                        <p:tav tm="100000">
                                          <p:val>
                                            <p:fltVal val="0"/>
                                          </p:val>
                                        </p:tav>
                                      </p:tavLst>
                                    </p:anim>
                                    <p:animEffect transition="in" filter="fade">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2000" fill="hold"/>
                                        <p:tgtEl>
                                          <p:spTgt spid="16"/>
                                        </p:tgtEl>
                                        <p:attrNameLst>
                                          <p:attrName>ppt_w</p:attrName>
                                        </p:attrNameLst>
                                      </p:cBhvr>
                                      <p:tavLst>
                                        <p:tav tm="0">
                                          <p:val>
                                            <p:fltVal val="0"/>
                                          </p:val>
                                        </p:tav>
                                        <p:tav tm="100000">
                                          <p:val>
                                            <p:strVal val="#ppt_w"/>
                                          </p:val>
                                        </p:tav>
                                      </p:tavLst>
                                    </p:anim>
                                    <p:anim calcmode="lin" valueType="num">
                                      <p:cBhvr>
                                        <p:cTn id="54" dur="2000" fill="hold"/>
                                        <p:tgtEl>
                                          <p:spTgt spid="16"/>
                                        </p:tgtEl>
                                        <p:attrNameLst>
                                          <p:attrName>ppt_h</p:attrName>
                                        </p:attrNameLst>
                                      </p:cBhvr>
                                      <p:tavLst>
                                        <p:tav tm="0">
                                          <p:val>
                                            <p:fltVal val="0"/>
                                          </p:val>
                                        </p:tav>
                                        <p:tav tm="100000">
                                          <p:val>
                                            <p:strVal val="#ppt_h"/>
                                          </p:val>
                                        </p:tav>
                                      </p:tavLst>
                                    </p:anim>
                                    <p:anim calcmode="lin" valueType="num">
                                      <p:cBhvr>
                                        <p:cTn id="55" dur="2000" fill="hold"/>
                                        <p:tgtEl>
                                          <p:spTgt spid="16"/>
                                        </p:tgtEl>
                                        <p:attrNameLst>
                                          <p:attrName>style.rotation</p:attrName>
                                        </p:attrNameLst>
                                      </p:cBhvr>
                                      <p:tavLst>
                                        <p:tav tm="0">
                                          <p:val>
                                            <p:fltVal val="90"/>
                                          </p:val>
                                        </p:tav>
                                        <p:tav tm="100000">
                                          <p:val>
                                            <p:fltVal val="0"/>
                                          </p:val>
                                        </p:tav>
                                      </p:tavLst>
                                    </p:anim>
                                    <p:animEffect transition="in" filter="fade">
                                      <p:cBhvr>
                                        <p:cTn id="56" dur="2000"/>
                                        <p:tgtEl>
                                          <p:spTgt spid="16"/>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2000" fill="hold"/>
                                        <p:tgtEl>
                                          <p:spTgt spid="10"/>
                                        </p:tgtEl>
                                        <p:attrNameLst>
                                          <p:attrName>ppt_w</p:attrName>
                                        </p:attrNameLst>
                                      </p:cBhvr>
                                      <p:tavLst>
                                        <p:tav tm="0">
                                          <p:val>
                                            <p:fltVal val="0"/>
                                          </p:val>
                                        </p:tav>
                                        <p:tav tm="100000">
                                          <p:val>
                                            <p:strVal val="#ppt_w"/>
                                          </p:val>
                                        </p:tav>
                                      </p:tavLst>
                                    </p:anim>
                                    <p:anim calcmode="lin" valueType="num">
                                      <p:cBhvr>
                                        <p:cTn id="60" dur="2000" fill="hold"/>
                                        <p:tgtEl>
                                          <p:spTgt spid="10"/>
                                        </p:tgtEl>
                                        <p:attrNameLst>
                                          <p:attrName>ppt_h</p:attrName>
                                        </p:attrNameLst>
                                      </p:cBhvr>
                                      <p:tavLst>
                                        <p:tav tm="0">
                                          <p:val>
                                            <p:fltVal val="0"/>
                                          </p:val>
                                        </p:tav>
                                        <p:tav tm="100000">
                                          <p:val>
                                            <p:strVal val="#ppt_h"/>
                                          </p:val>
                                        </p:tav>
                                      </p:tavLst>
                                    </p:anim>
                                    <p:anim calcmode="lin" valueType="num">
                                      <p:cBhvr>
                                        <p:cTn id="61" dur="2000" fill="hold"/>
                                        <p:tgtEl>
                                          <p:spTgt spid="10"/>
                                        </p:tgtEl>
                                        <p:attrNameLst>
                                          <p:attrName>style.rotation</p:attrName>
                                        </p:attrNameLst>
                                      </p:cBhvr>
                                      <p:tavLst>
                                        <p:tav tm="0">
                                          <p:val>
                                            <p:fltVal val="90"/>
                                          </p:val>
                                        </p:tav>
                                        <p:tav tm="100000">
                                          <p:val>
                                            <p:fltVal val="0"/>
                                          </p:val>
                                        </p:tav>
                                      </p:tavLst>
                                    </p:anim>
                                    <p:animEffect transition="in" filter="fade">
                                      <p:cBhvr>
                                        <p:cTn id="62" dur="2000"/>
                                        <p:tgtEl>
                                          <p:spTgt spid="10"/>
                                        </p:tgtEl>
                                      </p:cBhvr>
                                    </p:animEffect>
                                  </p:childTnLst>
                                </p:cTn>
                              </p:par>
                              <p:par>
                                <p:cTn id="63" presetID="6" presetClass="entr" presetSubtype="16" fill="hold" nodeType="withEffect">
                                  <p:stCondLst>
                                    <p:cond delay="0"/>
                                  </p:stCondLst>
                                  <p:childTnLst>
                                    <p:set>
                                      <p:cBhvr>
                                        <p:cTn id="64" dur="1" fill="hold">
                                          <p:stCondLst>
                                            <p:cond delay="0"/>
                                          </p:stCondLst>
                                        </p:cTn>
                                        <p:tgtEl>
                                          <p:spTgt spid="1030"/>
                                        </p:tgtEl>
                                        <p:attrNameLst>
                                          <p:attrName>style.visibility</p:attrName>
                                        </p:attrNameLst>
                                      </p:cBhvr>
                                      <p:to>
                                        <p:strVal val="visible"/>
                                      </p:to>
                                    </p:set>
                                    <p:animEffect transition="in" filter="circle(in)">
                                      <p:cBhvr>
                                        <p:cTn id="65" dur="2000"/>
                                        <p:tgtEl>
                                          <p:spTgt spid="1030"/>
                                        </p:tgtEl>
                                      </p:cBhvr>
                                    </p:animEffect>
                                  </p:childTnLst>
                                </p:cTn>
                              </p:par>
                            </p:childTnLst>
                          </p:cTn>
                        </p:par>
                        <p:par>
                          <p:cTn id="66" fill="hold">
                            <p:stCondLst>
                              <p:cond delay="2000"/>
                            </p:stCondLst>
                            <p:childTnLst>
                              <p:par>
                                <p:cTn id="67" presetID="6" presetClass="entr" presetSubtype="16" fill="hold" grpId="0" nodeType="afterEffect">
                                  <p:stCondLst>
                                    <p:cond delay="4000"/>
                                  </p:stCondLst>
                                  <p:childTnLst>
                                    <p:set>
                                      <p:cBhvr>
                                        <p:cTn id="68" dur="1" fill="hold">
                                          <p:stCondLst>
                                            <p:cond delay="0"/>
                                          </p:stCondLst>
                                        </p:cTn>
                                        <p:tgtEl>
                                          <p:spTgt spid="18"/>
                                        </p:tgtEl>
                                        <p:attrNameLst>
                                          <p:attrName>style.visibility</p:attrName>
                                        </p:attrNameLst>
                                      </p:cBhvr>
                                      <p:to>
                                        <p:strVal val="visible"/>
                                      </p:to>
                                    </p:set>
                                    <p:animEffect transition="in" filter="circle(in)">
                                      <p:cBhvr>
                                        <p:cTn id="69" dur="2000"/>
                                        <p:tgtEl>
                                          <p:spTgt spid="18"/>
                                        </p:tgtEl>
                                      </p:cBhvr>
                                    </p:animEffect>
                                  </p:childTnLst>
                                </p:cTn>
                              </p:par>
                            </p:childTnLst>
                          </p:cTn>
                        </p:par>
                        <p:par>
                          <p:cTn id="70" fill="hold">
                            <p:stCondLst>
                              <p:cond delay="8000"/>
                            </p:stCondLst>
                            <p:childTnLst>
                              <p:par>
                                <p:cTn id="71" presetID="6" presetClass="entr" presetSubtype="16" fill="hold" grpId="0" nodeType="afterEffect">
                                  <p:stCondLst>
                                    <p:cond delay="2500"/>
                                  </p:stCondLst>
                                  <p:childTnLst>
                                    <p:set>
                                      <p:cBhvr>
                                        <p:cTn id="72" dur="1" fill="hold">
                                          <p:stCondLst>
                                            <p:cond delay="0"/>
                                          </p:stCondLst>
                                        </p:cTn>
                                        <p:tgtEl>
                                          <p:spTgt spid="19"/>
                                        </p:tgtEl>
                                        <p:attrNameLst>
                                          <p:attrName>style.visibility</p:attrName>
                                        </p:attrNameLst>
                                      </p:cBhvr>
                                      <p:to>
                                        <p:strVal val="visible"/>
                                      </p:to>
                                    </p:set>
                                    <p:animEffect transition="in" filter="circle(in)">
                                      <p:cBhvr>
                                        <p:cTn id="7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P spid="10" grpId="0"/>
      <p:bldP spid="12" grpId="0"/>
      <p:bldP spid="15"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ctr">
              <a:buClrTx/>
            </a:pPr>
            <a:r>
              <a:rPr lang="en-US" sz="5800" b="1" dirty="0">
                <a:effectLst>
                  <a:outerShdw blurRad="38100" dist="38100" dir="2700000" algn="tl">
                    <a:srgbClr val="000000">
                      <a:alpha val="43137"/>
                    </a:srgbClr>
                  </a:outerShdw>
                </a:effectLst>
                <a:latin typeface="Old English Text MT" panose="03040902040508030806" pitchFamily="66" charset="0"/>
              </a:rPr>
              <a:t>Committees Of </a:t>
            </a:r>
            <a:r>
              <a:rPr lang="en-US" sz="5800" b="1" dirty="0" smtClean="0">
                <a:effectLst>
                  <a:outerShdw blurRad="38100" dist="38100" dir="2700000" algn="tl">
                    <a:srgbClr val="000000">
                      <a:alpha val="43137"/>
                    </a:srgbClr>
                  </a:outerShdw>
                </a:effectLst>
                <a:latin typeface="Old English Text MT" panose="03040902040508030806" pitchFamily="66" charset="0"/>
              </a:rPr>
              <a:t>Safety</a:t>
            </a:r>
          </a:p>
        </p:txBody>
      </p:sp>
      <p:sp>
        <p:nvSpPr>
          <p:cNvPr id="2" name="TextBox 1"/>
          <p:cNvSpPr txBox="1"/>
          <p:nvPr/>
        </p:nvSpPr>
        <p:spPr>
          <a:xfrm>
            <a:off x="304800" y="1447800"/>
            <a:ext cx="8534400" cy="646331"/>
          </a:xfrm>
          <a:prstGeom prst="rect">
            <a:avLst/>
          </a:prstGeom>
          <a:noFill/>
        </p:spPr>
        <p:txBody>
          <a:bodyPr wrap="square" rtlCol="0">
            <a:spAutoFit/>
          </a:bodyPr>
          <a:lstStyle/>
          <a:p>
            <a:pPr lvl="0" algn="ctr">
              <a:buClrTx/>
            </a:pPr>
            <a:r>
              <a:rPr lang="en-US" b="1" u="sng" dirty="0"/>
              <a:t>Committee</a:t>
            </a:r>
            <a:r>
              <a:rPr lang="en-US" dirty="0"/>
              <a:t> – </a:t>
            </a:r>
            <a:r>
              <a:rPr lang="en-US" dirty="0" smtClean="0"/>
              <a:t>is a </a:t>
            </a:r>
            <a:r>
              <a:rPr lang="en-US" dirty="0"/>
              <a:t>group of People who </a:t>
            </a:r>
            <a:r>
              <a:rPr lang="en-US" dirty="0" smtClean="0"/>
              <a:t>considers and manages </a:t>
            </a:r>
            <a:r>
              <a:rPr lang="en-US" dirty="0"/>
              <a:t>any matter.</a:t>
            </a:r>
          </a:p>
          <a:p>
            <a:pPr lvl="0" algn="ctr"/>
            <a:r>
              <a:rPr lang="en-US" b="1" u="sng" dirty="0"/>
              <a:t>Safety</a:t>
            </a:r>
            <a:r>
              <a:rPr lang="en-US" dirty="0"/>
              <a:t> </a:t>
            </a:r>
            <a:r>
              <a:rPr lang="en-US" dirty="0" smtClean="0"/>
              <a:t>– is freedom </a:t>
            </a:r>
            <a:r>
              <a:rPr lang="en-US" dirty="0"/>
              <a:t>from danger, injury, or damage; </a:t>
            </a:r>
            <a:r>
              <a:rPr lang="en-US" dirty="0" smtClean="0"/>
              <a:t>it is safe </a:t>
            </a:r>
            <a:r>
              <a:rPr lang="en-US" dirty="0"/>
              <a:t>keeping</a:t>
            </a:r>
            <a:r>
              <a:rPr lang="en-US" dirty="0" smtClean="0"/>
              <a:t>. </a:t>
            </a:r>
            <a:endParaRPr lang="en-US" dirty="0"/>
          </a:p>
        </p:txBody>
      </p:sp>
      <p:sp>
        <p:nvSpPr>
          <p:cNvPr id="3" name="TextBox 2"/>
          <p:cNvSpPr txBox="1"/>
          <p:nvPr/>
        </p:nvSpPr>
        <p:spPr>
          <a:xfrm>
            <a:off x="304800" y="2228671"/>
            <a:ext cx="8458200" cy="1200329"/>
          </a:xfrm>
          <a:prstGeom prst="rect">
            <a:avLst/>
          </a:prstGeom>
          <a:noFill/>
        </p:spPr>
        <p:txBody>
          <a:bodyPr wrap="square" rtlCol="0">
            <a:spAutoFit/>
          </a:bodyPr>
          <a:lstStyle/>
          <a:p>
            <a:pPr algn="just"/>
            <a:r>
              <a:rPr lang="en-US" dirty="0"/>
              <a:t>Therefore, by definition, a </a:t>
            </a:r>
            <a:r>
              <a:rPr lang="en-US" i="1" dirty="0">
                <a:solidFill>
                  <a:srgbClr val="FF0000"/>
                </a:solidFill>
              </a:rPr>
              <a:t>Committee of Safety</a:t>
            </a:r>
            <a:r>
              <a:rPr lang="en-US" dirty="0"/>
              <a:t>, would be People who </a:t>
            </a:r>
            <a:r>
              <a:rPr lang="en-US" dirty="0" smtClean="0"/>
              <a:t>feel </a:t>
            </a:r>
            <a:r>
              <a:rPr lang="en-US" dirty="0"/>
              <a:t>obligated to volunteer to consider or manage the matter of safety and to include the aspects of freedom from danger, </a:t>
            </a:r>
            <a:r>
              <a:rPr lang="en-US" dirty="0" smtClean="0"/>
              <a:t>injury, </a:t>
            </a:r>
            <a:r>
              <a:rPr lang="en-US" dirty="0"/>
              <a:t>or </a:t>
            </a:r>
            <a:r>
              <a:rPr lang="en-US" dirty="0" smtClean="0"/>
              <a:t>damage, and </a:t>
            </a:r>
            <a:r>
              <a:rPr lang="en-US" dirty="0"/>
              <a:t>the safe keeping of Liberty</a:t>
            </a:r>
            <a:r>
              <a:rPr lang="en-US" dirty="0" smtClean="0"/>
              <a:t>.</a:t>
            </a:r>
            <a:endParaRPr lang="en-US" dirty="0"/>
          </a:p>
        </p:txBody>
      </p:sp>
      <p:sp>
        <p:nvSpPr>
          <p:cNvPr id="7" name="TextBox 6"/>
          <p:cNvSpPr txBox="1"/>
          <p:nvPr/>
        </p:nvSpPr>
        <p:spPr>
          <a:xfrm>
            <a:off x="304800" y="3505200"/>
            <a:ext cx="8458200" cy="1200329"/>
          </a:xfrm>
          <a:prstGeom prst="rect">
            <a:avLst/>
          </a:prstGeom>
          <a:noFill/>
        </p:spPr>
        <p:txBody>
          <a:bodyPr wrap="square" rtlCol="0">
            <a:spAutoFit/>
          </a:bodyPr>
          <a:lstStyle/>
          <a:p>
            <a:pPr algn="just"/>
            <a:r>
              <a:rPr lang="en-US" dirty="0"/>
              <a:t>When we revisit </a:t>
            </a:r>
            <a:r>
              <a:rPr lang="en-US" dirty="0" smtClean="0"/>
              <a:t>the pre “</a:t>
            </a:r>
            <a:r>
              <a:rPr lang="en-US" i="1" dirty="0" smtClean="0"/>
              <a:t>United </a:t>
            </a:r>
            <a:r>
              <a:rPr lang="en-US" i="1" dirty="0"/>
              <a:t>States Constitutional </a:t>
            </a:r>
            <a:r>
              <a:rPr lang="en-US" i="1" dirty="0" smtClean="0"/>
              <a:t>Body Politic</a:t>
            </a:r>
            <a:r>
              <a:rPr lang="en-US" dirty="0" smtClean="0"/>
              <a:t>” </a:t>
            </a:r>
            <a:r>
              <a:rPr lang="en-US" dirty="0"/>
              <a:t>by the People for the era of 1760-1789 and </a:t>
            </a:r>
            <a:r>
              <a:rPr lang="en-US" dirty="0" smtClean="0"/>
              <a:t>understand </a:t>
            </a:r>
            <a:r>
              <a:rPr lang="en-US" dirty="0"/>
              <a:t>the function of a Committee of Safety, we see that a </a:t>
            </a:r>
            <a:r>
              <a:rPr lang="en-US" dirty="0" smtClean="0"/>
              <a:t>present-day </a:t>
            </a:r>
            <a:r>
              <a:rPr lang="en-US" dirty="0"/>
              <a:t>application going forward needs to be enacted across the nation to </a:t>
            </a:r>
            <a:r>
              <a:rPr lang="en-US" dirty="0" smtClean="0"/>
              <a:t>“</a:t>
            </a:r>
            <a:r>
              <a:rPr lang="en-US" i="1" dirty="0" smtClean="0"/>
              <a:t>Reinstate Our Founding Principles</a:t>
            </a:r>
            <a:r>
              <a:rPr lang="en-US" dirty="0" smtClean="0"/>
              <a:t>.”</a:t>
            </a:r>
            <a:endParaRPr lang="en-US" kern="0" dirty="0"/>
          </a:p>
        </p:txBody>
      </p:sp>
      <p:sp>
        <p:nvSpPr>
          <p:cNvPr id="8" name="TextBox 7"/>
          <p:cNvSpPr txBox="1"/>
          <p:nvPr/>
        </p:nvSpPr>
        <p:spPr>
          <a:xfrm>
            <a:off x="304800" y="914400"/>
            <a:ext cx="8534400" cy="584775"/>
          </a:xfrm>
          <a:prstGeom prst="rect">
            <a:avLst/>
          </a:prstGeom>
          <a:noFill/>
        </p:spPr>
        <p:txBody>
          <a:bodyPr wrap="square" rtlCol="0">
            <a:spAutoFit/>
          </a:bodyPr>
          <a:lstStyle/>
          <a:p>
            <a:pPr algn="ctr"/>
            <a:r>
              <a:rPr lang="en-US" sz="3200" b="1" dirty="0">
                <a:solidFill>
                  <a:srgbClr val="FF0000"/>
                </a:solidFill>
                <a:effectLst>
                  <a:outerShdw blurRad="38100" dist="38100" dir="2700000" algn="tl">
                    <a:srgbClr val="000000">
                      <a:alpha val="43137"/>
                    </a:srgbClr>
                  </a:outerShdw>
                </a:effectLst>
                <a:latin typeface="Old English Text MT" panose="03040902040508030806" pitchFamily="66" charset="0"/>
              </a:rPr>
              <a:t>What Are </a:t>
            </a:r>
            <a:r>
              <a:rPr lang="en-US" sz="3200" b="1" dirty="0" smtClean="0">
                <a:solidFill>
                  <a:srgbClr val="FF0000"/>
                </a:solidFill>
                <a:effectLst>
                  <a:outerShdw blurRad="38100" dist="38100" dir="2700000" algn="tl">
                    <a:srgbClr val="000000">
                      <a:alpha val="43137"/>
                    </a:srgbClr>
                  </a:outerShdw>
                </a:effectLst>
                <a:latin typeface="Old English Text MT" panose="03040902040508030806" pitchFamily="66" charset="0"/>
              </a:rPr>
              <a:t>They</a:t>
            </a:r>
            <a:endParaRPr lang="en-US" sz="3200" dirty="0"/>
          </a:p>
        </p:txBody>
      </p:sp>
      <p:sp>
        <p:nvSpPr>
          <p:cNvPr id="9" name="TextBox 8"/>
          <p:cNvSpPr txBox="1"/>
          <p:nvPr/>
        </p:nvSpPr>
        <p:spPr>
          <a:xfrm>
            <a:off x="304800" y="4798874"/>
            <a:ext cx="8458200" cy="1754326"/>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In 1774, Some </a:t>
            </a:r>
            <a:r>
              <a:rPr lang="en-US" dirty="0">
                <a:latin typeface="Times New Roman" panose="02020603050405020304" pitchFamily="18" charset="0"/>
                <a:cs typeface="Times New Roman" panose="02020603050405020304" pitchFamily="18" charset="0"/>
              </a:rPr>
              <a:t>Committees, such as the one in Worchester County, threatened to declare independence from British rule unless the Massachusetts government restored its original </a:t>
            </a:r>
            <a:r>
              <a:rPr lang="en-US" dirty="0" smtClean="0">
                <a:latin typeface="Times New Roman" panose="02020603050405020304" pitchFamily="18" charset="0"/>
                <a:cs typeface="Times New Roman" panose="02020603050405020304" pitchFamily="18" charset="0"/>
              </a:rPr>
              <a:t>Charter. </a:t>
            </a:r>
            <a:r>
              <a:rPr lang="en-US" dirty="0">
                <a:latin typeface="Times New Roman" panose="02020603050405020304" pitchFamily="18" charset="0"/>
                <a:cs typeface="Times New Roman" panose="02020603050405020304" pitchFamily="18" charset="0"/>
              </a:rPr>
              <a:t>On April 12, 1775 (just one week before the Battle of Lexington/Concord), John Hancock, President of the Massachusetts Provincial Congress (later, the Massachusetts Provincial </a:t>
            </a:r>
            <a:r>
              <a:rPr lang="en-US" i="1" dirty="0">
                <a:solidFill>
                  <a:srgbClr val="FF0000"/>
                </a:solidFill>
                <a:latin typeface="Times New Roman" panose="02020603050405020304" pitchFamily="18" charset="0"/>
                <a:cs typeface="Times New Roman" panose="02020603050405020304" pitchFamily="18" charset="0"/>
              </a:rPr>
              <a:t>Committee of Safety</a:t>
            </a:r>
            <a:r>
              <a:rPr lang="en-US" dirty="0">
                <a:latin typeface="Times New Roman" panose="02020603050405020304" pitchFamily="18" charset="0"/>
                <a:cs typeface="Times New Roman" panose="02020603050405020304" pitchFamily="18" charset="0"/>
              </a:rPr>
              <a:t>) requested that </a:t>
            </a:r>
            <a:r>
              <a:rPr lang="en-US" dirty="0" smtClean="0">
                <a:latin typeface="Times New Roman" panose="02020603050405020304" pitchFamily="18" charset="0"/>
                <a:cs typeface="Times New Roman" panose="02020603050405020304" pitchFamily="18" charset="0"/>
              </a:rPr>
              <a:t>“ALL Counties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Towns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Districts” </a:t>
            </a:r>
            <a:r>
              <a:rPr lang="en-US" dirty="0">
                <a:latin typeface="Times New Roman" panose="02020603050405020304" pitchFamily="18" charset="0"/>
                <a:cs typeface="Times New Roman" panose="02020603050405020304" pitchFamily="18" charset="0"/>
              </a:rPr>
              <a:t>form </a:t>
            </a:r>
            <a:r>
              <a:rPr lang="en-US" i="1" dirty="0">
                <a:solidFill>
                  <a:srgbClr val="FF0000"/>
                </a:solidFill>
                <a:latin typeface="Times New Roman" panose="02020603050405020304" pitchFamily="18" charset="0"/>
                <a:cs typeface="Times New Roman" panose="02020603050405020304" pitchFamily="18" charset="0"/>
              </a:rPr>
              <a:t>Committees of Safety</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79453201"/>
      </p:ext>
    </p:extLst>
  </p:cSld>
  <p:clrMapOvr>
    <a:masterClrMapping/>
  </p:clrMapOvr>
  <mc:AlternateContent xmlns:mc="http://schemas.openxmlformats.org/markup-compatibility/2006" xmlns:p14="http://schemas.microsoft.com/office/powerpoint/2010/main">
    <mc:Choice Requires="p14">
      <p:transition spd="slow" p14:dur="1250" advTm="48262">
        <p14:prism/>
      </p:transition>
    </mc:Choice>
    <mc:Fallback xmlns="">
      <p:transition spd="slow" advTm="482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https://www.peaceproject.com/sites/default/files/imagecache/700wide-500-high/LS37_Liberty-once-lost_is_lost_forev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304800" y="1078468"/>
            <a:ext cx="8455026"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Join us to save our Republic by learning the science of government by consent</a:t>
            </a:r>
            <a:endParaRPr lang="en-US" dirty="0"/>
          </a:p>
        </p:txBody>
      </p:sp>
      <p:sp>
        <p:nvSpPr>
          <p:cNvPr id="13" name="TextBox 12"/>
          <p:cNvSpPr txBox="1"/>
          <p:nvPr/>
        </p:nvSpPr>
        <p:spPr>
          <a:xfrm>
            <a:off x="307974" y="1524000"/>
            <a:ext cx="8455026"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Come to our weekly live open forum every Monday 9PM EST to Midnight</a:t>
            </a:r>
            <a:endParaRPr lang="en-US" dirty="0"/>
          </a:p>
        </p:txBody>
      </p:sp>
      <p:sp>
        <p:nvSpPr>
          <p:cNvPr id="14" name="TextBox 13"/>
          <p:cNvSpPr txBox="1"/>
          <p:nvPr/>
        </p:nvSpPr>
        <p:spPr>
          <a:xfrm>
            <a:off x="304799" y="1981200"/>
            <a:ext cx="4268787"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Take our free Foundational course </a:t>
            </a:r>
            <a:endParaRPr lang="en-US" dirty="0"/>
          </a:p>
        </p:txBody>
      </p:sp>
      <p:sp>
        <p:nvSpPr>
          <p:cNvPr id="15" name="TextBox 14"/>
          <p:cNvSpPr txBox="1"/>
          <p:nvPr/>
        </p:nvSpPr>
        <p:spPr>
          <a:xfrm>
            <a:off x="307974" y="2895600"/>
            <a:ext cx="4721226"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Take our Government by Consent course </a:t>
            </a:r>
            <a:endParaRPr lang="en-US" dirty="0"/>
          </a:p>
        </p:txBody>
      </p:sp>
      <p:sp>
        <p:nvSpPr>
          <p:cNvPr id="16" name="TextBox 15"/>
          <p:cNvSpPr txBox="1"/>
          <p:nvPr/>
        </p:nvSpPr>
        <p:spPr>
          <a:xfrm>
            <a:off x="5334000" y="2907268"/>
            <a:ext cx="3505200"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Learn how to file a court case </a:t>
            </a:r>
            <a:endParaRPr lang="en-US" dirty="0"/>
          </a:p>
        </p:txBody>
      </p:sp>
      <p:sp>
        <p:nvSpPr>
          <p:cNvPr id="17" name="TextBox 16"/>
          <p:cNvSpPr txBox="1"/>
          <p:nvPr/>
        </p:nvSpPr>
        <p:spPr>
          <a:xfrm>
            <a:off x="5337174" y="3288268"/>
            <a:ext cx="3502026"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Learn the Constitution  </a:t>
            </a:r>
            <a:endParaRPr lang="en-US" dirty="0"/>
          </a:p>
        </p:txBody>
      </p:sp>
      <p:sp>
        <p:nvSpPr>
          <p:cNvPr id="18" name="TextBox 17"/>
          <p:cNvSpPr txBox="1"/>
          <p:nvPr/>
        </p:nvSpPr>
        <p:spPr>
          <a:xfrm>
            <a:off x="307975" y="3276600"/>
            <a:ext cx="5178425"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Learn the difference between Law and equity</a:t>
            </a:r>
            <a:endParaRPr lang="en-US" dirty="0"/>
          </a:p>
        </p:txBody>
      </p:sp>
      <p:sp>
        <p:nvSpPr>
          <p:cNvPr id="19" name="TextBox 18"/>
          <p:cNvSpPr txBox="1"/>
          <p:nvPr/>
        </p:nvSpPr>
        <p:spPr>
          <a:xfrm>
            <a:off x="5334000" y="1981200"/>
            <a:ext cx="3429000"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Learn real American History</a:t>
            </a:r>
            <a:endParaRPr lang="en-US" dirty="0"/>
          </a:p>
        </p:txBody>
      </p:sp>
      <p:sp>
        <p:nvSpPr>
          <p:cNvPr id="20" name="TextBox 19"/>
          <p:cNvSpPr txBox="1"/>
          <p:nvPr/>
        </p:nvSpPr>
        <p:spPr>
          <a:xfrm>
            <a:off x="304799" y="4050268"/>
            <a:ext cx="7924801"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Learn how We the People can reinstate our Natural Law Courts of Justice</a:t>
            </a:r>
            <a:endParaRPr lang="en-US" dirty="0"/>
          </a:p>
        </p:txBody>
      </p:sp>
      <p:sp>
        <p:nvSpPr>
          <p:cNvPr id="21" name="TextBox 20"/>
          <p:cNvSpPr txBox="1"/>
          <p:nvPr/>
        </p:nvSpPr>
        <p:spPr>
          <a:xfrm>
            <a:off x="5334000" y="3657600"/>
            <a:ext cx="3657600"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Learn true meaning of Liberty</a:t>
            </a:r>
            <a:endParaRPr lang="en-US" dirty="0"/>
          </a:p>
        </p:txBody>
      </p:sp>
      <p:sp>
        <p:nvSpPr>
          <p:cNvPr id="22" name="TextBox 21"/>
          <p:cNvSpPr txBox="1"/>
          <p:nvPr/>
        </p:nvSpPr>
        <p:spPr>
          <a:xfrm>
            <a:off x="304800" y="3669268"/>
            <a:ext cx="4724400"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Learn Natural Law a/k/a Common Law</a:t>
            </a:r>
            <a:endParaRPr lang="en-US" dirty="0"/>
          </a:p>
        </p:txBody>
      </p:sp>
      <p:sp>
        <p:nvSpPr>
          <p:cNvPr id="24" name="TextBox 23"/>
          <p:cNvSpPr txBox="1"/>
          <p:nvPr/>
        </p:nvSpPr>
        <p:spPr>
          <a:xfrm>
            <a:off x="1203010" y="300335"/>
            <a:ext cx="6744154" cy="461665"/>
          </a:xfrm>
          <a:prstGeom prst="rect">
            <a:avLst/>
          </a:prstGeom>
          <a:noFill/>
        </p:spPr>
        <p:txBody>
          <a:bodyPr wrap="none" rtlCol="0">
            <a:spAutoFit/>
          </a:bodyPr>
          <a:lstStyle/>
          <a:p>
            <a:pPr algn="ctr"/>
            <a:r>
              <a:rPr lang="en-US" sz="2400" b="1" dirty="0" smtClean="0"/>
              <a:t>Join Our Campaign for Constitutional Sheriffs</a:t>
            </a:r>
          </a:p>
        </p:txBody>
      </p:sp>
      <p:sp>
        <p:nvSpPr>
          <p:cNvPr id="26" name="TextBox 25"/>
          <p:cNvSpPr txBox="1"/>
          <p:nvPr/>
        </p:nvSpPr>
        <p:spPr>
          <a:xfrm>
            <a:off x="304800" y="4423336"/>
            <a:ext cx="8458200" cy="1977464"/>
          </a:xfrm>
          <a:prstGeom prst="rect">
            <a:avLst/>
          </a:prstGeom>
          <a:noFill/>
        </p:spPr>
        <p:txBody>
          <a:bodyPr wrap="square" rtlCol="0">
            <a:spAutoFit/>
          </a:bodyPr>
          <a:lstStyle/>
          <a:p>
            <a:pPr algn="just"/>
            <a:r>
              <a:rPr lang="en-US" sz="1750" dirty="0"/>
              <a:t>Thomas </a:t>
            </a:r>
            <a:r>
              <a:rPr lang="en-US" sz="1750" dirty="0" smtClean="0"/>
              <a:t>Jefferson said, </a:t>
            </a:r>
            <a:r>
              <a:rPr lang="en-US" sz="1750" dirty="0"/>
              <a:t>"</a:t>
            </a:r>
            <a:r>
              <a:rPr lang="en-US" sz="1750" i="1" dirty="0"/>
              <a:t>If a nation expects to be ignorant and free in a state of civilization, it expects what never was and never will be…. An enlightened citizenry is indispensable for the proper functioning of a republic. Self-government is not possible unless the citizens are educated sufficiently to enable them to exercise oversight. It is therefore imperative that the nation see to it that a suitable education be provided for all its citizens…. Educate and inform the whole mass of the people... They are the only sure reliance for the preservation of our liberty</a:t>
            </a:r>
            <a:r>
              <a:rPr lang="en-US" sz="1750" dirty="0" smtClean="0"/>
              <a:t>."</a:t>
            </a:r>
            <a:endParaRPr lang="en-US" sz="1750" dirty="0"/>
          </a:p>
        </p:txBody>
      </p:sp>
      <p:sp>
        <p:nvSpPr>
          <p:cNvPr id="23" name="TextBox 22"/>
          <p:cNvSpPr txBox="1"/>
          <p:nvPr/>
        </p:nvSpPr>
        <p:spPr>
          <a:xfrm>
            <a:off x="307975" y="6324600"/>
            <a:ext cx="8531225" cy="361637"/>
          </a:xfrm>
          <a:prstGeom prst="rect">
            <a:avLst/>
          </a:prstGeom>
          <a:noFill/>
        </p:spPr>
        <p:txBody>
          <a:bodyPr wrap="square" rtlCol="0">
            <a:spAutoFit/>
          </a:bodyPr>
          <a:lstStyle/>
          <a:p>
            <a:pPr algn="ctr"/>
            <a:r>
              <a:rPr lang="en-US" sz="1750" b="1" dirty="0" smtClean="0">
                <a:solidFill>
                  <a:srgbClr val="FF0000"/>
                </a:solidFill>
              </a:rPr>
              <a:t>SAVE OUR REPUBLIC </a:t>
            </a:r>
            <a:r>
              <a:rPr lang="en-US" sz="1750" b="1" dirty="0" smtClean="0"/>
              <a:t>- Start a Committee of Safety in Your County!</a:t>
            </a:r>
            <a:endParaRPr lang="en-US" sz="1750" b="1" dirty="0"/>
          </a:p>
        </p:txBody>
      </p:sp>
      <p:sp>
        <p:nvSpPr>
          <p:cNvPr id="27" name="TextBox 26"/>
          <p:cNvSpPr txBox="1"/>
          <p:nvPr/>
        </p:nvSpPr>
        <p:spPr>
          <a:xfrm>
            <a:off x="304800" y="2450068"/>
            <a:ext cx="3886200"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Take our free Civics course </a:t>
            </a:r>
            <a:endParaRPr lang="en-US" dirty="0"/>
          </a:p>
        </p:txBody>
      </p:sp>
      <p:sp>
        <p:nvSpPr>
          <p:cNvPr id="28" name="TextBox 27"/>
          <p:cNvSpPr txBox="1"/>
          <p:nvPr/>
        </p:nvSpPr>
        <p:spPr>
          <a:xfrm>
            <a:off x="5334000" y="2438400"/>
            <a:ext cx="3429000"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a:t>Take our free </a:t>
            </a:r>
            <a:r>
              <a:rPr lang="en-US" dirty="0" smtClean="0"/>
              <a:t>Militia </a:t>
            </a:r>
            <a:r>
              <a:rPr lang="en-US" dirty="0"/>
              <a:t>course </a:t>
            </a:r>
          </a:p>
        </p:txBody>
      </p:sp>
    </p:spTree>
    <p:custDataLst>
      <p:tags r:id="rId1"/>
    </p:custDataLst>
    <p:extLst>
      <p:ext uri="{BB962C8B-B14F-4D97-AF65-F5344CB8AC3E}">
        <p14:creationId xmlns:p14="http://schemas.microsoft.com/office/powerpoint/2010/main" val="472671148"/>
      </p:ext>
    </p:extLst>
  </p:cSld>
  <p:clrMapOvr>
    <a:masterClrMapping/>
  </p:clrMapOvr>
  <mc:AlternateContent xmlns:mc="http://schemas.openxmlformats.org/markup-compatibility/2006" xmlns:p14="http://schemas.microsoft.com/office/powerpoint/2010/main">
    <mc:Choice Requires="p14">
      <p:transition spd="slow" p14:dur="2000" advClick="0" advTm="96769">
        <p14:prism isContent="1"/>
        <p:sndAc>
          <p:stSnd>
            <p:snd r:embed="rId3" name="breeze.wav"/>
          </p:stSnd>
        </p:sndAc>
      </p:transition>
    </mc:Choice>
    <mc:Fallback xmlns="">
      <p:transition spd="slow" advClick="0" advTm="4000">
        <p:fade/>
        <p:sndAc>
          <p:stSnd>
            <p:snd r:embed="rId5"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animEffect transition="in" filter="fade">
                                      <p:cBhvr>
                                        <p:cTn id="9" dur="2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41" presetClass="entr" presetSubtype="0" fill="hold" grpId="0" nodeType="clickEffect">
                                  <p:stCondLst>
                                    <p:cond delay="0"/>
                                  </p:stCondLst>
                                  <p:iterate type="lt">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23"/>
                                        </p:tgtEl>
                                        <p:attrNameLst>
                                          <p:attrName>ppt_y</p:attrName>
                                        </p:attrNameLst>
                                      </p:cBhvr>
                                      <p:tavLst>
                                        <p:tav tm="0">
                                          <p:val>
                                            <p:strVal val="#ppt_y"/>
                                          </p:val>
                                        </p:tav>
                                        <p:tav tm="100000">
                                          <p:val>
                                            <p:strVal val="#ppt_y"/>
                                          </p:val>
                                        </p:tav>
                                      </p:tavLst>
                                    </p:anim>
                                    <p:anim calcmode="lin" valueType="num">
                                      <p:cBhvr>
                                        <p:cTn id="10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ppt_w</p:attrName>
                                        </p:attrNameLst>
                                      </p:cBhvr>
                                      <p:tavLst>
                                        <p:tav tm="0">
                                          <p:val>
                                            <p:fltVal val="0"/>
                                          </p:val>
                                        </p:tav>
                                        <p:tav tm="100000">
                                          <p:val>
                                            <p:strVal val="#ppt_w"/>
                                          </p:val>
                                        </p:tav>
                                      </p:tavLst>
                                    </p:anim>
                                    <p:anim calcmode="lin" valueType="num">
                                      <p:cBhvr>
                                        <p:cTn id="115" dur="500" fill="hold"/>
                                        <p:tgtEl>
                                          <p:spTgt spid="28"/>
                                        </p:tgtEl>
                                        <p:attrNameLst>
                                          <p:attrName>ppt_h</p:attrName>
                                        </p:attrNameLst>
                                      </p:cBhvr>
                                      <p:tavLst>
                                        <p:tav tm="0">
                                          <p:val>
                                            <p:fltVal val="0"/>
                                          </p:val>
                                        </p:tav>
                                        <p:tav tm="100000">
                                          <p:val>
                                            <p:strVal val="#ppt_h"/>
                                          </p:val>
                                        </p:tav>
                                      </p:tavLst>
                                    </p:anim>
                                    <p:animEffect transition="in" filter="fade">
                                      <p:cBhvr>
                                        <p:cTn id="1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P spid="18" grpId="0"/>
      <p:bldP spid="19" grpId="0"/>
      <p:bldP spid="20" grpId="0"/>
      <p:bldP spid="21" grpId="0"/>
      <p:bldP spid="22" grpId="0"/>
      <p:bldP spid="24" grpId="0"/>
      <p:bldP spid="26" grpId="0"/>
      <p:bldP spid="23"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ctr">
              <a:buClrTx/>
            </a:pPr>
            <a:r>
              <a:rPr lang="en-US" sz="5800" b="1" dirty="0">
                <a:effectLst>
                  <a:outerShdw blurRad="38100" dist="38100" dir="2700000" algn="tl">
                    <a:srgbClr val="000000">
                      <a:alpha val="43137"/>
                    </a:srgbClr>
                  </a:outerShdw>
                </a:effectLst>
                <a:latin typeface="Old English Text MT" panose="03040902040508030806" pitchFamily="66" charset="0"/>
              </a:rPr>
              <a:t>Committees Of </a:t>
            </a:r>
            <a:r>
              <a:rPr lang="en-US" sz="5800" b="1" dirty="0" smtClean="0">
                <a:effectLst>
                  <a:outerShdw blurRad="38100" dist="38100" dir="2700000" algn="tl">
                    <a:srgbClr val="000000">
                      <a:alpha val="43137"/>
                    </a:srgbClr>
                  </a:outerShdw>
                </a:effectLst>
                <a:latin typeface="Old English Text MT" panose="03040902040508030806" pitchFamily="66" charset="0"/>
              </a:rPr>
              <a:t>Safety</a:t>
            </a:r>
            <a:endParaRPr lang="en-US" kern="0" dirty="0" smtClean="0"/>
          </a:p>
        </p:txBody>
      </p:sp>
      <p:sp>
        <p:nvSpPr>
          <p:cNvPr id="11" name="TextBox 10"/>
          <p:cNvSpPr txBox="1"/>
          <p:nvPr/>
        </p:nvSpPr>
        <p:spPr>
          <a:xfrm>
            <a:off x="304800" y="838200"/>
            <a:ext cx="8534400" cy="584775"/>
          </a:xfrm>
          <a:prstGeom prst="rect">
            <a:avLst/>
          </a:prstGeom>
          <a:noFill/>
        </p:spPr>
        <p:txBody>
          <a:bodyPr wrap="square" rtlCol="0">
            <a:spAutoFit/>
          </a:bodyPr>
          <a:lstStyle/>
          <a:p>
            <a:pPr algn="ctr"/>
            <a:r>
              <a:rPr lang="en-US" sz="3200" b="1" dirty="0">
                <a:solidFill>
                  <a:srgbClr val="FF0000"/>
                </a:solidFill>
                <a:effectLst>
                  <a:outerShdw blurRad="38100" dist="38100" dir="2700000" algn="tl">
                    <a:srgbClr val="000000">
                      <a:alpha val="43137"/>
                    </a:srgbClr>
                  </a:outerShdw>
                </a:effectLst>
                <a:latin typeface="Old English Text MT" panose="03040902040508030806" pitchFamily="66" charset="0"/>
              </a:rPr>
              <a:t>What Are </a:t>
            </a:r>
            <a:r>
              <a:rPr lang="en-US" sz="3200" b="1" dirty="0" smtClean="0">
                <a:solidFill>
                  <a:srgbClr val="FF0000"/>
                </a:solidFill>
                <a:effectLst>
                  <a:outerShdw blurRad="38100" dist="38100" dir="2700000" algn="tl">
                    <a:srgbClr val="000000">
                      <a:alpha val="43137"/>
                    </a:srgbClr>
                  </a:outerShdw>
                </a:effectLst>
                <a:latin typeface="Old English Text MT" panose="03040902040508030806" pitchFamily="66" charset="0"/>
              </a:rPr>
              <a:t>They</a:t>
            </a:r>
            <a:endParaRPr lang="en-US" sz="3200" dirty="0"/>
          </a:p>
        </p:txBody>
      </p:sp>
      <p:sp>
        <p:nvSpPr>
          <p:cNvPr id="3" name="TextBox 2"/>
          <p:cNvSpPr txBox="1"/>
          <p:nvPr/>
        </p:nvSpPr>
        <p:spPr>
          <a:xfrm>
            <a:off x="304800" y="1676400"/>
            <a:ext cx="8534400" cy="707886"/>
          </a:xfrm>
          <a:prstGeom prst="rect">
            <a:avLst/>
          </a:prstGeom>
          <a:noFill/>
        </p:spPr>
        <p:txBody>
          <a:bodyPr wrap="square" rtlCol="0">
            <a:spAutoFit/>
          </a:bodyPr>
          <a:lstStyle/>
          <a:p>
            <a:pPr algn="just"/>
            <a:r>
              <a:rPr lang="en-US" sz="2000" i="1" kern="0" dirty="0" smtClean="0">
                <a:latin typeface="Times New Roman" panose="02020603050405020304" pitchFamily="18" charset="0"/>
                <a:cs typeface="Times New Roman" panose="02020603050405020304" pitchFamily="18" charset="0"/>
              </a:rPr>
              <a:t>Committees of Safety are </a:t>
            </a:r>
            <a:r>
              <a:rPr lang="en-US" sz="2000" i="1" kern="0" dirty="0">
                <a:latin typeface="Times New Roman" panose="02020603050405020304" pitchFamily="18" charset="0"/>
                <a:cs typeface="Times New Roman" panose="02020603050405020304" pitchFamily="18" charset="0"/>
              </a:rPr>
              <a:t>community </a:t>
            </a:r>
            <a:r>
              <a:rPr lang="en-US" sz="2000" i="1" kern="0" dirty="0" smtClean="0">
                <a:latin typeface="Times New Roman" panose="02020603050405020304" pitchFamily="18" charset="0"/>
                <a:cs typeface="Times New Roman" panose="02020603050405020304" pitchFamily="18" charset="0"/>
              </a:rPr>
              <a:t>assembles </a:t>
            </a:r>
            <a:r>
              <a:rPr lang="en-US" sz="2000" i="1" kern="0" dirty="0">
                <a:latin typeface="Times New Roman" panose="02020603050405020304" pitchFamily="18" charset="0"/>
                <a:cs typeface="Times New Roman" panose="02020603050405020304" pitchFamily="18" charset="0"/>
              </a:rPr>
              <a:t>established in the absence of the ability of the existing government to provide for the needs of civilized society.</a:t>
            </a:r>
            <a:endParaRPr lang="en-US" sz="2000" dirty="0"/>
          </a:p>
        </p:txBody>
      </p:sp>
      <p:sp>
        <p:nvSpPr>
          <p:cNvPr id="12" name="TextBox 11"/>
          <p:cNvSpPr txBox="1"/>
          <p:nvPr/>
        </p:nvSpPr>
        <p:spPr>
          <a:xfrm>
            <a:off x="304800" y="2492514"/>
            <a:ext cx="8534400" cy="707886"/>
          </a:xfrm>
          <a:prstGeom prst="rect">
            <a:avLst/>
          </a:prstGeom>
          <a:noFill/>
        </p:spPr>
        <p:txBody>
          <a:bodyPr wrap="square" rtlCol="0">
            <a:spAutoFit/>
          </a:bodyPr>
          <a:lstStyle/>
          <a:p>
            <a:pPr algn="just"/>
            <a:r>
              <a:rPr lang="en-US" sz="2000" i="1" kern="0" dirty="0">
                <a:latin typeface="Times New Roman" panose="02020603050405020304" pitchFamily="18" charset="0"/>
                <a:cs typeface="Times New Roman" panose="02020603050405020304" pitchFamily="18" charset="0"/>
              </a:rPr>
              <a:t>Committees of Safety</a:t>
            </a:r>
            <a:r>
              <a:rPr lang="en-US" sz="2000" i="1"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historically speaking, empowered the people at the grass roots to return control of their local government to the People.</a:t>
            </a:r>
            <a:endParaRPr lang="en-US" sz="2000" i="1" kern="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04800" y="3339167"/>
            <a:ext cx="8534400" cy="2985433"/>
          </a:xfrm>
          <a:prstGeom prst="rect">
            <a:avLst/>
          </a:prstGeom>
          <a:noFill/>
        </p:spPr>
        <p:txBody>
          <a:bodyPr wrap="square" rtlCol="0">
            <a:spAutoFit/>
          </a:bodyPr>
          <a:lstStyle/>
          <a:p>
            <a:pPr algn="just"/>
            <a:r>
              <a:rPr lang="en-US" sz="2000" i="1" dirty="0" smtClean="0">
                <a:latin typeface="Times New Roman" panose="02020603050405020304" pitchFamily="18" charset="0"/>
                <a:cs typeface="Times New Roman" panose="02020603050405020304" pitchFamily="18" charset="0"/>
              </a:rPr>
              <a:t>“</a:t>
            </a:r>
            <a:r>
              <a:rPr lang="en-US" sz="2000" i="1" u="sng" dirty="0" smtClean="0">
                <a:latin typeface="Times New Roman" panose="02020603050405020304" pitchFamily="18" charset="0"/>
                <a:cs typeface="Times New Roman" panose="02020603050405020304" pitchFamily="18" charset="0"/>
              </a:rPr>
              <a:t>From Slave </a:t>
            </a:r>
            <a:r>
              <a:rPr lang="en-US" sz="2000" i="1" u="sng" dirty="0">
                <a:latin typeface="Times New Roman" panose="02020603050405020304" pitchFamily="18" charset="0"/>
                <a:cs typeface="Times New Roman" panose="02020603050405020304" pitchFamily="18" charset="0"/>
              </a:rPr>
              <a:t>to </a:t>
            </a:r>
            <a:r>
              <a:rPr lang="en-US" sz="2000" i="1" u="sng" dirty="0" smtClean="0">
                <a:latin typeface="Times New Roman" panose="02020603050405020304" pitchFamily="18" charset="0"/>
                <a:cs typeface="Times New Roman" panose="02020603050405020304" pitchFamily="18" charset="0"/>
              </a:rPr>
              <a:t>a Self-Rule Mindset</a:t>
            </a:r>
            <a:r>
              <a:rPr lang="en-US" sz="2000" i="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resulted from the publication of a single </a:t>
            </a:r>
            <a:r>
              <a:rPr lang="en-US" sz="2000" dirty="0" smtClean="0">
                <a:latin typeface="Times New Roman" panose="02020603050405020304" pitchFamily="18" charset="0"/>
                <a:cs typeface="Times New Roman" panose="02020603050405020304" pitchFamily="18" charset="0"/>
              </a:rPr>
              <a:t>document, </a:t>
            </a:r>
            <a:r>
              <a:rPr lang="en-US" sz="2000" i="1" dirty="0">
                <a:latin typeface="Times New Roman" panose="02020603050405020304" pitchFamily="18" charset="0"/>
                <a:cs typeface="Times New Roman" panose="02020603050405020304" pitchFamily="18" charset="0"/>
              </a:rPr>
              <a:t>“</a:t>
            </a:r>
            <a:r>
              <a:rPr lang="en-US" sz="2000" i="1" u="sng" dirty="0">
                <a:solidFill>
                  <a:srgbClr val="FF0000"/>
                </a:solidFill>
                <a:latin typeface="Times New Roman" panose="02020603050405020304" pitchFamily="18" charset="0"/>
                <a:cs typeface="Times New Roman" panose="02020603050405020304" pitchFamily="18" charset="0"/>
              </a:rPr>
              <a:t>Common Sense</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by Thomas Paine, published January 10, 1776.</a:t>
            </a:r>
          </a:p>
          <a:p>
            <a:pPr algn="just"/>
            <a:endParaRPr lang="en-US" sz="800" i="1" kern="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His best seller was read by every colonist in America, all 3 million, or it was read to them if they were illiterate. This single document did more to form this country than any other document at that time. It pumped new life into the colonies and gave everyone hope for a brave new future. By mid year of 1776 the formal </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Declaration </a:t>
            </a:r>
            <a:r>
              <a:rPr lang="en-US" sz="2000" i="1" dirty="0">
                <a:latin typeface="Times New Roman" panose="02020603050405020304" pitchFamily="18" charset="0"/>
                <a:cs typeface="Times New Roman" panose="02020603050405020304" pitchFamily="18" charset="0"/>
              </a:rPr>
              <a:t>of </a:t>
            </a:r>
            <a:r>
              <a:rPr lang="en-US" sz="2000" i="1" dirty="0" smtClean="0">
                <a:latin typeface="Times New Roman" panose="02020603050405020304" pitchFamily="18" charset="0"/>
                <a:cs typeface="Times New Roman" panose="02020603050405020304" pitchFamily="18" charset="0"/>
              </a:rPr>
              <a:t>Independence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was drafted and making its way through the colonies for signatures and ratification, passing into law thus initiating the America experiment with a </a:t>
            </a:r>
            <a:r>
              <a:rPr lang="en-US" sz="2000" dirty="0" smtClean="0">
                <a:latin typeface="Times New Roman" panose="02020603050405020304" pitchFamily="18" charset="0"/>
                <a:cs typeface="Times New Roman" panose="02020603050405020304" pitchFamily="18" charset="0"/>
              </a:rPr>
              <a:t>“</a:t>
            </a:r>
            <a:r>
              <a:rPr lang="en-US" sz="2000" i="1" u="sng" dirty="0" smtClean="0">
                <a:latin typeface="Times New Roman" panose="02020603050405020304" pitchFamily="18" charset="0"/>
                <a:cs typeface="Times New Roman" panose="02020603050405020304" pitchFamily="18" charset="0"/>
              </a:rPr>
              <a:t>Natural Law Republican Form </a:t>
            </a:r>
            <a:r>
              <a:rPr lang="en-US" sz="2000" i="1" u="sng" dirty="0">
                <a:latin typeface="Times New Roman" panose="02020603050405020304" pitchFamily="18" charset="0"/>
                <a:cs typeface="Times New Roman" panose="02020603050405020304" pitchFamily="18" charset="0"/>
              </a:rPr>
              <a:t>of </a:t>
            </a:r>
            <a:r>
              <a:rPr lang="en-US" sz="2000" i="1" u="sng" dirty="0" smtClean="0">
                <a:latin typeface="Times New Roman" panose="02020603050405020304" pitchFamily="18" charset="0"/>
                <a:cs typeface="Times New Roman" panose="02020603050405020304" pitchFamily="18" charset="0"/>
              </a:rPr>
              <a:t>Government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61861949"/>
      </p:ext>
    </p:extLst>
  </p:cSld>
  <p:clrMapOvr>
    <a:masterClrMapping/>
  </p:clrMapOvr>
  <mc:AlternateContent xmlns:mc="http://schemas.openxmlformats.org/markup-compatibility/2006" xmlns:p14="http://schemas.microsoft.com/office/powerpoint/2010/main">
    <mc:Choice Requires="p14">
      <p:transition spd="slow" p14:dur="1250" advTm="71166">
        <p14:prism/>
      </p:transition>
    </mc:Choice>
    <mc:Fallback xmlns="">
      <p:transition spd="slow" advTm="711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1"/>
          <p:cNvPicPr>
            <a:picLocks noChangeAspect="1"/>
          </p:cNvPicPr>
          <p:nvPr/>
        </p:nvPicPr>
        <p:blipFill>
          <a:blip r:embed="rId3" cstate="print"/>
          <a:srcRect/>
          <a:stretch>
            <a:fillRect/>
          </a:stretch>
        </p:blipFill>
        <p:spPr bwMode="auto">
          <a:xfrm>
            <a:off x="304800" y="1828800"/>
            <a:ext cx="3434578" cy="2514600"/>
          </a:xfrm>
          <a:prstGeom prst="rect">
            <a:avLst/>
          </a:prstGeom>
          <a:noFill/>
          <a:ln w="9525">
            <a:noFill/>
            <a:miter lim="800000"/>
            <a:headEnd/>
            <a:tailEnd/>
          </a:ln>
        </p:spPr>
      </p:pic>
      <p:sp>
        <p:nvSpPr>
          <p:cNvPr id="6" name="Content Placeholder 4"/>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ctr">
              <a:buClrTx/>
            </a:pPr>
            <a:r>
              <a:rPr lang="en-US" sz="5800" b="1" dirty="0">
                <a:effectLst>
                  <a:outerShdw blurRad="38100" dist="38100" dir="2700000" algn="tl">
                    <a:srgbClr val="000000">
                      <a:alpha val="43137"/>
                    </a:srgbClr>
                  </a:outerShdw>
                </a:effectLst>
                <a:latin typeface="Old English Text MT" panose="03040902040508030806" pitchFamily="66" charset="0"/>
              </a:rPr>
              <a:t>Committees Of </a:t>
            </a:r>
            <a:r>
              <a:rPr lang="en-US" sz="5800" b="1" dirty="0" smtClean="0">
                <a:effectLst>
                  <a:outerShdw blurRad="38100" dist="38100" dir="2700000" algn="tl">
                    <a:srgbClr val="000000">
                      <a:alpha val="43137"/>
                    </a:srgbClr>
                  </a:outerShdw>
                </a:effectLst>
                <a:latin typeface="Old English Text MT" panose="03040902040508030806" pitchFamily="66" charset="0"/>
              </a:rPr>
              <a:t>Safety</a:t>
            </a:r>
            <a:endParaRPr lang="en-US" kern="0" dirty="0" smtClean="0"/>
          </a:p>
        </p:txBody>
      </p:sp>
      <p:sp>
        <p:nvSpPr>
          <p:cNvPr id="2" name="TextBox 1"/>
          <p:cNvSpPr txBox="1"/>
          <p:nvPr/>
        </p:nvSpPr>
        <p:spPr>
          <a:xfrm>
            <a:off x="3886200" y="1676400"/>
            <a:ext cx="5029200" cy="1231106"/>
          </a:xfrm>
          <a:prstGeom prst="rect">
            <a:avLst/>
          </a:prstGeom>
          <a:noFill/>
        </p:spPr>
        <p:txBody>
          <a:bodyPr wrap="square" rtlCol="0">
            <a:spAutoFit/>
          </a:bodyPr>
          <a:lstStyle/>
          <a:p>
            <a:pPr algn="just"/>
            <a:r>
              <a:rPr lang="en-US" i="1" kern="0" dirty="0">
                <a:latin typeface="Times New Roman" panose="02020603050405020304" pitchFamily="18" charset="0"/>
                <a:cs typeface="Times New Roman" panose="02020603050405020304" pitchFamily="18" charset="0"/>
              </a:rPr>
              <a:t>Committees of Safety</a:t>
            </a:r>
            <a:r>
              <a:rPr lang="en-US" dirty="0" smtClean="0">
                <a:latin typeface="Time Roman" pitchFamily="2" charset="0"/>
              </a:rPr>
              <a:t> </a:t>
            </a:r>
            <a:r>
              <a:rPr lang="en-US" dirty="0">
                <a:latin typeface="Time Roman" pitchFamily="2" charset="0"/>
              </a:rPr>
              <a:t>are community governance established in the absence of the ability of the existing governments to provide for the needs of civilized society</a:t>
            </a:r>
            <a:r>
              <a:rPr lang="en-US" dirty="0" smtClean="0">
                <a:latin typeface="Time Roman" pitchFamily="2" charset="0"/>
              </a:rPr>
              <a:t>.</a:t>
            </a:r>
            <a:endParaRPr lang="en-US" dirty="0"/>
          </a:p>
        </p:txBody>
      </p:sp>
      <p:sp>
        <p:nvSpPr>
          <p:cNvPr id="7" name="TextBox 6"/>
          <p:cNvSpPr txBox="1"/>
          <p:nvPr/>
        </p:nvSpPr>
        <p:spPr>
          <a:xfrm>
            <a:off x="3886200" y="2831068"/>
            <a:ext cx="5029200" cy="369332"/>
          </a:xfrm>
          <a:prstGeom prst="rect">
            <a:avLst/>
          </a:prstGeom>
          <a:noFill/>
        </p:spPr>
        <p:txBody>
          <a:bodyPr wrap="square" rtlCol="0">
            <a:spAutoFit/>
          </a:bodyPr>
          <a:lstStyle/>
          <a:p>
            <a:pPr algn="just"/>
            <a:r>
              <a:rPr lang="en-US" i="1" kern="0" dirty="0">
                <a:latin typeface="Times New Roman" panose="02020603050405020304" pitchFamily="18" charset="0"/>
                <a:cs typeface="Times New Roman" panose="02020603050405020304" pitchFamily="18" charset="0"/>
              </a:rPr>
              <a:t>Committees of Safety </a:t>
            </a:r>
            <a:r>
              <a:rPr lang="en-US" dirty="0" smtClean="0">
                <a:latin typeface="Time Roman" pitchFamily="2" charset="0"/>
              </a:rPr>
              <a:t>are </a:t>
            </a:r>
            <a:r>
              <a:rPr lang="en-US" dirty="0">
                <a:latin typeface="Time Roman" pitchFamily="2" charset="0"/>
              </a:rPr>
              <a:t>the civil bodies politic.</a:t>
            </a:r>
            <a:endParaRPr lang="en-US" dirty="0"/>
          </a:p>
        </p:txBody>
      </p:sp>
      <p:sp>
        <p:nvSpPr>
          <p:cNvPr id="8" name="TextBox 7"/>
          <p:cNvSpPr txBox="1"/>
          <p:nvPr/>
        </p:nvSpPr>
        <p:spPr>
          <a:xfrm>
            <a:off x="3886200" y="3267670"/>
            <a:ext cx="5029200" cy="923330"/>
          </a:xfrm>
          <a:prstGeom prst="rect">
            <a:avLst/>
          </a:prstGeom>
          <a:noFill/>
        </p:spPr>
        <p:txBody>
          <a:bodyPr wrap="square" rtlCol="0">
            <a:spAutoFit/>
          </a:bodyPr>
          <a:lstStyle/>
          <a:p>
            <a:pPr algn="just">
              <a:buClrTx/>
            </a:pPr>
            <a:r>
              <a:rPr lang="en-US" dirty="0" smtClean="0">
                <a:latin typeface="Time Roman" pitchFamily="2" charset="0"/>
              </a:rPr>
              <a:t>On </a:t>
            </a:r>
            <a:r>
              <a:rPr lang="en-US" dirty="0">
                <a:latin typeface="Time Roman" pitchFamily="2" charset="0"/>
              </a:rPr>
              <a:t>the voyage from England to America, the Pilgrims created a civil body politic called </a:t>
            </a:r>
            <a:r>
              <a:rPr lang="en-US" dirty="0">
                <a:solidFill>
                  <a:schemeClr val="bg2"/>
                </a:solidFill>
                <a:latin typeface="Time Roman" pitchFamily="2" charset="0"/>
              </a:rPr>
              <a:t>“</a:t>
            </a:r>
            <a:r>
              <a:rPr lang="en-US" i="1" u="sng" dirty="0">
                <a:solidFill>
                  <a:srgbClr val="FF0000"/>
                </a:solidFill>
                <a:latin typeface="Time Roman" pitchFamily="2" charset="0"/>
              </a:rPr>
              <a:t>The Mayflower Compact</a:t>
            </a:r>
            <a:r>
              <a:rPr lang="en-US" dirty="0">
                <a:solidFill>
                  <a:schemeClr val="bg2"/>
                </a:solidFill>
                <a:latin typeface="Time Roman" pitchFamily="2" charset="0"/>
              </a:rPr>
              <a:t>.</a:t>
            </a:r>
            <a:r>
              <a:rPr lang="en-US" dirty="0">
                <a:latin typeface="Time Roman" pitchFamily="2" charset="0"/>
              </a:rPr>
              <a:t>”</a:t>
            </a:r>
          </a:p>
        </p:txBody>
      </p:sp>
      <p:sp>
        <p:nvSpPr>
          <p:cNvPr id="9" name="TextBox 8"/>
          <p:cNvSpPr txBox="1"/>
          <p:nvPr/>
        </p:nvSpPr>
        <p:spPr>
          <a:xfrm>
            <a:off x="3886200" y="4202668"/>
            <a:ext cx="5029200" cy="369332"/>
          </a:xfrm>
          <a:prstGeom prst="rect">
            <a:avLst/>
          </a:prstGeom>
          <a:noFill/>
        </p:spPr>
        <p:txBody>
          <a:bodyPr wrap="square" rtlCol="0">
            <a:spAutoFit/>
          </a:bodyPr>
          <a:lstStyle/>
          <a:p>
            <a:pPr algn="just">
              <a:buClrTx/>
            </a:pPr>
            <a:r>
              <a:rPr lang="en-US" dirty="0">
                <a:latin typeface="Time Roman" pitchFamily="2" charset="0"/>
              </a:rPr>
              <a:t>Jamestown also had a “</a:t>
            </a:r>
            <a:r>
              <a:rPr lang="en-US" i="1" u="sng" dirty="0">
                <a:solidFill>
                  <a:srgbClr val="FF0000"/>
                </a:solidFill>
                <a:latin typeface="Time Roman" pitchFamily="2" charset="0"/>
              </a:rPr>
              <a:t>Civil Body Politic</a:t>
            </a:r>
            <a:r>
              <a:rPr lang="en-US" dirty="0">
                <a:latin typeface="Time Roman" pitchFamily="2" charset="0"/>
              </a:rPr>
              <a:t>.”</a:t>
            </a:r>
          </a:p>
        </p:txBody>
      </p:sp>
      <p:pic>
        <p:nvPicPr>
          <p:cNvPr id="10" name="Picture Placeholder 4"/>
          <p:cNvPicPr>
            <a:picLocks noChangeAspect="1"/>
          </p:cNvPicPr>
          <p:nvPr/>
        </p:nvPicPr>
        <p:blipFill>
          <a:blip r:embed="rId4" cstate="print"/>
          <a:srcRect/>
          <a:stretch>
            <a:fillRect/>
          </a:stretch>
        </p:blipFill>
        <p:spPr>
          <a:xfrm>
            <a:off x="7162800" y="4563200"/>
            <a:ext cx="1600200" cy="1837600"/>
          </a:xfrm>
          <a:prstGeom prst="rect">
            <a:avLst/>
          </a:prstGeom>
        </p:spPr>
      </p:pic>
      <p:sp>
        <p:nvSpPr>
          <p:cNvPr id="11" name="TextBox 10"/>
          <p:cNvSpPr txBox="1"/>
          <p:nvPr/>
        </p:nvSpPr>
        <p:spPr>
          <a:xfrm>
            <a:off x="304800" y="4944070"/>
            <a:ext cx="6705600" cy="923330"/>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Samuel </a:t>
            </a:r>
            <a:r>
              <a:rPr lang="en-US" b="1" dirty="0" smtClean="0">
                <a:latin typeface="Times New Roman" panose="02020603050405020304" pitchFamily="18" charset="0"/>
                <a:cs typeface="Times New Roman" panose="02020603050405020304" pitchFamily="18" charset="0"/>
              </a:rPr>
              <a:t>Adams said, </a:t>
            </a:r>
            <a:r>
              <a:rPr lang="en-US" i="1" dirty="0" smtClean="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If ever a time should come when vain and aspiring men shall possess the highest seats in government, our country will be in need of its experienced patriots to prevent its ruin</a:t>
            </a:r>
            <a:r>
              <a:rPr lang="en-US"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04800" y="914400"/>
            <a:ext cx="8534400" cy="584775"/>
          </a:xfrm>
          <a:prstGeom prst="rect">
            <a:avLst/>
          </a:prstGeom>
          <a:noFill/>
        </p:spPr>
        <p:txBody>
          <a:bodyPr wrap="square" rtlCol="0">
            <a:spAutoFit/>
          </a:bodyPr>
          <a:lstStyle/>
          <a:p>
            <a:pPr algn="ctr"/>
            <a:r>
              <a:rPr lang="en-US" sz="3200" b="1" dirty="0">
                <a:solidFill>
                  <a:srgbClr val="FF0000"/>
                </a:solidFill>
                <a:effectLst>
                  <a:outerShdw blurRad="38100" dist="38100" dir="2700000" algn="tl">
                    <a:srgbClr val="000000">
                      <a:alpha val="43137"/>
                    </a:srgbClr>
                  </a:outerShdw>
                </a:effectLst>
                <a:latin typeface="Old English Text MT" panose="03040902040508030806" pitchFamily="66" charset="0"/>
              </a:rPr>
              <a:t>What Are </a:t>
            </a:r>
            <a:r>
              <a:rPr lang="en-US" sz="3200" b="1" dirty="0" smtClean="0">
                <a:solidFill>
                  <a:srgbClr val="FF0000"/>
                </a:solidFill>
                <a:effectLst>
                  <a:outerShdw blurRad="38100" dist="38100" dir="2700000" algn="tl">
                    <a:srgbClr val="000000">
                      <a:alpha val="43137"/>
                    </a:srgbClr>
                  </a:outerShdw>
                </a:effectLst>
                <a:latin typeface="Old English Text MT" panose="03040902040508030806" pitchFamily="66" charset="0"/>
              </a:rPr>
              <a:t>They</a:t>
            </a:r>
            <a:endParaRPr lang="en-US" sz="3200" dirty="0"/>
          </a:p>
        </p:txBody>
      </p:sp>
    </p:spTree>
    <p:custDataLst>
      <p:tags r:id="rId1"/>
    </p:custDataLst>
    <p:extLst>
      <p:ext uri="{BB962C8B-B14F-4D97-AF65-F5344CB8AC3E}">
        <p14:creationId xmlns:p14="http://schemas.microsoft.com/office/powerpoint/2010/main" val="13103097"/>
      </p:ext>
    </p:extLst>
  </p:cSld>
  <p:clrMapOvr>
    <a:masterClrMapping/>
  </p:clrMapOvr>
  <mc:AlternateContent xmlns:mc="http://schemas.openxmlformats.org/markup-compatibility/2006" xmlns:p14="http://schemas.microsoft.com/office/powerpoint/2010/main">
    <mc:Choice Requires="p14">
      <p:transition spd="slow" p14:dur="1250" advTm="25317">
        <p14:prism/>
      </p:transition>
    </mc:Choice>
    <mc:Fallback xmlns="">
      <p:transition spd="slow" advTm="253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6" presetClass="entr" presetSubtype="16" fill="hold" nodeType="withEffect">
                                  <p:stCondLst>
                                    <p:cond delay="0"/>
                                  </p:stCondLst>
                                  <p:childTnLst>
                                    <p:set>
                                      <p:cBhvr>
                                        <p:cTn id="20" dur="1" fill="hold">
                                          <p:stCondLst>
                                            <p:cond delay="0"/>
                                          </p:stCondLst>
                                        </p:cTn>
                                        <p:tgtEl>
                                          <p:spTgt spid="27652"/>
                                        </p:tgtEl>
                                        <p:attrNameLst>
                                          <p:attrName>style.visibility</p:attrName>
                                        </p:attrNameLst>
                                      </p:cBhvr>
                                      <p:to>
                                        <p:strVal val="visible"/>
                                      </p:to>
                                    </p:set>
                                    <p:animEffect transition="in" filter="circle(in)">
                                      <p:cBhvr>
                                        <p:cTn id="21" dur="2000"/>
                                        <p:tgtEl>
                                          <p:spTgt spid="2765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6"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P spid="8"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352800"/>
            <a:ext cx="8867775" cy="3048000"/>
          </a:xfrm>
        </p:spPr>
        <p:txBody>
          <a:bodyPr>
            <a:normAutofit lnSpcReduction="10000"/>
          </a:bodyPr>
          <a:lstStyle/>
          <a:p>
            <a:pPr marL="0" indent="0" algn="r" eaLnBrk="1" hangingPunct="1">
              <a:buFontTx/>
              <a:buNone/>
              <a:defRPr/>
            </a:pPr>
            <a:r>
              <a:rPr lang="en-US" sz="3600" b="1" dirty="0">
                <a:solidFill>
                  <a:schemeClr val="tx1"/>
                </a:solidFill>
                <a:latin typeface="Edwardian Script ITC" pitchFamily="66" charset="0"/>
              </a:rPr>
              <a:t>Cambridge April 29, </a:t>
            </a:r>
            <a:r>
              <a:rPr lang="en-US" sz="3600" b="1" u="sng" dirty="0">
                <a:solidFill>
                  <a:schemeClr val="tx1"/>
                </a:solidFill>
                <a:latin typeface="Edwardian Script ITC" pitchFamily="66" charset="0"/>
              </a:rPr>
              <a:t>1775</a:t>
            </a:r>
            <a:endParaRPr lang="en-US" sz="3600" dirty="0">
              <a:solidFill>
                <a:schemeClr val="tx1"/>
              </a:solidFill>
              <a:latin typeface="Edwardian Script ITC" pitchFamily="66" charset="0"/>
            </a:endParaRPr>
          </a:p>
          <a:p>
            <a:pPr marL="0" indent="0" algn="ctr" eaLnBrk="1" hangingPunct="1">
              <a:buFontTx/>
              <a:buNone/>
              <a:defRPr/>
            </a:pPr>
            <a:r>
              <a:rPr lang="en-US" sz="3600" b="1" dirty="0">
                <a:solidFill>
                  <a:schemeClr val="tx1"/>
                </a:solidFill>
                <a:latin typeface="Edwardian Script ITC" pitchFamily="66" charset="0"/>
              </a:rPr>
              <a:t>This may certify that the bearer, Mr. Paul Revere is messenger to the </a:t>
            </a:r>
            <a:r>
              <a:rPr lang="en-US" sz="3600" b="1" u="sng" dirty="0" smtClean="0">
                <a:solidFill>
                  <a:srgbClr val="FF0000"/>
                </a:solidFill>
                <a:latin typeface="Edwardian Script ITC" pitchFamily="66" charset="0"/>
              </a:rPr>
              <a:t>Committee </a:t>
            </a:r>
            <a:r>
              <a:rPr lang="en-US" sz="3600" b="1" u="sng" dirty="0">
                <a:solidFill>
                  <a:srgbClr val="FF0000"/>
                </a:solidFill>
                <a:latin typeface="Edwardian Script ITC" pitchFamily="66" charset="0"/>
              </a:rPr>
              <a:t>of Safety</a:t>
            </a:r>
            <a:r>
              <a:rPr lang="en-US" sz="3600" b="1" dirty="0">
                <a:solidFill>
                  <a:srgbClr val="FF0000"/>
                </a:solidFill>
                <a:latin typeface="Edwardian Script ITC" pitchFamily="66" charset="0"/>
              </a:rPr>
              <a:t> </a:t>
            </a:r>
            <a:r>
              <a:rPr lang="en-US" sz="3600" b="1" dirty="0">
                <a:solidFill>
                  <a:schemeClr val="tx1"/>
                </a:solidFill>
                <a:latin typeface="Edwardian Script ITC" pitchFamily="66" charset="0"/>
              </a:rPr>
              <a:t>and that all dispatch and assistance be given him in Instances that the business of the Colony may be </a:t>
            </a:r>
            <a:r>
              <a:rPr lang="en-US" sz="3600" b="1" dirty="0" smtClean="0">
                <a:solidFill>
                  <a:schemeClr val="tx1"/>
                </a:solidFill>
                <a:latin typeface="Edwardian Script ITC" pitchFamily="66" charset="0"/>
              </a:rPr>
              <a:t>facilitated</a:t>
            </a:r>
            <a:endParaRPr lang="en-US" sz="3600" dirty="0" smtClean="0">
              <a:solidFill>
                <a:schemeClr val="tx1"/>
              </a:solidFill>
              <a:latin typeface="Edwardian Script ITC" pitchFamily="66" charset="0"/>
            </a:endParaRPr>
          </a:p>
          <a:p>
            <a:pPr marL="0" indent="0" algn="r" eaLnBrk="1" hangingPunct="1">
              <a:buFontTx/>
              <a:buNone/>
              <a:defRPr/>
            </a:pPr>
            <a:r>
              <a:rPr lang="en-US" sz="3600" b="1" dirty="0" smtClean="0">
                <a:solidFill>
                  <a:schemeClr val="tx1"/>
                </a:solidFill>
                <a:latin typeface="Edwardian Script ITC" pitchFamily="66" charset="0"/>
              </a:rPr>
              <a:t>Jos</a:t>
            </a:r>
            <a:r>
              <a:rPr lang="en-US" sz="3600" b="1" dirty="0">
                <a:solidFill>
                  <a:schemeClr val="tx1"/>
                </a:solidFill>
                <a:latin typeface="Edwardian Script ITC" pitchFamily="66" charset="0"/>
              </a:rPr>
              <a:t>. Warren, Chair.</a:t>
            </a:r>
            <a:endParaRPr lang="en-US" sz="3600" dirty="0">
              <a:solidFill>
                <a:schemeClr val="tx1"/>
              </a:solidFill>
              <a:latin typeface="Edwardian Script ITC" pitchFamily="66" charset="0"/>
            </a:endParaRPr>
          </a:p>
          <a:p>
            <a:pPr eaLnBrk="1" hangingPunct="1">
              <a:defRPr/>
            </a:pPr>
            <a:endParaRPr lang="en-US" dirty="0">
              <a:solidFill>
                <a:schemeClr val="tx1"/>
              </a:solidFill>
            </a:endParaRPr>
          </a:p>
        </p:txBody>
      </p:sp>
      <p:sp>
        <p:nvSpPr>
          <p:cNvPr id="6" name="Content Placeholder 4"/>
          <p:cNvSpPr txBox="1">
            <a:spLocks/>
          </p:cNvSpPr>
          <p:nvPr/>
        </p:nvSpPr>
        <p:spPr bwMode="auto">
          <a:xfrm>
            <a:off x="0" y="0"/>
            <a:ext cx="91440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ctr">
              <a:buClrTx/>
            </a:pPr>
            <a:r>
              <a:rPr lang="en-US" sz="5800" b="1" dirty="0">
                <a:effectLst>
                  <a:outerShdw blurRad="38100" dist="38100" dir="2700000" algn="tl">
                    <a:srgbClr val="000000">
                      <a:alpha val="43137"/>
                    </a:srgbClr>
                  </a:outerShdw>
                </a:effectLst>
                <a:latin typeface="Old English Text MT" panose="03040902040508030806" pitchFamily="66" charset="0"/>
              </a:rPr>
              <a:t>Committees Of </a:t>
            </a:r>
            <a:r>
              <a:rPr lang="en-US" sz="5800" b="1" dirty="0" smtClean="0">
                <a:effectLst>
                  <a:outerShdw blurRad="38100" dist="38100" dir="2700000" algn="tl">
                    <a:srgbClr val="000000">
                      <a:alpha val="43137"/>
                    </a:srgbClr>
                  </a:outerShdw>
                </a:effectLst>
                <a:latin typeface="Old English Text MT" panose="03040902040508030806" pitchFamily="66" charset="0"/>
              </a:rPr>
              <a:t>Safety</a:t>
            </a:r>
          </a:p>
          <a:p>
            <a:pPr algn="ctr">
              <a:buClrTx/>
            </a:pPr>
            <a:r>
              <a:rPr lang="en-US" sz="4000" b="1" dirty="0" smtClean="0">
                <a:solidFill>
                  <a:srgbClr val="FF0000"/>
                </a:solidFill>
                <a:effectLst>
                  <a:outerShdw blurRad="38100" dist="38100" dir="2700000" algn="tl">
                    <a:srgbClr val="000000">
                      <a:alpha val="43137"/>
                    </a:srgbClr>
                  </a:outerShdw>
                </a:effectLst>
                <a:latin typeface="Old English Text MT" panose="03040902040508030806" pitchFamily="66" charset="0"/>
              </a:rPr>
              <a:t>In Times of Trouble</a:t>
            </a:r>
            <a:endParaRPr lang="en-US" sz="4000" kern="0" dirty="0" smtClean="0">
              <a:solidFill>
                <a:srgbClr val="FF0000"/>
              </a:solidFill>
            </a:endParaRPr>
          </a:p>
        </p:txBody>
      </p:sp>
      <p:pic>
        <p:nvPicPr>
          <p:cNvPr id="7"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246" y="1828800"/>
            <a:ext cx="2574554" cy="1981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86729687"/>
      </p:ext>
    </p:extLst>
  </p:cSld>
  <p:clrMapOvr>
    <a:masterClrMapping/>
  </p:clrMapOvr>
  <mc:AlternateContent xmlns:mc="http://schemas.openxmlformats.org/markup-compatibility/2006" xmlns:p14="http://schemas.microsoft.com/office/powerpoint/2010/main">
    <mc:Choice Requires="p14">
      <p:transition spd="slow" p14:dur="1250" advTm="24126">
        <p14:prism/>
      </p:transition>
    </mc:Choice>
    <mc:Fallback xmlns="">
      <p:transition spd="slow" advTm="24126">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1743670"/>
            <a:ext cx="6857999" cy="923330"/>
          </a:xfrm>
          <a:prstGeom prst="rect">
            <a:avLst/>
          </a:prstGeom>
          <a:noFill/>
        </p:spPr>
        <p:txBody>
          <a:bodyPr wrap="square" rtlCol="0">
            <a:spAutoFit/>
          </a:bodyPr>
          <a:lstStyle/>
          <a:p>
            <a:pPr algn="just"/>
            <a:r>
              <a:rPr lang="en-US" dirty="0" smtClean="0">
                <a:solidFill>
                  <a:srgbClr val="FF0000"/>
                </a:solidFill>
                <a:latin typeface="Time Roman" pitchFamily="2" charset="0"/>
              </a:rPr>
              <a:t>Committees </a:t>
            </a:r>
            <a:r>
              <a:rPr lang="en-US" dirty="0">
                <a:solidFill>
                  <a:srgbClr val="FF0000"/>
                </a:solidFill>
                <a:latin typeface="Time Roman" pitchFamily="2" charset="0"/>
              </a:rPr>
              <a:t>of Safety</a:t>
            </a:r>
            <a:r>
              <a:rPr lang="en-US" dirty="0">
                <a:latin typeface="Time Roman" pitchFamily="2" charset="0"/>
              </a:rPr>
              <a:t> </a:t>
            </a:r>
            <a:r>
              <a:rPr lang="en-US" dirty="0" smtClean="0">
                <a:latin typeface="Time Roman" pitchFamily="2" charset="0"/>
              </a:rPr>
              <a:t>formed early on in the colonies to create legislative bodies because the </a:t>
            </a:r>
            <a:r>
              <a:rPr lang="en-US" b="1" u="sng" dirty="0" smtClean="0">
                <a:solidFill>
                  <a:srgbClr val="FF0000"/>
                </a:solidFill>
                <a:latin typeface="Time Roman" pitchFamily="2" charset="0"/>
              </a:rPr>
              <a:t>King failed to provide governing laws necessary to provide for the common good</a:t>
            </a:r>
            <a:r>
              <a:rPr lang="en-US" dirty="0" smtClean="0">
                <a:latin typeface="Time Roman" pitchFamily="2" charset="0"/>
              </a:rPr>
              <a:t>.</a:t>
            </a:r>
            <a:endParaRPr lang="en-US" dirty="0"/>
          </a:p>
        </p:txBody>
      </p:sp>
      <p:sp>
        <p:nvSpPr>
          <p:cNvPr id="9" name="TextBox 8"/>
          <p:cNvSpPr txBox="1"/>
          <p:nvPr/>
        </p:nvSpPr>
        <p:spPr>
          <a:xfrm>
            <a:off x="228601" y="2678668"/>
            <a:ext cx="8610600" cy="369332"/>
          </a:xfrm>
          <a:prstGeom prst="rect">
            <a:avLst/>
          </a:prstGeom>
          <a:noFill/>
        </p:spPr>
        <p:txBody>
          <a:bodyPr wrap="square" rtlCol="0">
            <a:spAutoFit/>
          </a:bodyPr>
          <a:lstStyle/>
          <a:p>
            <a:pPr algn="just"/>
            <a:r>
              <a:rPr lang="en-US" dirty="0" smtClean="0">
                <a:solidFill>
                  <a:srgbClr val="FF0000"/>
                </a:solidFill>
                <a:latin typeface="Time Roman" pitchFamily="2" charset="0"/>
              </a:rPr>
              <a:t>Committees </a:t>
            </a:r>
            <a:r>
              <a:rPr lang="en-US" dirty="0">
                <a:solidFill>
                  <a:srgbClr val="FF0000"/>
                </a:solidFill>
                <a:latin typeface="Time Roman" pitchFamily="2" charset="0"/>
              </a:rPr>
              <a:t>of </a:t>
            </a:r>
            <a:r>
              <a:rPr lang="en-US" dirty="0" smtClean="0">
                <a:solidFill>
                  <a:srgbClr val="FF0000"/>
                </a:solidFill>
                <a:latin typeface="Time Roman" pitchFamily="2" charset="0"/>
              </a:rPr>
              <a:t>Safety </a:t>
            </a:r>
            <a:r>
              <a:rPr lang="en-US" dirty="0" smtClean="0">
                <a:latin typeface="Time Roman" pitchFamily="2" charset="0"/>
              </a:rPr>
              <a:t>sent Benjamin Franklyn to Britain for a redress of grievances.</a:t>
            </a:r>
            <a:endParaRPr lang="en-US" dirty="0"/>
          </a:p>
        </p:txBody>
      </p:sp>
      <p:sp>
        <p:nvSpPr>
          <p:cNvPr id="10" name="TextBox 9"/>
          <p:cNvSpPr txBox="1"/>
          <p:nvPr/>
        </p:nvSpPr>
        <p:spPr>
          <a:xfrm>
            <a:off x="228600" y="2983468"/>
            <a:ext cx="8610600" cy="369332"/>
          </a:xfrm>
          <a:prstGeom prst="rect">
            <a:avLst/>
          </a:prstGeom>
          <a:noFill/>
        </p:spPr>
        <p:txBody>
          <a:bodyPr wrap="square" rtlCol="0">
            <a:spAutoFit/>
          </a:bodyPr>
          <a:lstStyle/>
          <a:p>
            <a:pPr algn="just"/>
            <a:r>
              <a:rPr lang="en-US" dirty="0" smtClean="0">
                <a:solidFill>
                  <a:srgbClr val="FF0000"/>
                </a:solidFill>
                <a:latin typeface="Time Roman" pitchFamily="2" charset="0"/>
              </a:rPr>
              <a:t>Committees </a:t>
            </a:r>
            <a:r>
              <a:rPr lang="en-US" dirty="0">
                <a:solidFill>
                  <a:srgbClr val="FF0000"/>
                </a:solidFill>
                <a:latin typeface="Time Roman" pitchFamily="2" charset="0"/>
              </a:rPr>
              <a:t>of </a:t>
            </a:r>
            <a:r>
              <a:rPr lang="en-US" dirty="0" smtClean="0">
                <a:solidFill>
                  <a:srgbClr val="FF0000"/>
                </a:solidFill>
                <a:latin typeface="Time Roman" pitchFamily="2" charset="0"/>
              </a:rPr>
              <a:t>Safety</a:t>
            </a:r>
            <a:r>
              <a:rPr lang="en-US" dirty="0" smtClean="0">
                <a:latin typeface="Time Roman" pitchFamily="2" charset="0"/>
              </a:rPr>
              <a:t> planned and executed the Boston Tea Party.</a:t>
            </a:r>
            <a:endParaRPr lang="en-US" dirty="0"/>
          </a:p>
        </p:txBody>
      </p:sp>
      <p:sp>
        <p:nvSpPr>
          <p:cNvPr id="11" name="TextBox 10"/>
          <p:cNvSpPr txBox="1"/>
          <p:nvPr/>
        </p:nvSpPr>
        <p:spPr>
          <a:xfrm>
            <a:off x="228601" y="4306669"/>
            <a:ext cx="8686800" cy="646331"/>
          </a:xfrm>
          <a:prstGeom prst="rect">
            <a:avLst/>
          </a:prstGeom>
          <a:noFill/>
        </p:spPr>
        <p:txBody>
          <a:bodyPr wrap="square" rtlCol="0">
            <a:spAutoFit/>
          </a:bodyPr>
          <a:lstStyle/>
          <a:p>
            <a:pPr algn="just"/>
            <a:r>
              <a:rPr lang="en-US" dirty="0">
                <a:latin typeface="Time Roman" pitchFamily="2" charset="0"/>
              </a:rPr>
              <a:t>In Western Massachusetts, </a:t>
            </a:r>
            <a:r>
              <a:rPr lang="en-US" dirty="0" smtClean="0">
                <a:solidFill>
                  <a:srgbClr val="FF0000"/>
                </a:solidFill>
                <a:latin typeface="Time Roman" pitchFamily="2" charset="0"/>
              </a:rPr>
              <a:t>Committees </a:t>
            </a:r>
            <a:r>
              <a:rPr lang="en-US" dirty="0">
                <a:solidFill>
                  <a:srgbClr val="FF0000"/>
                </a:solidFill>
                <a:latin typeface="Time Roman" pitchFamily="2" charset="0"/>
              </a:rPr>
              <a:t>of Safety </a:t>
            </a:r>
            <a:r>
              <a:rPr lang="en-US" dirty="0">
                <a:latin typeface="Time Roman" pitchFamily="2" charset="0"/>
              </a:rPr>
              <a:t>forced the resignations of judges appointed under the Massachusetts Government Act (1774). </a:t>
            </a:r>
          </a:p>
        </p:txBody>
      </p:sp>
      <p:sp>
        <p:nvSpPr>
          <p:cNvPr id="12" name="TextBox 11"/>
          <p:cNvSpPr txBox="1"/>
          <p:nvPr/>
        </p:nvSpPr>
        <p:spPr>
          <a:xfrm>
            <a:off x="228600" y="4876800"/>
            <a:ext cx="8610600" cy="369332"/>
          </a:xfrm>
          <a:prstGeom prst="rect">
            <a:avLst/>
          </a:prstGeom>
          <a:noFill/>
        </p:spPr>
        <p:txBody>
          <a:bodyPr wrap="square" rtlCol="0">
            <a:spAutoFit/>
          </a:bodyPr>
          <a:lstStyle/>
          <a:p>
            <a:pPr algn="just"/>
            <a:r>
              <a:rPr lang="en-US" dirty="0" smtClean="0">
                <a:solidFill>
                  <a:srgbClr val="FF0000"/>
                </a:solidFill>
                <a:latin typeface="Time Roman" pitchFamily="2" charset="0"/>
              </a:rPr>
              <a:t>Committees </a:t>
            </a:r>
            <a:r>
              <a:rPr lang="en-US" dirty="0">
                <a:solidFill>
                  <a:srgbClr val="FF0000"/>
                </a:solidFill>
                <a:latin typeface="Time Roman" pitchFamily="2" charset="0"/>
              </a:rPr>
              <a:t>of </a:t>
            </a:r>
            <a:r>
              <a:rPr lang="en-US" dirty="0" smtClean="0">
                <a:solidFill>
                  <a:srgbClr val="FF0000"/>
                </a:solidFill>
                <a:latin typeface="Time Roman" pitchFamily="2" charset="0"/>
              </a:rPr>
              <a:t>Safety </a:t>
            </a:r>
            <a:r>
              <a:rPr lang="en-US" dirty="0" smtClean="0">
                <a:latin typeface="Time Roman" pitchFamily="2" charset="0"/>
              </a:rPr>
              <a:t>called for the 2</a:t>
            </a:r>
            <a:r>
              <a:rPr lang="en-US" baseline="30000" dirty="0" smtClean="0">
                <a:latin typeface="Time Roman" pitchFamily="2" charset="0"/>
              </a:rPr>
              <a:t>nd</a:t>
            </a:r>
            <a:r>
              <a:rPr lang="en-US" dirty="0" smtClean="0">
                <a:latin typeface="Time Roman" pitchFamily="2" charset="0"/>
              </a:rPr>
              <a:t> Continental Congress deciding on Independence.</a:t>
            </a:r>
            <a:endParaRPr lang="en-US" dirty="0"/>
          </a:p>
        </p:txBody>
      </p:sp>
      <p:sp>
        <p:nvSpPr>
          <p:cNvPr id="13" name="TextBox 12"/>
          <p:cNvSpPr txBox="1"/>
          <p:nvPr/>
        </p:nvSpPr>
        <p:spPr>
          <a:xfrm>
            <a:off x="228600" y="5181600"/>
            <a:ext cx="8610600" cy="369332"/>
          </a:xfrm>
          <a:prstGeom prst="rect">
            <a:avLst/>
          </a:prstGeom>
          <a:noFill/>
        </p:spPr>
        <p:txBody>
          <a:bodyPr wrap="square" rtlCol="0">
            <a:spAutoFit/>
          </a:bodyPr>
          <a:lstStyle/>
          <a:p>
            <a:pPr algn="just"/>
            <a:r>
              <a:rPr lang="en-US" dirty="0" smtClean="0">
                <a:solidFill>
                  <a:srgbClr val="FF0000"/>
                </a:solidFill>
                <a:latin typeface="Time Roman" pitchFamily="2" charset="0"/>
              </a:rPr>
              <a:t>Committees </a:t>
            </a:r>
            <a:r>
              <a:rPr lang="en-US" dirty="0">
                <a:solidFill>
                  <a:srgbClr val="FF0000"/>
                </a:solidFill>
                <a:latin typeface="Time Roman" pitchFamily="2" charset="0"/>
              </a:rPr>
              <a:t>of </a:t>
            </a:r>
            <a:r>
              <a:rPr lang="en-US" dirty="0" smtClean="0">
                <a:solidFill>
                  <a:srgbClr val="FF0000"/>
                </a:solidFill>
                <a:latin typeface="Time Roman" pitchFamily="2" charset="0"/>
              </a:rPr>
              <a:t>Safety </a:t>
            </a:r>
            <a:r>
              <a:rPr lang="en-US" dirty="0" smtClean="0">
                <a:latin typeface="Time Roman" pitchFamily="2" charset="0"/>
              </a:rPr>
              <a:t>produced the Declaration of Independence</a:t>
            </a:r>
            <a:endParaRPr lang="en-US" dirty="0"/>
          </a:p>
        </p:txBody>
      </p:sp>
      <p:sp>
        <p:nvSpPr>
          <p:cNvPr id="14" name="TextBox 13"/>
          <p:cNvSpPr txBox="1"/>
          <p:nvPr/>
        </p:nvSpPr>
        <p:spPr>
          <a:xfrm>
            <a:off x="228600" y="5486400"/>
            <a:ext cx="8610600" cy="369332"/>
          </a:xfrm>
          <a:prstGeom prst="rect">
            <a:avLst/>
          </a:prstGeom>
          <a:noFill/>
        </p:spPr>
        <p:txBody>
          <a:bodyPr wrap="square" rtlCol="0">
            <a:spAutoFit/>
          </a:bodyPr>
          <a:lstStyle/>
          <a:p>
            <a:pPr algn="just"/>
            <a:r>
              <a:rPr lang="en-US" dirty="0" smtClean="0">
                <a:solidFill>
                  <a:srgbClr val="FF0000"/>
                </a:solidFill>
                <a:latin typeface="Time Roman" pitchFamily="2" charset="0"/>
              </a:rPr>
              <a:t>Committees </a:t>
            </a:r>
            <a:r>
              <a:rPr lang="en-US" dirty="0">
                <a:solidFill>
                  <a:srgbClr val="FF0000"/>
                </a:solidFill>
                <a:latin typeface="Time Roman" pitchFamily="2" charset="0"/>
              </a:rPr>
              <a:t>of </a:t>
            </a:r>
            <a:r>
              <a:rPr lang="en-US" dirty="0" smtClean="0">
                <a:solidFill>
                  <a:srgbClr val="FF0000"/>
                </a:solidFill>
                <a:latin typeface="Time Roman" pitchFamily="2" charset="0"/>
              </a:rPr>
              <a:t>Safety </a:t>
            </a:r>
            <a:r>
              <a:rPr lang="en-US" dirty="0" smtClean="0">
                <a:latin typeface="Time Roman" pitchFamily="2" charset="0"/>
              </a:rPr>
              <a:t>governed during the War for Independence</a:t>
            </a:r>
            <a:endParaRPr lang="en-US" dirty="0"/>
          </a:p>
        </p:txBody>
      </p:sp>
      <p:sp>
        <p:nvSpPr>
          <p:cNvPr id="15" name="TextBox 14"/>
          <p:cNvSpPr txBox="1"/>
          <p:nvPr/>
        </p:nvSpPr>
        <p:spPr>
          <a:xfrm>
            <a:off x="228600" y="3352800"/>
            <a:ext cx="8610600" cy="923330"/>
          </a:xfrm>
          <a:prstGeom prst="rect">
            <a:avLst/>
          </a:prstGeom>
          <a:noFill/>
        </p:spPr>
        <p:txBody>
          <a:bodyPr wrap="square" rtlCol="0">
            <a:spAutoFit/>
          </a:bodyPr>
          <a:lstStyle/>
          <a:p>
            <a:pPr algn="just"/>
            <a:r>
              <a:rPr lang="en-US" dirty="0">
                <a:latin typeface="Time Roman" pitchFamily="2" charset="0"/>
              </a:rPr>
              <a:t>In 1774, the various </a:t>
            </a:r>
            <a:r>
              <a:rPr lang="en-US" dirty="0">
                <a:solidFill>
                  <a:srgbClr val="FF0000"/>
                </a:solidFill>
                <a:latin typeface="Time Roman" pitchFamily="2" charset="0"/>
              </a:rPr>
              <a:t>Committees of Safety </a:t>
            </a:r>
            <a:r>
              <a:rPr lang="en-US" dirty="0">
                <a:latin typeface="Time Roman" pitchFamily="2" charset="0"/>
              </a:rPr>
              <a:t>called for the First Continental Congress. Delegates to that Congress went from town, to county, to Provincial level Committees, before being selected to go to Philadelphia. </a:t>
            </a:r>
          </a:p>
        </p:txBody>
      </p:sp>
      <p:sp>
        <p:nvSpPr>
          <p:cNvPr id="16" name="TextBox 15"/>
          <p:cNvSpPr txBox="1"/>
          <p:nvPr/>
        </p:nvSpPr>
        <p:spPr>
          <a:xfrm>
            <a:off x="228600" y="5802868"/>
            <a:ext cx="8610600" cy="369332"/>
          </a:xfrm>
          <a:prstGeom prst="rect">
            <a:avLst/>
          </a:prstGeom>
          <a:noFill/>
        </p:spPr>
        <p:txBody>
          <a:bodyPr wrap="square" rtlCol="0">
            <a:spAutoFit/>
          </a:bodyPr>
          <a:lstStyle/>
          <a:p>
            <a:pPr algn="just"/>
            <a:r>
              <a:rPr lang="en-US" dirty="0" smtClean="0">
                <a:solidFill>
                  <a:srgbClr val="FF0000"/>
                </a:solidFill>
                <a:latin typeface="Time Roman" pitchFamily="2" charset="0"/>
              </a:rPr>
              <a:t>Committees </a:t>
            </a:r>
            <a:r>
              <a:rPr lang="en-US" dirty="0">
                <a:solidFill>
                  <a:srgbClr val="FF0000"/>
                </a:solidFill>
                <a:latin typeface="Time Roman" pitchFamily="2" charset="0"/>
              </a:rPr>
              <a:t>of </a:t>
            </a:r>
            <a:r>
              <a:rPr lang="en-US" dirty="0" smtClean="0">
                <a:solidFill>
                  <a:srgbClr val="FF0000"/>
                </a:solidFill>
                <a:latin typeface="Time Roman" pitchFamily="2" charset="0"/>
              </a:rPr>
              <a:t>Safety </a:t>
            </a:r>
            <a:r>
              <a:rPr lang="en-US" dirty="0" smtClean="0">
                <a:latin typeface="Time Roman" pitchFamily="2" charset="0"/>
              </a:rPr>
              <a:t>debated and executed the US Constitution in 1789</a:t>
            </a:r>
            <a:endParaRPr lang="en-US" dirty="0"/>
          </a:p>
        </p:txBody>
      </p:sp>
      <p:sp>
        <p:nvSpPr>
          <p:cNvPr id="17" name="TextBox 16"/>
          <p:cNvSpPr txBox="1"/>
          <p:nvPr/>
        </p:nvSpPr>
        <p:spPr>
          <a:xfrm>
            <a:off x="228600" y="6107668"/>
            <a:ext cx="8610600" cy="369332"/>
          </a:xfrm>
          <a:prstGeom prst="rect">
            <a:avLst/>
          </a:prstGeom>
          <a:noFill/>
        </p:spPr>
        <p:txBody>
          <a:bodyPr wrap="square" rtlCol="0">
            <a:spAutoFit/>
          </a:bodyPr>
          <a:lstStyle/>
          <a:p>
            <a:pPr algn="just"/>
            <a:r>
              <a:rPr lang="en-US" dirty="0" smtClean="0">
                <a:solidFill>
                  <a:srgbClr val="FF0000"/>
                </a:solidFill>
                <a:latin typeface="Time Roman" pitchFamily="2" charset="0"/>
              </a:rPr>
              <a:t>Committees </a:t>
            </a:r>
            <a:r>
              <a:rPr lang="en-US" dirty="0">
                <a:solidFill>
                  <a:srgbClr val="FF0000"/>
                </a:solidFill>
                <a:latin typeface="Time Roman" pitchFamily="2" charset="0"/>
              </a:rPr>
              <a:t>of </a:t>
            </a:r>
            <a:r>
              <a:rPr lang="en-US" dirty="0" smtClean="0">
                <a:solidFill>
                  <a:srgbClr val="FF0000"/>
                </a:solidFill>
                <a:latin typeface="Time Roman" pitchFamily="2" charset="0"/>
              </a:rPr>
              <a:t>Safety </a:t>
            </a:r>
            <a:r>
              <a:rPr lang="en-US" dirty="0" smtClean="0">
                <a:latin typeface="Time Roman" pitchFamily="2" charset="0"/>
              </a:rPr>
              <a:t>debated and executed the Bill of Rights in 1791</a:t>
            </a:r>
            <a:endParaRPr lang="en-US" dirty="0"/>
          </a:p>
        </p:txBody>
      </p:sp>
      <p:pic>
        <p:nvPicPr>
          <p:cNvPr id="18" name="Picture 1"/>
          <p:cNvPicPr>
            <a:picLocks noChangeAspect="1"/>
          </p:cNvPicPr>
          <p:nvPr/>
        </p:nvPicPr>
        <p:blipFill>
          <a:blip r:embed="rId3" cstate="print"/>
          <a:srcRect/>
          <a:stretch>
            <a:fillRect/>
          </a:stretch>
        </p:blipFill>
        <p:spPr bwMode="auto">
          <a:xfrm>
            <a:off x="7331765" y="1621134"/>
            <a:ext cx="1278835" cy="969666"/>
          </a:xfrm>
          <a:prstGeom prst="rect">
            <a:avLst/>
          </a:prstGeom>
          <a:noFill/>
          <a:ln w="9525">
            <a:noFill/>
            <a:miter lim="800000"/>
            <a:headEnd/>
            <a:tailEnd/>
          </a:ln>
        </p:spPr>
      </p:pic>
      <p:sp>
        <p:nvSpPr>
          <p:cNvPr id="19" name="Content Placeholder 4"/>
          <p:cNvSpPr txBox="1">
            <a:spLocks/>
          </p:cNvSpPr>
          <p:nvPr/>
        </p:nvSpPr>
        <p:spPr bwMode="auto">
          <a:xfrm>
            <a:off x="0" y="0"/>
            <a:ext cx="91440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ctr">
              <a:buClrTx/>
            </a:pPr>
            <a:r>
              <a:rPr lang="en-US" sz="5800" b="1" dirty="0">
                <a:effectLst>
                  <a:outerShdw blurRad="38100" dist="38100" dir="2700000" algn="tl">
                    <a:srgbClr val="000000">
                      <a:alpha val="43137"/>
                    </a:srgbClr>
                  </a:outerShdw>
                </a:effectLst>
                <a:latin typeface="Old English Text MT" panose="03040902040508030806" pitchFamily="66" charset="0"/>
              </a:rPr>
              <a:t>Committees Of </a:t>
            </a:r>
            <a:r>
              <a:rPr lang="en-US" sz="5800" b="1" dirty="0" smtClean="0">
                <a:effectLst>
                  <a:outerShdw blurRad="38100" dist="38100" dir="2700000" algn="tl">
                    <a:srgbClr val="000000">
                      <a:alpha val="43137"/>
                    </a:srgbClr>
                  </a:outerShdw>
                </a:effectLst>
                <a:latin typeface="Old English Text MT" panose="03040902040508030806" pitchFamily="66" charset="0"/>
              </a:rPr>
              <a:t>Safety</a:t>
            </a:r>
          </a:p>
          <a:p>
            <a:pPr algn="ctr">
              <a:buClrTx/>
            </a:pPr>
            <a:r>
              <a:rPr lang="en-US" sz="4000" b="1" dirty="0" smtClean="0">
                <a:solidFill>
                  <a:srgbClr val="FF0000"/>
                </a:solidFill>
                <a:effectLst>
                  <a:outerShdw blurRad="38100" dist="38100" dir="2700000" algn="tl">
                    <a:srgbClr val="000000">
                      <a:alpha val="43137"/>
                    </a:srgbClr>
                  </a:outerShdw>
                </a:effectLst>
                <a:latin typeface="Old English Text MT" panose="03040902040508030806" pitchFamily="66" charset="0"/>
              </a:rPr>
              <a:t>In Times of Trouble</a:t>
            </a:r>
            <a:endParaRPr lang="en-US" sz="4000" kern="0" dirty="0" smtClean="0">
              <a:solidFill>
                <a:srgbClr val="FF0000"/>
              </a:solidFill>
            </a:endParaRPr>
          </a:p>
        </p:txBody>
      </p:sp>
    </p:spTree>
    <p:custDataLst>
      <p:tags r:id="rId1"/>
    </p:custDataLst>
    <p:extLst>
      <p:ext uri="{BB962C8B-B14F-4D97-AF65-F5344CB8AC3E}">
        <p14:creationId xmlns:p14="http://schemas.microsoft.com/office/powerpoint/2010/main" val="182041895"/>
      </p:ext>
    </p:extLst>
  </p:cSld>
  <p:clrMapOvr>
    <a:masterClrMapping/>
  </p:clrMapOvr>
  <mc:AlternateContent xmlns:mc="http://schemas.openxmlformats.org/markup-compatibility/2006" xmlns:p14="http://schemas.microsoft.com/office/powerpoint/2010/main">
    <mc:Choice Requires="p14">
      <p:transition spd="slow" p14:dur="1250" advTm="26131">
        <p14:prism/>
      </p:transition>
    </mc:Choice>
    <mc:Fallback xmlns="">
      <p:transition spd="slow" advTm="261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https://www.peaceproject.com/sites/default/files/imagecache/700wide-500-high/LS37_Liberty-once-lost_is_lost_forev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304800" y="4901625"/>
            <a:ext cx="8458199" cy="584775"/>
          </a:xfrm>
          <a:prstGeom prst="rect">
            <a:avLst/>
          </a:prstGeom>
          <a:noFill/>
        </p:spPr>
        <p:txBody>
          <a:bodyPr wrap="square" rtlCol="0">
            <a:spAutoFit/>
          </a:bodyPr>
          <a:lstStyle/>
          <a:p>
            <a:pPr algn="just"/>
            <a:r>
              <a:rPr lang="en-US" sz="1600" dirty="0"/>
              <a:t>Demonstrating and sign waving will not save our Republic because everybody honks their </a:t>
            </a:r>
            <a:r>
              <a:rPr lang="en-US" sz="1600" dirty="0" smtClean="0"/>
              <a:t>horn </a:t>
            </a:r>
            <a:r>
              <a:rPr lang="en-US" sz="1600" dirty="0"/>
              <a:t>and People feel better and nothing is really </a:t>
            </a:r>
            <a:r>
              <a:rPr lang="en-US" sz="1600" dirty="0" smtClean="0"/>
              <a:t>accomplished.</a:t>
            </a:r>
            <a:endParaRPr lang="en-US" sz="1600" dirty="0"/>
          </a:p>
        </p:txBody>
      </p:sp>
      <p:sp>
        <p:nvSpPr>
          <p:cNvPr id="9" name="TextBox 8"/>
          <p:cNvSpPr txBox="1"/>
          <p:nvPr/>
        </p:nvSpPr>
        <p:spPr>
          <a:xfrm>
            <a:off x="307976" y="2521803"/>
            <a:ext cx="8455024" cy="830997"/>
          </a:xfrm>
          <a:prstGeom prst="rect">
            <a:avLst/>
          </a:prstGeom>
          <a:noFill/>
        </p:spPr>
        <p:txBody>
          <a:bodyPr wrap="square" rtlCol="0">
            <a:spAutoFit/>
          </a:bodyPr>
          <a:lstStyle/>
          <a:p>
            <a:pPr algn="just"/>
            <a:r>
              <a:rPr lang="en-US" sz="1600" dirty="0"/>
              <a:t>Voting will not save our Republic because party bosses control who gets on the ballot and more often than not it’s the criminal on the left or the criminal on the </a:t>
            </a:r>
            <a:r>
              <a:rPr lang="en-US" sz="1600" dirty="0" smtClean="0"/>
              <a:t>right. And </a:t>
            </a:r>
            <a:r>
              <a:rPr lang="en-US" sz="1600" dirty="0"/>
              <a:t>the counting of the votes are fraudulent.</a:t>
            </a:r>
            <a:endParaRPr lang="en-US" sz="16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04800" y="3834825"/>
            <a:ext cx="8492411" cy="584775"/>
          </a:xfrm>
          <a:prstGeom prst="rect">
            <a:avLst/>
          </a:prstGeom>
          <a:noFill/>
        </p:spPr>
        <p:txBody>
          <a:bodyPr wrap="square" rtlCol="0">
            <a:spAutoFit/>
          </a:bodyPr>
          <a:lstStyle/>
          <a:p>
            <a:pPr algn="just"/>
            <a:r>
              <a:rPr lang="en-US" sz="1600" dirty="0"/>
              <a:t>Going to Rally’s will not save our Republic because after the event everyone goes home and nothing is accomplished.</a:t>
            </a:r>
          </a:p>
        </p:txBody>
      </p:sp>
      <p:sp>
        <p:nvSpPr>
          <p:cNvPr id="17" name="TextBox 16"/>
          <p:cNvSpPr txBox="1"/>
          <p:nvPr/>
        </p:nvSpPr>
        <p:spPr>
          <a:xfrm>
            <a:off x="304800" y="3301425"/>
            <a:ext cx="8382000" cy="584775"/>
          </a:xfrm>
          <a:prstGeom prst="rect">
            <a:avLst/>
          </a:prstGeom>
          <a:noFill/>
        </p:spPr>
        <p:txBody>
          <a:bodyPr wrap="square" rtlCol="0">
            <a:spAutoFit/>
          </a:bodyPr>
          <a:lstStyle/>
          <a:p>
            <a:pPr algn="just"/>
            <a:r>
              <a:rPr lang="en-US" sz="1600" dirty="0"/>
              <a:t>Courts will not save our Republic because the Judges are owned and paid for to maintain the status quo.</a:t>
            </a:r>
          </a:p>
        </p:txBody>
      </p:sp>
      <p:sp>
        <p:nvSpPr>
          <p:cNvPr id="2" name="AutoShape 2" descr="Image result for thomas jefferson"/>
          <p:cNvSpPr>
            <a:spLocks noChangeAspect="1" noChangeArrowheads="1"/>
          </p:cNvSpPr>
          <p:nvPr/>
        </p:nvSpPr>
        <p:spPr bwMode="auto">
          <a:xfrm>
            <a:off x="155575" y="-822325"/>
            <a:ext cx="11049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thomas jefferson"/>
          <p:cNvSpPr>
            <a:spLocks noChangeAspect="1" noChangeArrowheads="1"/>
          </p:cNvSpPr>
          <p:nvPr/>
        </p:nvSpPr>
        <p:spPr bwMode="auto">
          <a:xfrm>
            <a:off x="307975" y="-669925"/>
            <a:ext cx="11049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306387" y="6324600"/>
            <a:ext cx="8531225" cy="369332"/>
          </a:xfrm>
          <a:prstGeom prst="rect">
            <a:avLst/>
          </a:prstGeom>
          <a:noFill/>
        </p:spPr>
        <p:txBody>
          <a:bodyPr wrap="square" rtlCol="0">
            <a:spAutoFit/>
          </a:bodyPr>
          <a:lstStyle/>
          <a:p>
            <a:pPr algn="ctr"/>
            <a:r>
              <a:rPr lang="en-US" b="1" dirty="0" smtClean="0">
                <a:solidFill>
                  <a:schemeClr val="tx2"/>
                </a:solidFill>
              </a:rPr>
              <a:t>NationalLibertyAlliance.org</a:t>
            </a:r>
            <a:endParaRPr lang="en-US" b="1" dirty="0">
              <a:solidFill>
                <a:schemeClr val="tx2"/>
              </a:solidFill>
            </a:endParaRPr>
          </a:p>
        </p:txBody>
      </p:sp>
      <p:sp>
        <p:nvSpPr>
          <p:cNvPr id="20" name="TextBox 19"/>
          <p:cNvSpPr txBox="1"/>
          <p:nvPr/>
        </p:nvSpPr>
        <p:spPr>
          <a:xfrm>
            <a:off x="287695" y="4368225"/>
            <a:ext cx="8399105" cy="584775"/>
          </a:xfrm>
          <a:prstGeom prst="rect">
            <a:avLst/>
          </a:prstGeom>
          <a:noFill/>
        </p:spPr>
        <p:txBody>
          <a:bodyPr wrap="square" rtlCol="0">
            <a:spAutoFit/>
          </a:bodyPr>
          <a:lstStyle/>
          <a:p>
            <a:pPr algn="just"/>
            <a:r>
              <a:rPr lang="en-US" sz="1600" dirty="0"/>
              <a:t>Going to Meetings will not save our Republic because People don’t know what to do to bring government back under the Constitution and people eventually dwindle away.</a:t>
            </a:r>
          </a:p>
        </p:txBody>
      </p:sp>
      <p:sp>
        <p:nvSpPr>
          <p:cNvPr id="21" name="TextBox 20"/>
          <p:cNvSpPr txBox="1"/>
          <p:nvPr/>
        </p:nvSpPr>
        <p:spPr>
          <a:xfrm>
            <a:off x="304801" y="5410200"/>
            <a:ext cx="8458199" cy="584775"/>
          </a:xfrm>
          <a:prstGeom prst="rect">
            <a:avLst/>
          </a:prstGeom>
          <a:noFill/>
        </p:spPr>
        <p:txBody>
          <a:bodyPr wrap="square" rtlCol="0">
            <a:spAutoFit/>
          </a:bodyPr>
          <a:lstStyle/>
          <a:p>
            <a:pPr algn="just"/>
            <a:r>
              <a:rPr lang="en-US" sz="1600" dirty="0"/>
              <a:t>Complaining will not save our Republic because bureaucrats just ignore us and People don’t know what to do about it.</a:t>
            </a:r>
          </a:p>
        </p:txBody>
      </p:sp>
      <p:sp>
        <p:nvSpPr>
          <p:cNvPr id="22" name="TextBox 21"/>
          <p:cNvSpPr txBox="1"/>
          <p:nvPr/>
        </p:nvSpPr>
        <p:spPr>
          <a:xfrm>
            <a:off x="304800" y="5892225"/>
            <a:ext cx="8458199" cy="584775"/>
          </a:xfrm>
          <a:prstGeom prst="rect">
            <a:avLst/>
          </a:prstGeom>
          <a:noFill/>
        </p:spPr>
        <p:txBody>
          <a:bodyPr wrap="square" rtlCol="0">
            <a:spAutoFit/>
          </a:bodyPr>
          <a:lstStyle/>
          <a:p>
            <a:pPr algn="just"/>
            <a:r>
              <a:rPr lang="en-US" sz="1600" dirty="0"/>
              <a:t>Supporting candidates will not save our Republic because it’s too few and they usually end up being controlled or corrupted.</a:t>
            </a:r>
          </a:p>
        </p:txBody>
      </p:sp>
      <p:sp>
        <p:nvSpPr>
          <p:cNvPr id="23" name="TextBox 22"/>
          <p:cNvSpPr txBox="1"/>
          <p:nvPr/>
        </p:nvSpPr>
        <p:spPr>
          <a:xfrm>
            <a:off x="304800" y="1676400"/>
            <a:ext cx="8455024" cy="830997"/>
          </a:xfrm>
          <a:prstGeom prst="rect">
            <a:avLst/>
          </a:prstGeom>
          <a:noFill/>
        </p:spPr>
        <p:txBody>
          <a:bodyPr wrap="square" rtlCol="0">
            <a:spAutoFit/>
          </a:bodyPr>
          <a:lstStyle/>
          <a:p>
            <a:pPr algn="just"/>
            <a:r>
              <a:rPr lang="en-US" sz="1600" dirty="0" smtClean="0"/>
              <a:t>As we saw previously our Founders did the things necessary to achieve goals that moved forward to solve problems. </a:t>
            </a:r>
            <a:r>
              <a:rPr lang="en-US" sz="1600" dirty="0"/>
              <a:t>What are we doing to </a:t>
            </a:r>
            <a:r>
              <a:rPr lang="en-US" sz="1600" dirty="0" smtClean="0"/>
              <a:t>solve problems?  They say the definition of insanity is doing the same thing over and over and expecting different results.</a:t>
            </a:r>
            <a:endParaRPr lang="en-US" sz="1600" dirty="0">
              <a:latin typeface="Times New Roman" panose="02020603050405020304" pitchFamily="18" charset="0"/>
              <a:cs typeface="Times New Roman" panose="02020603050405020304" pitchFamily="18" charset="0"/>
            </a:endParaRPr>
          </a:p>
        </p:txBody>
      </p:sp>
      <p:sp>
        <p:nvSpPr>
          <p:cNvPr id="24" name="Content Placeholder 4"/>
          <p:cNvSpPr txBox="1">
            <a:spLocks/>
          </p:cNvSpPr>
          <p:nvPr/>
        </p:nvSpPr>
        <p:spPr bwMode="auto">
          <a:xfrm>
            <a:off x="0" y="0"/>
            <a:ext cx="91440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FFFF"/>
              </a:buClr>
              <a:buSzPct val="100000"/>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a:lstStyle>
          <a:p>
            <a:pPr algn="ctr">
              <a:buClrTx/>
            </a:pPr>
            <a:r>
              <a:rPr lang="en-US" sz="5800" b="1" dirty="0">
                <a:effectLst>
                  <a:outerShdw blurRad="38100" dist="38100" dir="2700000" algn="tl">
                    <a:srgbClr val="000000">
                      <a:alpha val="43137"/>
                    </a:srgbClr>
                  </a:outerShdw>
                </a:effectLst>
                <a:latin typeface="Old English Text MT" panose="03040902040508030806" pitchFamily="66" charset="0"/>
              </a:rPr>
              <a:t>Committees Of </a:t>
            </a:r>
            <a:r>
              <a:rPr lang="en-US" sz="5800" b="1" dirty="0" smtClean="0">
                <a:effectLst>
                  <a:outerShdw blurRad="38100" dist="38100" dir="2700000" algn="tl">
                    <a:srgbClr val="000000">
                      <a:alpha val="43137"/>
                    </a:srgbClr>
                  </a:outerShdw>
                </a:effectLst>
                <a:latin typeface="Old English Text MT" panose="03040902040508030806" pitchFamily="66" charset="0"/>
              </a:rPr>
              <a:t>Safety</a:t>
            </a:r>
          </a:p>
          <a:p>
            <a:pPr algn="ctr">
              <a:buClrTx/>
            </a:pPr>
            <a:r>
              <a:rPr lang="en-US" sz="4000" b="1" dirty="0" smtClean="0">
                <a:solidFill>
                  <a:srgbClr val="FF0000"/>
                </a:solidFill>
                <a:effectLst>
                  <a:outerShdw blurRad="38100" dist="38100" dir="2700000" algn="tl">
                    <a:srgbClr val="000000">
                      <a:alpha val="43137"/>
                    </a:srgbClr>
                  </a:outerShdw>
                </a:effectLst>
                <a:latin typeface="Old English Text MT" panose="03040902040508030806" pitchFamily="66" charset="0"/>
              </a:rPr>
              <a:t>Todays Times of Trouble</a:t>
            </a:r>
            <a:endParaRPr lang="en-US" sz="4000" kern="0" dirty="0" smtClean="0">
              <a:solidFill>
                <a:srgbClr val="FF0000"/>
              </a:solidFill>
            </a:endParaRPr>
          </a:p>
        </p:txBody>
      </p:sp>
    </p:spTree>
    <p:custDataLst>
      <p:tags r:id="rId1"/>
    </p:custDataLst>
    <p:extLst>
      <p:ext uri="{BB962C8B-B14F-4D97-AF65-F5344CB8AC3E}">
        <p14:creationId xmlns:p14="http://schemas.microsoft.com/office/powerpoint/2010/main" val="864551711"/>
      </p:ext>
    </p:extLst>
  </p:cSld>
  <p:clrMapOvr>
    <a:masterClrMapping/>
  </p:clrMapOvr>
  <mc:AlternateContent xmlns:mc="http://schemas.openxmlformats.org/markup-compatibility/2006" xmlns:p14="http://schemas.microsoft.com/office/powerpoint/2010/main">
    <mc:Choice Requires="p14">
      <p:transition spd="slow" p14:dur="2000" advTm="103647">
        <p14:prism isContent="1"/>
        <p:sndAc>
          <p:stSnd>
            <p:snd r:embed="rId3" name="breeze.wav"/>
          </p:stSnd>
        </p:sndAc>
      </p:transition>
    </mc:Choice>
    <mc:Fallback xmlns="">
      <p:transition spd="slow" advTm="103647">
        <p:fade/>
        <p:sndAc>
          <p:stSnd>
            <p:snd r:embed="rId8"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000" fill="hold"/>
                                        <p:tgtEl>
                                          <p:spTgt spid="23"/>
                                        </p:tgtEl>
                                        <p:attrNameLst>
                                          <p:attrName>ppt_w</p:attrName>
                                        </p:attrNameLst>
                                      </p:cBhvr>
                                      <p:tavLst>
                                        <p:tav tm="0">
                                          <p:val>
                                            <p:fltVal val="0"/>
                                          </p:val>
                                        </p:tav>
                                        <p:tav tm="100000">
                                          <p:val>
                                            <p:strVal val="#ppt_w"/>
                                          </p:val>
                                        </p:tav>
                                      </p:tavLst>
                                    </p:anim>
                                    <p:anim calcmode="lin" valueType="num">
                                      <p:cBhvr>
                                        <p:cTn id="12" dur="2000" fill="hold"/>
                                        <p:tgtEl>
                                          <p:spTgt spid="23"/>
                                        </p:tgtEl>
                                        <p:attrNameLst>
                                          <p:attrName>ppt_h</p:attrName>
                                        </p:attrNameLst>
                                      </p:cBhvr>
                                      <p:tavLst>
                                        <p:tav tm="0">
                                          <p:val>
                                            <p:fltVal val="0"/>
                                          </p:val>
                                        </p:tav>
                                        <p:tav tm="100000">
                                          <p:val>
                                            <p:strVal val="#ppt_h"/>
                                          </p:val>
                                        </p:tav>
                                      </p:tavLst>
                                    </p:anim>
                                    <p:animEffect transition="in" filter="fade">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000" fill="hold"/>
                                        <p:tgtEl>
                                          <p:spTgt spid="9"/>
                                        </p:tgtEl>
                                        <p:attrNameLst>
                                          <p:attrName>ppt_w</p:attrName>
                                        </p:attrNameLst>
                                      </p:cBhvr>
                                      <p:tavLst>
                                        <p:tav tm="0">
                                          <p:val>
                                            <p:fltVal val="0"/>
                                          </p:val>
                                        </p:tav>
                                        <p:tav tm="100000">
                                          <p:val>
                                            <p:strVal val="#ppt_w"/>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Effect transition="in" filter="fad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000" fill="hold"/>
                                        <p:tgtEl>
                                          <p:spTgt spid="17"/>
                                        </p:tgtEl>
                                        <p:attrNameLst>
                                          <p:attrName>ppt_w</p:attrName>
                                        </p:attrNameLst>
                                      </p:cBhvr>
                                      <p:tavLst>
                                        <p:tav tm="0">
                                          <p:val>
                                            <p:fltVal val="0"/>
                                          </p:val>
                                        </p:tav>
                                        <p:tav tm="100000">
                                          <p:val>
                                            <p:strVal val="#ppt_w"/>
                                          </p:val>
                                        </p:tav>
                                      </p:tavLst>
                                    </p:anim>
                                    <p:anim calcmode="lin" valueType="num">
                                      <p:cBhvr>
                                        <p:cTn id="26" dur="2000" fill="hold"/>
                                        <p:tgtEl>
                                          <p:spTgt spid="17"/>
                                        </p:tgtEl>
                                        <p:attrNameLst>
                                          <p:attrName>ppt_h</p:attrName>
                                        </p:attrNameLst>
                                      </p:cBhvr>
                                      <p:tavLst>
                                        <p:tav tm="0">
                                          <p:val>
                                            <p:fltVal val="0"/>
                                          </p:val>
                                        </p:tav>
                                        <p:tav tm="100000">
                                          <p:val>
                                            <p:strVal val="#ppt_h"/>
                                          </p:val>
                                        </p:tav>
                                      </p:tavLst>
                                    </p:anim>
                                    <p:animEffect transition="in" filter="fad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2000" fill="hold"/>
                                        <p:tgtEl>
                                          <p:spTgt spid="15"/>
                                        </p:tgtEl>
                                        <p:attrNameLst>
                                          <p:attrName>ppt_w</p:attrName>
                                        </p:attrNameLst>
                                      </p:cBhvr>
                                      <p:tavLst>
                                        <p:tav tm="0">
                                          <p:val>
                                            <p:fltVal val="0"/>
                                          </p:val>
                                        </p:tav>
                                        <p:tav tm="100000">
                                          <p:val>
                                            <p:strVal val="#ppt_w"/>
                                          </p:val>
                                        </p:tav>
                                      </p:tavLst>
                                    </p:anim>
                                    <p:anim calcmode="lin" valueType="num">
                                      <p:cBhvr>
                                        <p:cTn id="33" dur="2000" fill="hold"/>
                                        <p:tgtEl>
                                          <p:spTgt spid="15"/>
                                        </p:tgtEl>
                                        <p:attrNameLst>
                                          <p:attrName>ppt_h</p:attrName>
                                        </p:attrNameLst>
                                      </p:cBhvr>
                                      <p:tavLst>
                                        <p:tav tm="0">
                                          <p:val>
                                            <p:fltVal val="0"/>
                                          </p:val>
                                        </p:tav>
                                        <p:tav tm="100000">
                                          <p:val>
                                            <p:strVal val="#ppt_h"/>
                                          </p:val>
                                        </p:tav>
                                      </p:tavLst>
                                    </p:anim>
                                    <p:animEffect transition="in" filter="fade">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2000" fill="hold"/>
                                        <p:tgtEl>
                                          <p:spTgt spid="20"/>
                                        </p:tgtEl>
                                        <p:attrNameLst>
                                          <p:attrName>ppt_w</p:attrName>
                                        </p:attrNameLst>
                                      </p:cBhvr>
                                      <p:tavLst>
                                        <p:tav tm="0">
                                          <p:val>
                                            <p:fltVal val="0"/>
                                          </p:val>
                                        </p:tav>
                                        <p:tav tm="100000">
                                          <p:val>
                                            <p:strVal val="#ppt_w"/>
                                          </p:val>
                                        </p:tav>
                                      </p:tavLst>
                                    </p:anim>
                                    <p:anim calcmode="lin" valueType="num">
                                      <p:cBhvr>
                                        <p:cTn id="40" dur="2000" fill="hold"/>
                                        <p:tgtEl>
                                          <p:spTgt spid="20"/>
                                        </p:tgtEl>
                                        <p:attrNameLst>
                                          <p:attrName>ppt_h</p:attrName>
                                        </p:attrNameLst>
                                      </p:cBhvr>
                                      <p:tavLst>
                                        <p:tav tm="0">
                                          <p:val>
                                            <p:fltVal val="0"/>
                                          </p:val>
                                        </p:tav>
                                        <p:tav tm="100000">
                                          <p:val>
                                            <p:strVal val="#ppt_h"/>
                                          </p:val>
                                        </p:tav>
                                      </p:tavLst>
                                    </p:anim>
                                    <p:animEffect transition="in" filter="fade">
                                      <p:cBhvr>
                                        <p:cTn id="41" dur="2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2000" fill="hold"/>
                                        <p:tgtEl>
                                          <p:spTgt spid="13"/>
                                        </p:tgtEl>
                                        <p:attrNameLst>
                                          <p:attrName>ppt_w</p:attrName>
                                        </p:attrNameLst>
                                      </p:cBhvr>
                                      <p:tavLst>
                                        <p:tav tm="0">
                                          <p:val>
                                            <p:fltVal val="0"/>
                                          </p:val>
                                        </p:tav>
                                        <p:tav tm="100000">
                                          <p:val>
                                            <p:strVal val="#ppt_w"/>
                                          </p:val>
                                        </p:tav>
                                      </p:tavLst>
                                    </p:anim>
                                    <p:anim calcmode="lin" valueType="num">
                                      <p:cBhvr>
                                        <p:cTn id="47" dur="2000" fill="hold"/>
                                        <p:tgtEl>
                                          <p:spTgt spid="13"/>
                                        </p:tgtEl>
                                        <p:attrNameLst>
                                          <p:attrName>ppt_h</p:attrName>
                                        </p:attrNameLst>
                                      </p:cBhvr>
                                      <p:tavLst>
                                        <p:tav tm="0">
                                          <p:val>
                                            <p:fltVal val="0"/>
                                          </p:val>
                                        </p:tav>
                                        <p:tav tm="100000">
                                          <p:val>
                                            <p:strVal val="#ppt_h"/>
                                          </p:val>
                                        </p:tav>
                                      </p:tavLst>
                                    </p:anim>
                                    <p:animEffect transition="in" filter="fade">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2000" fill="hold"/>
                                        <p:tgtEl>
                                          <p:spTgt spid="21"/>
                                        </p:tgtEl>
                                        <p:attrNameLst>
                                          <p:attrName>ppt_w</p:attrName>
                                        </p:attrNameLst>
                                      </p:cBhvr>
                                      <p:tavLst>
                                        <p:tav tm="0">
                                          <p:val>
                                            <p:fltVal val="0"/>
                                          </p:val>
                                        </p:tav>
                                        <p:tav tm="100000">
                                          <p:val>
                                            <p:strVal val="#ppt_w"/>
                                          </p:val>
                                        </p:tav>
                                      </p:tavLst>
                                    </p:anim>
                                    <p:anim calcmode="lin" valueType="num">
                                      <p:cBhvr>
                                        <p:cTn id="54" dur="2000" fill="hold"/>
                                        <p:tgtEl>
                                          <p:spTgt spid="21"/>
                                        </p:tgtEl>
                                        <p:attrNameLst>
                                          <p:attrName>ppt_h</p:attrName>
                                        </p:attrNameLst>
                                      </p:cBhvr>
                                      <p:tavLst>
                                        <p:tav tm="0">
                                          <p:val>
                                            <p:fltVal val="0"/>
                                          </p:val>
                                        </p:tav>
                                        <p:tav tm="100000">
                                          <p:val>
                                            <p:strVal val="#ppt_h"/>
                                          </p:val>
                                        </p:tav>
                                      </p:tavLst>
                                    </p:anim>
                                    <p:animEffect transition="in" filter="fade">
                                      <p:cBhvr>
                                        <p:cTn id="55" dur="2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2000" fill="hold"/>
                                        <p:tgtEl>
                                          <p:spTgt spid="22"/>
                                        </p:tgtEl>
                                        <p:attrNameLst>
                                          <p:attrName>ppt_w</p:attrName>
                                        </p:attrNameLst>
                                      </p:cBhvr>
                                      <p:tavLst>
                                        <p:tav tm="0">
                                          <p:val>
                                            <p:fltVal val="0"/>
                                          </p:val>
                                        </p:tav>
                                        <p:tav tm="100000">
                                          <p:val>
                                            <p:strVal val="#ppt_w"/>
                                          </p:val>
                                        </p:tav>
                                      </p:tavLst>
                                    </p:anim>
                                    <p:anim calcmode="lin" valueType="num">
                                      <p:cBhvr>
                                        <p:cTn id="61" dur="2000" fill="hold"/>
                                        <p:tgtEl>
                                          <p:spTgt spid="22"/>
                                        </p:tgtEl>
                                        <p:attrNameLst>
                                          <p:attrName>ppt_h</p:attrName>
                                        </p:attrNameLst>
                                      </p:cBhvr>
                                      <p:tavLst>
                                        <p:tav tm="0">
                                          <p:val>
                                            <p:fltVal val="0"/>
                                          </p:val>
                                        </p:tav>
                                        <p:tav tm="100000">
                                          <p:val>
                                            <p:strVal val="#ppt_h"/>
                                          </p:val>
                                        </p:tav>
                                      </p:tavLst>
                                    </p:anim>
                                    <p:animEffect transition="in" filter="fade">
                                      <p:cBhvr>
                                        <p:cTn id="6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5" grpId="0"/>
      <p:bldP spid="17" grpId="0"/>
      <p:bldP spid="20" grpId="0"/>
      <p:bldP spid="21" grpId="0"/>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5|20.8|32"/>
</p:tagLst>
</file>

<file path=ppt/tags/tag10.xml><?xml version="1.0" encoding="utf-8"?>
<p:tagLst xmlns:a="http://schemas.openxmlformats.org/drawingml/2006/main" xmlns:r="http://schemas.openxmlformats.org/officeDocument/2006/relationships" xmlns:p="http://schemas.openxmlformats.org/presentationml/2006/main">
  <p:tag name="TIMING" val="|19.9|6.1|65.2"/>
</p:tagLst>
</file>

<file path=ppt/tags/tag11.xml><?xml version="1.0" encoding="utf-8"?>
<p:tagLst xmlns:a="http://schemas.openxmlformats.org/drawingml/2006/main" xmlns:r="http://schemas.openxmlformats.org/officeDocument/2006/relationships" xmlns:p="http://schemas.openxmlformats.org/presentationml/2006/main">
  <p:tag name="TIMING" val="|19.9|6.1|65.2"/>
</p:tagLst>
</file>

<file path=ppt/tags/tag12.xml><?xml version="1.0" encoding="utf-8"?>
<p:tagLst xmlns:a="http://schemas.openxmlformats.org/drawingml/2006/main" xmlns:r="http://schemas.openxmlformats.org/officeDocument/2006/relationships" xmlns:p="http://schemas.openxmlformats.org/presentationml/2006/main">
  <p:tag name="TIMING" val="|19.9|6.1|65.2"/>
</p:tagLst>
</file>

<file path=ppt/tags/tag13.xml><?xml version="1.0" encoding="utf-8"?>
<p:tagLst xmlns:a="http://schemas.openxmlformats.org/drawingml/2006/main" xmlns:r="http://schemas.openxmlformats.org/officeDocument/2006/relationships" xmlns:p="http://schemas.openxmlformats.org/presentationml/2006/main">
  <p:tag name="TIMING" val="|29.7|9.8|10.6|22|8.4"/>
</p:tagLst>
</file>

<file path=ppt/tags/tag14.xml><?xml version="1.0" encoding="utf-8"?>
<p:tagLst xmlns:a="http://schemas.openxmlformats.org/drawingml/2006/main" xmlns:r="http://schemas.openxmlformats.org/officeDocument/2006/relationships" xmlns:p="http://schemas.openxmlformats.org/presentationml/2006/main">
  <p:tag name="TIMING" val="|29.5|20.8|32"/>
</p:tagLst>
</file>

<file path=ppt/tags/tag15.xml><?xml version="1.0" encoding="utf-8"?>
<p:tagLst xmlns:a="http://schemas.openxmlformats.org/drawingml/2006/main" xmlns:r="http://schemas.openxmlformats.org/officeDocument/2006/relationships" xmlns:p="http://schemas.openxmlformats.org/presentationml/2006/main">
  <p:tag name="TIMING" val="|29.7|9.8|10.6|22|8.4"/>
</p:tagLst>
</file>

<file path=ppt/tags/tag16.xml><?xml version="1.0" encoding="utf-8"?>
<p:tagLst xmlns:a="http://schemas.openxmlformats.org/drawingml/2006/main" xmlns:r="http://schemas.openxmlformats.org/officeDocument/2006/relationships" xmlns:p="http://schemas.openxmlformats.org/presentationml/2006/main">
  <p:tag name="TIMING" val="|29.7|9.8|10.6|22|8.4"/>
</p:tagLst>
</file>

<file path=ppt/tags/tag17.xml><?xml version="1.0" encoding="utf-8"?>
<p:tagLst xmlns:a="http://schemas.openxmlformats.org/drawingml/2006/main" xmlns:r="http://schemas.openxmlformats.org/officeDocument/2006/relationships" xmlns:p="http://schemas.openxmlformats.org/presentationml/2006/main">
  <p:tag name="TIMING" val="|29.7|9.8|10.6|22|8.4"/>
</p:tagLst>
</file>

<file path=ppt/tags/tag18.xml><?xml version="1.0" encoding="utf-8"?>
<p:tagLst xmlns:a="http://schemas.openxmlformats.org/drawingml/2006/main" xmlns:r="http://schemas.openxmlformats.org/officeDocument/2006/relationships" xmlns:p="http://schemas.openxmlformats.org/presentationml/2006/main">
  <p:tag name="TIMING" val="|29.7|9.8|10.6|22|8.4"/>
</p:tagLst>
</file>

<file path=ppt/tags/tag19.xml><?xml version="1.0" encoding="utf-8"?>
<p:tagLst xmlns:a="http://schemas.openxmlformats.org/drawingml/2006/main" xmlns:r="http://schemas.openxmlformats.org/officeDocument/2006/relationships" xmlns:p="http://schemas.openxmlformats.org/presentationml/2006/main">
  <p:tag name="TIMING" val="|29.7|9.8|10.6|22|8.4"/>
</p:tagLst>
</file>

<file path=ppt/tags/tag2.xml><?xml version="1.0" encoding="utf-8"?>
<p:tagLst xmlns:a="http://schemas.openxmlformats.org/drawingml/2006/main" xmlns:r="http://schemas.openxmlformats.org/officeDocument/2006/relationships" xmlns:p="http://schemas.openxmlformats.org/presentationml/2006/main">
  <p:tag name="TIMING" val="|29.7|9.8|10.6|22|8.4"/>
</p:tagLst>
</file>

<file path=ppt/tags/tag20.xml><?xml version="1.0" encoding="utf-8"?>
<p:tagLst xmlns:a="http://schemas.openxmlformats.org/drawingml/2006/main" xmlns:r="http://schemas.openxmlformats.org/officeDocument/2006/relationships" xmlns:p="http://schemas.openxmlformats.org/presentationml/2006/main">
  <p:tag name="TIMING" val="|29.7|9.8|10.6|22|8.4"/>
</p:tagLst>
</file>

<file path=ppt/tags/tag21.xml><?xml version="1.0" encoding="utf-8"?>
<p:tagLst xmlns:a="http://schemas.openxmlformats.org/drawingml/2006/main" xmlns:r="http://schemas.openxmlformats.org/officeDocument/2006/relationships" xmlns:p="http://schemas.openxmlformats.org/presentationml/2006/main">
  <p:tag name="TIMING" val="|29.7|9.8|10.6|22|8.4"/>
</p:tagLst>
</file>

<file path=ppt/tags/tag22.xml><?xml version="1.0" encoding="utf-8"?>
<p:tagLst xmlns:a="http://schemas.openxmlformats.org/drawingml/2006/main" xmlns:r="http://schemas.openxmlformats.org/officeDocument/2006/relationships" xmlns:p="http://schemas.openxmlformats.org/presentationml/2006/main">
  <p:tag name="TIMING" val="|29.7|9.8|10.6|22|8.4"/>
</p:tagLst>
</file>

<file path=ppt/tags/tag23.xml><?xml version="1.0" encoding="utf-8"?>
<p:tagLst xmlns:a="http://schemas.openxmlformats.org/drawingml/2006/main" xmlns:r="http://schemas.openxmlformats.org/officeDocument/2006/relationships" xmlns:p="http://schemas.openxmlformats.org/presentationml/2006/main">
  <p:tag name="TIMING" val="|30.9"/>
</p:tagLst>
</file>

<file path=ppt/tags/tag24.xml><?xml version="1.0" encoding="utf-8"?>
<p:tagLst xmlns:a="http://schemas.openxmlformats.org/drawingml/2006/main" xmlns:r="http://schemas.openxmlformats.org/officeDocument/2006/relationships" xmlns:p="http://schemas.openxmlformats.org/presentationml/2006/main">
  <p:tag name="TIMING" val="|29.7|9.8|10.6|22|8.4"/>
</p:tagLst>
</file>

<file path=ppt/tags/tag25.xml><?xml version="1.0" encoding="utf-8"?>
<p:tagLst xmlns:a="http://schemas.openxmlformats.org/drawingml/2006/main" xmlns:r="http://schemas.openxmlformats.org/officeDocument/2006/relationships" xmlns:p="http://schemas.openxmlformats.org/presentationml/2006/main">
  <p:tag name="TIMING" val="|29.7|9.8|10.6|22|8.4"/>
</p:tagLst>
</file>

<file path=ppt/tags/tag26.xml><?xml version="1.0" encoding="utf-8"?>
<p:tagLst xmlns:a="http://schemas.openxmlformats.org/drawingml/2006/main" xmlns:r="http://schemas.openxmlformats.org/officeDocument/2006/relationships" xmlns:p="http://schemas.openxmlformats.org/presentationml/2006/main">
  <p:tag name="TIMING" val="|29.7|9.8|10.6|22|8.4"/>
</p:tagLst>
</file>

<file path=ppt/tags/tag27.xml><?xml version="1.0" encoding="utf-8"?>
<p:tagLst xmlns:a="http://schemas.openxmlformats.org/drawingml/2006/main" xmlns:r="http://schemas.openxmlformats.org/officeDocument/2006/relationships" xmlns:p="http://schemas.openxmlformats.org/presentationml/2006/main">
  <p:tag name="TIMING" val="|29.7|9.8|10.6|22|8.4"/>
</p:tagLst>
</file>

<file path=ppt/tags/tag28.xml><?xml version="1.0" encoding="utf-8"?>
<p:tagLst xmlns:a="http://schemas.openxmlformats.org/drawingml/2006/main" xmlns:r="http://schemas.openxmlformats.org/officeDocument/2006/relationships" xmlns:p="http://schemas.openxmlformats.org/presentationml/2006/main">
  <p:tag name="TIMING" val="|29.7|9.8|10.6|22|8.4"/>
</p:tagLst>
</file>

<file path=ppt/tags/tag29.xml><?xml version="1.0" encoding="utf-8"?>
<p:tagLst xmlns:a="http://schemas.openxmlformats.org/drawingml/2006/main" xmlns:r="http://schemas.openxmlformats.org/officeDocument/2006/relationships" xmlns:p="http://schemas.openxmlformats.org/presentationml/2006/main">
  <p:tag name="TIMING" val="|29.7|9.8|10.6|22|8.4"/>
</p:tagLst>
</file>

<file path=ppt/tags/tag3.xml><?xml version="1.0" encoding="utf-8"?>
<p:tagLst xmlns:a="http://schemas.openxmlformats.org/drawingml/2006/main" xmlns:r="http://schemas.openxmlformats.org/officeDocument/2006/relationships" xmlns:p="http://schemas.openxmlformats.org/presentationml/2006/main">
  <p:tag name="TIMING" val="|4|2|2|3.9|2.7|3.7"/>
</p:tagLst>
</file>

<file path=ppt/tags/tag30.xml><?xml version="1.0" encoding="utf-8"?>
<p:tagLst xmlns:a="http://schemas.openxmlformats.org/drawingml/2006/main" xmlns:r="http://schemas.openxmlformats.org/officeDocument/2006/relationships" xmlns:p="http://schemas.openxmlformats.org/presentationml/2006/main">
  <p:tag name="TIMING" val="|29.7|9.8|10.6|22|8.4"/>
</p:tagLst>
</file>

<file path=ppt/tags/tag31.xml><?xml version="1.0" encoding="utf-8"?>
<p:tagLst xmlns:a="http://schemas.openxmlformats.org/drawingml/2006/main" xmlns:r="http://schemas.openxmlformats.org/officeDocument/2006/relationships" xmlns:p="http://schemas.openxmlformats.org/presentationml/2006/main">
  <p:tag name="TIMING" val="|29.7|9.8|10.6|22|8.4"/>
</p:tagLst>
</file>

<file path=ppt/tags/tag32.xml><?xml version="1.0" encoding="utf-8"?>
<p:tagLst xmlns:a="http://schemas.openxmlformats.org/drawingml/2006/main" xmlns:r="http://schemas.openxmlformats.org/officeDocument/2006/relationships" xmlns:p="http://schemas.openxmlformats.org/presentationml/2006/main">
  <p:tag name="TIMING" val="|29.7|9.8|10.6|22|8.4"/>
</p:tagLst>
</file>

<file path=ppt/tags/tag33.xml><?xml version="1.0" encoding="utf-8"?>
<p:tagLst xmlns:a="http://schemas.openxmlformats.org/drawingml/2006/main" xmlns:r="http://schemas.openxmlformats.org/officeDocument/2006/relationships" xmlns:p="http://schemas.openxmlformats.org/presentationml/2006/main">
  <p:tag name="TIMING" val="|29.7|9.8|10.6|22|8.4"/>
</p:tagLst>
</file>

<file path=ppt/tags/tag34.xml><?xml version="1.0" encoding="utf-8"?>
<p:tagLst xmlns:a="http://schemas.openxmlformats.org/drawingml/2006/main" xmlns:r="http://schemas.openxmlformats.org/officeDocument/2006/relationships" xmlns:p="http://schemas.openxmlformats.org/presentationml/2006/main">
  <p:tag name="TIMING" val="|19.2|17|40.9|72.9"/>
</p:tagLst>
</file>

<file path=ppt/tags/tag35.xml><?xml version="1.0" encoding="utf-8"?>
<p:tagLst xmlns:a="http://schemas.openxmlformats.org/drawingml/2006/main" xmlns:r="http://schemas.openxmlformats.org/officeDocument/2006/relationships" xmlns:p="http://schemas.openxmlformats.org/presentationml/2006/main">
  <p:tag name="TIMING" val="|19.2|17|40.9|72.9"/>
</p:tagLst>
</file>

<file path=ppt/tags/tag36.xml><?xml version="1.0" encoding="utf-8"?>
<p:tagLst xmlns:a="http://schemas.openxmlformats.org/drawingml/2006/main" xmlns:r="http://schemas.openxmlformats.org/officeDocument/2006/relationships" xmlns:p="http://schemas.openxmlformats.org/presentationml/2006/main">
  <p:tag name="TIMING" val="|29.7|9.8|10.6|22|8.4"/>
</p:tagLst>
</file>

<file path=ppt/tags/tag37.xml><?xml version="1.0" encoding="utf-8"?>
<p:tagLst xmlns:a="http://schemas.openxmlformats.org/drawingml/2006/main" xmlns:r="http://schemas.openxmlformats.org/officeDocument/2006/relationships" xmlns:p="http://schemas.openxmlformats.org/presentationml/2006/main">
  <p:tag name="TIMING" val="|13.5|5.4|5.9|2.9|2.5|2.7|2.4|2.8|2.1|3.5|2.7|5.4"/>
</p:tagLst>
</file>

<file path=ppt/tags/tag4.xml><?xml version="1.0" encoding="utf-8"?>
<p:tagLst xmlns:a="http://schemas.openxmlformats.org/drawingml/2006/main" xmlns:r="http://schemas.openxmlformats.org/officeDocument/2006/relationships" xmlns:p="http://schemas.openxmlformats.org/presentationml/2006/main">
  <p:tag name="TIMING" val="|4|2|2|3.9|2.7|3.7"/>
</p:tagLst>
</file>

<file path=ppt/tags/tag5.xml><?xml version="1.0" encoding="utf-8"?>
<p:tagLst xmlns:a="http://schemas.openxmlformats.org/drawingml/2006/main" xmlns:r="http://schemas.openxmlformats.org/officeDocument/2006/relationships" xmlns:p="http://schemas.openxmlformats.org/presentationml/2006/main">
  <p:tag name="TIMING" val="|8.2"/>
</p:tagLst>
</file>

<file path=ppt/tags/tag6.xml><?xml version="1.0" encoding="utf-8"?>
<p:tagLst xmlns:a="http://schemas.openxmlformats.org/drawingml/2006/main" xmlns:r="http://schemas.openxmlformats.org/officeDocument/2006/relationships" xmlns:p="http://schemas.openxmlformats.org/presentationml/2006/main">
  <p:tag name="TIMING" val="|0.4|6.8|8.8|11.2|9.7"/>
</p:tagLst>
</file>

<file path=ppt/tags/tag7.xml><?xml version="1.0" encoding="utf-8"?>
<p:tagLst xmlns:a="http://schemas.openxmlformats.org/drawingml/2006/main" xmlns:r="http://schemas.openxmlformats.org/officeDocument/2006/relationships" xmlns:p="http://schemas.openxmlformats.org/presentationml/2006/main">
  <p:tag name="TIMING" val="|19.9|6.1|65.2"/>
</p:tagLst>
</file>

<file path=ppt/tags/tag8.xml><?xml version="1.0" encoding="utf-8"?>
<p:tagLst xmlns:a="http://schemas.openxmlformats.org/drawingml/2006/main" xmlns:r="http://schemas.openxmlformats.org/officeDocument/2006/relationships" xmlns:p="http://schemas.openxmlformats.org/presentationml/2006/main">
  <p:tag name="TIMING" val="|19.9|6.1|65.2"/>
</p:tagLst>
</file>

<file path=ppt/tags/tag9.xml><?xml version="1.0" encoding="utf-8"?>
<p:tagLst xmlns:a="http://schemas.openxmlformats.org/drawingml/2006/main" xmlns:r="http://schemas.openxmlformats.org/officeDocument/2006/relationships" xmlns:p="http://schemas.openxmlformats.org/presentationml/2006/main">
  <p:tag name="TIMING" val="|19.9|6.1|65.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13909</TotalTime>
  <Words>6686</Words>
  <Application>Microsoft Office PowerPoint</Application>
  <PresentationFormat>On-screen Show (4:3)</PresentationFormat>
  <Paragraphs>333</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Xylem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District Court For The Northern District of New York • 445 Broadway; Albany, NY. 12207-2936 •</dc:title>
  <dc:creator>John</dc:creator>
  <cp:lastModifiedBy>John</cp:lastModifiedBy>
  <cp:revision>355</cp:revision>
  <dcterms:created xsi:type="dcterms:W3CDTF">2019-03-03T21:55:12Z</dcterms:created>
  <dcterms:modified xsi:type="dcterms:W3CDTF">2021-12-17T17:50:13Z</dcterms:modified>
</cp:coreProperties>
</file>